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9"/>
  </p:notesMasterIdLst>
  <p:sldIdLst>
    <p:sldId id="256" r:id="rId2"/>
    <p:sldId id="257" r:id="rId3"/>
    <p:sldId id="258" r:id="rId4"/>
    <p:sldId id="304" r:id="rId5"/>
    <p:sldId id="260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7" r:id="rId43"/>
    <p:sldId id="299" r:id="rId44"/>
    <p:sldId id="298" r:id="rId45"/>
    <p:sldId id="300" r:id="rId46"/>
    <p:sldId id="303" r:id="rId47"/>
    <p:sldId id="301" r:id="rId4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30" autoAdjust="0"/>
    <p:restoredTop sz="94628" autoAdjust="0"/>
  </p:normalViewPr>
  <p:slideViewPr>
    <p:cSldViewPr snapToGrid="0">
      <p:cViewPr>
        <p:scale>
          <a:sx n="66" d="100"/>
          <a:sy n="66" d="100"/>
        </p:scale>
        <p:origin x="-128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6E0FD3-006D-41BD-985F-75E2BC2D82C1}" type="datetimeFigureOut">
              <a:rPr lang="ru-RU" smtClean="0"/>
              <a:t>10.10.2012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C9F368-2CE4-46D6-937F-03780A72D3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402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9F368-2CE4-46D6-937F-03780A72D3B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728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-9525" y="2708275"/>
            <a:ext cx="9183688" cy="1501775"/>
            <a:chOff x="-23" y="1319"/>
            <a:chExt cx="5799" cy="946"/>
          </a:xfrm>
        </p:grpSpPr>
        <p:sp>
          <p:nvSpPr>
            <p:cNvPr id="3090" name="Freeform 18"/>
            <p:cNvSpPr>
              <a:spLocks/>
            </p:cNvSpPr>
            <p:nvPr/>
          </p:nvSpPr>
          <p:spPr bwMode="gray">
            <a:xfrm>
              <a:off x="-20" y="1319"/>
              <a:ext cx="5779" cy="946"/>
            </a:xfrm>
            <a:custGeom>
              <a:avLst/>
              <a:gdLst>
                <a:gd name="T0" fmla="*/ 6 w 5779"/>
                <a:gd name="T1" fmla="*/ 454 h 946"/>
                <a:gd name="T2" fmla="*/ 355 w 5779"/>
                <a:gd name="T3" fmla="*/ 454 h 946"/>
                <a:gd name="T4" fmla="*/ 757 w 5779"/>
                <a:gd name="T5" fmla="*/ 1 h 946"/>
                <a:gd name="T6" fmla="*/ 2511 w 5779"/>
                <a:gd name="T7" fmla="*/ 0 h 946"/>
                <a:gd name="T8" fmla="*/ 2646 w 5779"/>
                <a:gd name="T9" fmla="*/ 144 h 946"/>
                <a:gd name="T10" fmla="*/ 5779 w 5779"/>
                <a:gd name="T11" fmla="*/ 137 h 946"/>
                <a:gd name="T12" fmla="*/ 5779 w 5779"/>
                <a:gd name="T13" fmla="*/ 772 h 946"/>
                <a:gd name="T14" fmla="*/ 2899 w 5779"/>
                <a:gd name="T15" fmla="*/ 765 h 946"/>
                <a:gd name="T16" fmla="*/ 2757 w 5779"/>
                <a:gd name="T17" fmla="*/ 946 h 946"/>
                <a:gd name="T18" fmla="*/ 1883 w 5779"/>
                <a:gd name="T19" fmla="*/ 946 h 946"/>
                <a:gd name="T20" fmla="*/ 1663 w 5779"/>
                <a:gd name="T21" fmla="*/ 687 h 946"/>
                <a:gd name="T22" fmla="*/ 0 w 5779"/>
                <a:gd name="T23" fmla="*/ 687 h 946"/>
                <a:gd name="T24" fmla="*/ 35 w 5779"/>
                <a:gd name="T25" fmla="*/ 480 h 9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79" h="946">
                  <a:moveTo>
                    <a:pt x="6" y="454"/>
                  </a:moveTo>
                  <a:lnTo>
                    <a:pt x="355" y="454"/>
                  </a:lnTo>
                  <a:lnTo>
                    <a:pt x="757" y="1"/>
                  </a:lnTo>
                  <a:lnTo>
                    <a:pt x="2511" y="0"/>
                  </a:lnTo>
                  <a:lnTo>
                    <a:pt x="2646" y="144"/>
                  </a:lnTo>
                  <a:lnTo>
                    <a:pt x="5779" y="137"/>
                  </a:lnTo>
                  <a:lnTo>
                    <a:pt x="5779" y="772"/>
                  </a:lnTo>
                  <a:lnTo>
                    <a:pt x="2899" y="765"/>
                  </a:lnTo>
                  <a:lnTo>
                    <a:pt x="2757" y="946"/>
                  </a:lnTo>
                  <a:lnTo>
                    <a:pt x="1883" y="946"/>
                  </a:lnTo>
                  <a:lnTo>
                    <a:pt x="1663" y="687"/>
                  </a:lnTo>
                  <a:lnTo>
                    <a:pt x="0" y="687"/>
                  </a:lnTo>
                  <a:lnTo>
                    <a:pt x="35" y="48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dist="77251" dir="4832261" algn="ctr" rotWithShape="0">
                <a:srgbClr val="000066">
                  <a:alpha val="19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1" name="Freeform 19" descr="01_img(Global Digtal Desigm(imageState)"/>
            <p:cNvSpPr>
              <a:spLocks/>
            </p:cNvSpPr>
            <p:nvPr/>
          </p:nvSpPr>
          <p:spPr bwMode="gray">
            <a:xfrm>
              <a:off x="-23" y="1344"/>
              <a:ext cx="5799" cy="895"/>
            </a:xfrm>
            <a:custGeom>
              <a:avLst/>
              <a:gdLst>
                <a:gd name="T0" fmla="*/ 0 w 5799"/>
                <a:gd name="T1" fmla="*/ 455 h 895"/>
                <a:gd name="T2" fmla="*/ 369 w 5799"/>
                <a:gd name="T3" fmla="*/ 454 h 895"/>
                <a:gd name="T4" fmla="*/ 776 w 5799"/>
                <a:gd name="T5" fmla="*/ 0 h 895"/>
                <a:gd name="T6" fmla="*/ 2496 w 5799"/>
                <a:gd name="T7" fmla="*/ 0 h 895"/>
                <a:gd name="T8" fmla="*/ 2632 w 5799"/>
                <a:gd name="T9" fmla="*/ 136 h 895"/>
                <a:gd name="T10" fmla="*/ 5799 w 5799"/>
                <a:gd name="T11" fmla="*/ 136 h 895"/>
                <a:gd name="T12" fmla="*/ 5788 w 5799"/>
                <a:gd name="T13" fmla="*/ 727 h 895"/>
                <a:gd name="T14" fmla="*/ 2883 w 5799"/>
                <a:gd name="T15" fmla="*/ 708 h 895"/>
                <a:gd name="T16" fmla="*/ 2747 w 5799"/>
                <a:gd name="T17" fmla="*/ 895 h 895"/>
                <a:gd name="T18" fmla="*/ 1899 w 5799"/>
                <a:gd name="T19" fmla="*/ 895 h 895"/>
                <a:gd name="T20" fmla="*/ 1681 w 5799"/>
                <a:gd name="T21" fmla="*/ 635 h 895"/>
                <a:gd name="T22" fmla="*/ 7 w 5799"/>
                <a:gd name="T23" fmla="*/ 635 h 895"/>
                <a:gd name="T24" fmla="*/ 7 w 5799"/>
                <a:gd name="T25" fmla="*/ 454 h 8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99" h="895">
                  <a:moveTo>
                    <a:pt x="0" y="455"/>
                  </a:moveTo>
                  <a:lnTo>
                    <a:pt x="369" y="454"/>
                  </a:lnTo>
                  <a:lnTo>
                    <a:pt x="776" y="0"/>
                  </a:lnTo>
                  <a:lnTo>
                    <a:pt x="2496" y="0"/>
                  </a:lnTo>
                  <a:lnTo>
                    <a:pt x="2632" y="136"/>
                  </a:lnTo>
                  <a:lnTo>
                    <a:pt x="5799" y="136"/>
                  </a:lnTo>
                  <a:lnTo>
                    <a:pt x="5788" y="727"/>
                  </a:lnTo>
                  <a:lnTo>
                    <a:pt x="2883" y="708"/>
                  </a:lnTo>
                  <a:lnTo>
                    <a:pt x="2747" y="895"/>
                  </a:lnTo>
                  <a:lnTo>
                    <a:pt x="1899" y="895"/>
                  </a:lnTo>
                  <a:lnTo>
                    <a:pt x="1681" y="635"/>
                  </a:lnTo>
                  <a:lnTo>
                    <a:pt x="7" y="635"/>
                  </a:lnTo>
                  <a:lnTo>
                    <a:pt x="7" y="454"/>
                  </a:lnTo>
                </a:path>
              </a:pathLst>
            </a:custGeom>
            <a:blipFill dpi="0" rotWithShape="1">
              <a:blip r:embed="rId2"/>
              <a:srcRect/>
              <a:stretch>
                <a:fillRect/>
              </a:stretch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990600" y="4953000"/>
            <a:ext cx="7315200" cy="381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>
                <a:latin typeface="Verdana" pitchFamily="34" charset="0"/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  <a:endParaRPr lang="en-US" noProof="0" smtClean="0"/>
          </a:p>
        </p:txBody>
      </p:sp>
      <p:sp>
        <p:nvSpPr>
          <p:cNvPr id="3092" name="Rectangle 20"/>
          <p:cNvSpPr>
            <a:spLocks noGrp="1" noChangeArrowheads="1"/>
          </p:cNvSpPr>
          <p:nvPr>
            <p:ph type="ctrTitle" sz="quarter"/>
          </p:nvPr>
        </p:nvSpPr>
        <p:spPr bwMode="black">
          <a:xfrm>
            <a:off x="611188" y="1700213"/>
            <a:ext cx="8137525" cy="792162"/>
          </a:xfrm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altLang="ko-KR" noProof="0" smtClean="0"/>
              <a:t>Образец заголовка</a:t>
            </a:r>
            <a:endParaRPr lang="en-US" altLang="ko-KR" noProof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F8E078-DC3D-4CE5-A602-7ED1B0FA380C}" type="datetimeFigureOut">
              <a:rPr lang="ru-RU" smtClean="0"/>
              <a:t>10.10.2012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2E4E797-BEE6-4D72-B38E-3B7F6715B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496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79438"/>
            <a:ext cx="2057400" cy="590073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79438"/>
            <a:ext cx="6019800" cy="59007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F8E078-DC3D-4CE5-A602-7ED1B0FA380C}" type="datetimeFigureOut">
              <a:rPr lang="ru-RU" smtClean="0"/>
              <a:t>10.10.2012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2E4E797-BEE6-4D72-B38E-3B7F6715B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7921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79438"/>
            <a:ext cx="7848600" cy="563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343025"/>
            <a:ext cx="8229600" cy="5137150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010400" y="2889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42F8E078-DC3D-4CE5-A602-7ED1B0FA380C}" type="datetimeFigureOut">
              <a:rPr lang="ru-RU" smtClean="0"/>
              <a:t>10.10.2012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2E4E797-BEE6-4D72-B38E-3B7F6715B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708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F8E078-DC3D-4CE5-A602-7ED1B0FA380C}" type="datetimeFigureOut">
              <a:rPr lang="ru-RU" smtClean="0"/>
              <a:t>10.10.2012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2E4E797-BEE6-4D72-B38E-3B7F6715B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735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F8E078-DC3D-4CE5-A602-7ED1B0FA380C}" type="datetimeFigureOut">
              <a:rPr lang="ru-RU" smtClean="0"/>
              <a:t>10.10.2012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2E4E797-BEE6-4D72-B38E-3B7F6715B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817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343025"/>
            <a:ext cx="4038600" cy="513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343025"/>
            <a:ext cx="4038600" cy="513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F8E078-DC3D-4CE5-A602-7ED1B0FA380C}" type="datetimeFigureOut">
              <a:rPr lang="ru-RU" smtClean="0"/>
              <a:t>10.10.2012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2E4E797-BEE6-4D72-B38E-3B7F6715B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579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F8E078-DC3D-4CE5-A602-7ED1B0FA380C}" type="datetimeFigureOut">
              <a:rPr lang="ru-RU" smtClean="0"/>
              <a:t>10.10.2012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2E4E797-BEE6-4D72-B38E-3B7F6715B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62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F8E078-DC3D-4CE5-A602-7ED1B0FA380C}" type="datetimeFigureOut">
              <a:rPr lang="ru-RU" smtClean="0"/>
              <a:t>10.10.2012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2E4E797-BEE6-4D72-B38E-3B7F6715B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741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F8E078-DC3D-4CE5-A602-7ED1B0FA380C}" type="datetimeFigureOut">
              <a:rPr lang="ru-RU" smtClean="0"/>
              <a:t>10.10.2012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2E4E797-BEE6-4D72-B38E-3B7F6715B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39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F8E078-DC3D-4CE5-A602-7ED1B0FA380C}" type="datetimeFigureOut">
              <a:rPr lang="ru-RU" smtClean="0"/>
              <a:t>10.10.2012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2E4E797-BEE6-4D72-B38E-3B7F6715B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152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F8E078-DC3D-4CE5-A602-7ED1B0FA380C}" type="datetimeFigureOut">
              <a:rPr lang="ru-RU" smtClean="0"/>
              <a:t>10.10.2012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2E4E797-BEE6-4D72-B38E-3B7F6715B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54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43025"/>
            <a:ext cx="8229600" cy="513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288925"/>
            <a:ext cx="2133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latin typeface="+mj-lt"/>
              </a:defRPr>
            </a:lvl1pPr>
          </a:lstStyle>
          <a:p>
            <a:fld id="{42F8E078-DC3D-4CE5-A602-7ED1B0FA380C}" type="datetimeFigureOut">
              <a:rPr lang="ru-RU" smtClean="0"/>
              <a:t>10.10.2012</a:t>
            </a:fld>
            <a:endParaRPr lang="ru-RU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609600" y="579438"/>
            <a:ext cx="7848600" cy="563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  <a:endParaRPr lang="en-US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4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39.xml"/><Relationship Id="rId3" Type="http://schemas.openxmlformats.org/officeDocument/2006/relationships/slide" Target="slide7.xml"/><Relationship Id="rId7" Type="http://schemas.openxmlformats.org/officeDocument/2006/relationships/slide" Target="slide35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3.xml"/><Relationship Id="rId5" Type="http://schemas.openxmlformats.org/officeDocument/2006/relationships/slide" Target="slide17.xml"/><Relationship Id="rId4" Type="http://schemas.openxmlformats.org/officeDocument/2006/relationships/slide" Target="slide15.xml"/><Relationship Id="rId9" Type="http://schemas.openxmlformats.org/officeDocument/2006/relationships/slide" Target="slide4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7.png"/><Relationship Id="rId4" Type="http://schemas.openxmlformats.org/officeDocument/2006/relationships/image" Target="../media/image14.pn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Модуль 1. Лекція 1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 sz="quarter"/>
          </p:nvPr>
        </p:nvSpPr>
        <p:spPr>
          <a:xfrm>
            <a:off x="611188" y="476672"/>
            <a:ext cx="8137525" cy="2015703"/>
          </a:xfrm>
        </p:spPr>
        <p:txBody>
          <a:bodyPr/>
          <a:lstStyle/>
          <a:p>
            <a:r>
              <a:rPr lang="uk-UA" dirty="0" smtClean="0"/>
              <a:t>Таблиці істинності, логіка, доведення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415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121" y="404664"/>
            <a:ext cx="8229600" cy="1944215"/>
          </a:xfrm>
        </p:spPr>
        <p:txBody>
          <a:bodyPr/>
          <a:lstStyle/>
          <a:p>
            <a:pPr marL="0" indent="0" algn="just">
              <a:buNone/>
            </a:pPr>
            <a:r>
              <a:rPr lang="uk-UA" sz="2000" b="1" i="1" dirty="0" smtClean="0">
                <a:solidFill>
                  <a:schemeClr val="tx2"/>
                </a:solidFill>
                <a:latin typeface="Times New Roman" pitchFamily="18" charset="0"/>
              </a:rPr>
              <a:t>  </a:t>
            </a: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</a:rPr>
              <a:t>Кон’юнкцією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висловлень</a:t>
            </a:r>
            <a:r>
              <a:rPr lang="uk-UA" sz="2400" dirty="0">
                <a:solidFill>
                  <a:schemeClr val="tx2"/>
                </a:solidFill>
              </a:rPr>
              <a:t>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 і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400" dirty="0">
                <a:solidFill>
                  <a:schemeClr val="tx2"/>
                </a:solidFill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називається</a:t>
            </a:r>
            <a:r>
              <a:rPr lang="uk-UA" sz="2400" dirty="0">
                <a:solidFill>
                  <a:schemeClr val="tx2"/>
                </a:solidFill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складене</a:t>
            </a:r>
            <a:r>
              <a:rPr lang="uk-UA" sz="2400" dirty="0">
                <a:solidFill>
                  <a:schemeClr val="tx2"/>
                </a:solidFill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висловлення, яке</a:t>
            </a:r>
            <a:r>
              <a:rPr lang="uk-UA" sz="2400" dirty="0">
                <a:solidFill>
                  <a:schemeClr val="tx2"/>
                </a:solidFill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істинне,</a:t>
            </a:r>
            <a:r>
              <a:rPr lang="uk-UA" sz="2400" dirty="0">
                <a:solidFill>
                  <a:schemeClr val="tx2"/>
                </a:solidFill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коли істинні</a:t>
            </a:r>
            <a:r>
              <a:rPr lang="uk-UA" sz="2400" dirty="0">
                <a:solidFill>
                  <a:schemeClr val="tx2"/>
                </a:solidFill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його обидві складові,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та символічно може бути записане у вигляді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. </a:t>
            </a:r>
            <a:endParaRPr lang="uk-UA" sz="2400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</a:rPr>
              <a:t>Таблиця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</a:rPr>
              <a:t>істинності кон’юнкції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 </a:t>
            </a:r>
            <a:endParaRPr lang="uk-UA" sz="2400" dirty="0" smtClean="0">
              <a:solidFill>
                <a:schemeClr val="tx2"/>
              </a:solidFill>
              <a:latin typeface="Times New Roman" pitchFamily="18" charset="0"/>
              <a:sym typeface="Symbol" pitchFamily="18" charset="2"/>
            </a:endParaRPr>
          </a:p>
          <a:p>
            <a:pPr>
              <a:lnSpc>
                <a:spcPct val="110000"/>
              </a:lnSpc>
            </a:pPr>
            <a:endParaRPr lang="uk-UA" dirty="0">
              <a:latin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10" name="Group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247958"/>
              </p:ext>
            </p:extLst>
          </p:nvPr>
        </p:nvGraphicFramePr>
        <p:xfrm>
          <a:off x="2823534" y="2132856"/>
          <a:ext cx="3733800" cy="2049710"/>
        </p:xfrm>
        <a:graphic>
          <a:graphicData uri="http://schemas.openxmlformats.org/drawingml/2006/table">
            <a:tbl>
              <a:tblPr/>
              <a:tblGrid>
                <a:gridCol w="1460500"/>
                <a:gridCol w="703262"/>
                <a:gridCol w="539750"/>
                <a:gridCol w="1030288"/>
              </a:tblGrid>
              <a:tr h="4098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Випадок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uk-UA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q</a:t>
                      </a:r>
                      <a:endParaRPr kumimoji="0" lang="uk-UA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8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8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8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8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39552" y="4581128"/>
            <a:ext cx="8064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Нехай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р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 і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q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позначають висловлення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р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: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Діна водить авто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, 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: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 У Бориса темне волосся.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Складене висловлення 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Діна водить авто і у Бориса темне волосся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 складається з двох частин, об'єднаних зв'язкою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і.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</a:p>
        </p:txBody>
      </p:sp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0467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74" descr="3D_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581128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6" name="Action Button: Back or Previous 1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Action Button: Beginning 1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Action Button: Forward or Next 1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Action Button: End 1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Action Button: Custom 19">
              <a:hlinkClick r:id="rId4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10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283431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75511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uk-UA" sz="2600" b="1" i="1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  Диз'юнкці</a:t>
            </a:r>
            <a:r>
              <a:rPr lang="uk-UA" sz="2600" b="1" i="1" dirty="0" smtClean="0">
                <a:solidFill>
                  <a:schemeClr val="tx2"/>
                </a:solidFill>
                <a:latin typeface="Times New Roman" pitchFamily="18" charset="0"/>
              </a:rPr>
              <a:t>єю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</a:rPr>
              <a:t>висловлень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р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і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q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</a:rPr>
              <a:t>називається с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кладене висловлення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р </a:t>
            </a:r>
            <a:r>
              <a:rPr lang="uk-UA" sz="2600" b="1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q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, яке істинне, коли істинна одна із двох його 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складових.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uk-UA" sz="2600" b="1" i="1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Таблиця </a:t>
            </a:r>
            <a:r>
              <a:rPr lang="uk-UA" sz="2600" b="1" i="1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істинності </a:t>
            </a:r>
            <a:r>
              <a:rPr lang="uk-UA" sz="2600" b="1" i="1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диз'юнкції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uk-UA" sz="2600" b="1" i="1" dirty="0">
              <a:solidFill>
                <a:schemeClr val="tx2"/>
              </a:solidFill>
              <a:latin typeface="Times New Roman" pitchFamily="18" charset="0"/>
              <a:sym typeface="Symbol" pitchFamily="18" charset="2"/>
            </a:endParaRPr>
          </a:p>
          <a:p>
            <a:pPr marL="0" indent="0" algn="just">
              <a:lnSpc>
                <a:spcPct val="110000"/>
              </a:lnSpc>
              <a:buNone/>
            </a:pPr>
            <a:endParaRPr lang="uk-UA" sz="2600" b="1" i="1" dirty="0" smtClean="0">
              <a:solidFill>
                <a:schemeClr val="tx2"/>
              </a:solidFill>
              <a:latin typeface="Times New Roman" pitchFamily="18" charset="0"/>
              <a:sym typeface="Symbol" pitchFamily="18" charset="2"/>
            </a:endParaRPr>
          </a:p>
          <a:p>
            <a:pPr marL="0" indent="0" algn="just">
              <a:lnSpc>
                <a:spcPct val="110000"/>
              </a:lnSpc>
              <a:buNone/>
            </a:pPr>
            <a:endParaRPr lang="uk-UA" sz="2600" b="1" i="1" dirty="0" smtClean="0">
              <a:solidFill>
                <a:schemeClr val="tx2"/>
              </a:solidFill>
              <a:latin typeface="Times New Roman" pitchFamily="18" charset="0"/>
              <a:sym typeface="Symbol" pitchFamily="18" charset="2"/>
            </a:endParaRPr>
          </a:p>
          <a:p>
            <a:pPr marL="0" indent="0" algn="just">
              <a:lnSpc>
                <a:spcPct val="110000"/>
              </a:lnSpc>
              <a:buNone/>
            </a:pPr>
            <a:endParaRPr lang="uk-UA" sz="2600" b="1" i="1" dirty="0">
              <a:solidFill>
                <a:schemeClr val="tx2"/>
              </a:solidFill>
              <a:latin typeface="Times New Roman" pitchFamily="18" charset="0"/>
              <a:sym typeface="Symbol" pitchFamily="18" charset="2"/>
            </a:endParaRPr>
          </a:p>
          <a:p>
            <a:pPr marL="0" indent="0" algn="just">
              <a:lnSpc>
                <a:spcPct val="110000"/>
              </a:lnSpc>
              <a:buNone/>
            </a:pPr>
            <a:endParaRPr lang="uk-UA" sz="2600" b="1" i="1" dirty="0">
              <a:solidFill>
                <a:schemeClr val="tx2"/>
              </a:solidFill>
              <a:latin typeface="Times New Roman" pitchFamily="18" charset="0"/>
              <a:sym typeface="Symbol" pitchFamily="18" charset="2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   Висловлення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Діна водить авто або у Бориса темне волосся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є складеним і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</a:rPr>
              <a:t>символічно може бути записане у вигляді</a:t>
            </a:r>
            <a:r>
              <a:rPr lang="uk-UA" sz="2600" dirty="0">
                <a:solidFill>
                  <a:schemeClr val="tx2"/>
                </a:solidFill>
              </a:rPr>
              <a:t>  </a:t>
            </a:r>
            <a:r>
              <a:rPr lang="uk-UA" sz="2600" i="1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р </a:t>
            </a:r>
            <a:r>
              <a:rPr lang="uk-UA" sz="2600" b="1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q.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Для того щоб це висловлення було істинним, достатньо, щоб була істинною одна з його складових. </a:t>
            </a:r>
          </a:p>
          <a:p>
            <a:pPr marL="0" indent="0">
              <a:lnSpc>
                <a:spcPct val="110000"/>
              </a:lnSpc>
              <a:buNone/>
            </a:pPr>
            <a:endParaRPr lang="uk-UA" i="1" dirty="0">
              <a:latin typeface="Times New Roman" pitchFamily="18" charset="0"/>
              <a:sym typeface="Symbol" pitchFamily="18" charset="2"/>
            </a:endParaRP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10" name="Group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1863510"/>
              </p:ext>
            </p:extLst>
          </p:nvPr>
        </p:nvGraphicFramePr>
        <p:xfrm>
          <a:off x="3131840" y="2132856"/>
          <a:ext cx="3319462" cy="2109788"/>
        </p:xfrm>
        <a:graphic>
          <a:graphicData uri="http://schemas.openxmlformats.org/drawingml/2006/table">
            <a:tbl>
              <a:tblPr/>
              <a:tblGrid>
                <a:gridCol w="1392237"/>
                <a:gridCol w="493713"/>
                <a:gridCol w="492125"/>
                <a:gridCol w="941387"/>
              </a:tblGrid>
              <a:tr h="4100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Випадок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uk-U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</a:t>
                      </a: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q</a:t>
                      </a:r>
                      <a:endParaRPr kumimoji="0" lang="uk-UA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9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00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9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00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23" y="548680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74" descr="3D_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23" y="4581128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Group 13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5" name="Action Button: Back or Previous 14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Action Button: Beginning 15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Action Button: Forward or Next 16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Action Button: End 17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Action Button: Custom 18">
              <a:hlinkClick r:id="rId4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244423" y="6415661"/>
            <a:ext cx="6074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11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926164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1952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b="1" i="1" dirty="0" smtClean="0">
                <a:solidFill>
                  <a:schemeClr val="tx2"/>
                </a:solidFill>
                <a:latin typeface="Times New Roman" pitchFamily="18" charset="0"/>
              </a:rPr>
              <a:t>  </a:t>
            </a:r>
            <a:r>
              <a:rPr lang="uk-UA" sz="2000" b="1" i="1" dirty="0" smtClean="0">
                <a:solidFill>
                  <a:schemeClr val="tx2"/>
                </a:solidFill>
                <a:latin typeface="Times New Roman" pitchFamily="18" charset="0"/>
              </a:rPr>
              <a:t>Заперечення</a:t>
            </a:r>
            <a:r>
              <a:rPr lang="uk-UA" sz="20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висловлення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р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позначається через ~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. Значення ~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р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завжди протилежне значенню істинності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р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. 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uk-UA" sz="2000" b="1" i="1" dirty="0">
                <a:solidFill>
                  <a:schemeClr val="tx2"/>
                </a:solidFill>
                <a:latin typeface="Times New Roman" pitchFamily="18" charset="0"/>
              </a:rPr>
              <a:t>Таблиця істинності для заперечення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b="1" i="1" dirty="0">
                <a:solidFill>
                  <a:schemeClr val="tx2"/>
                </a:solidFill>
                <a:latin typeface="Times New Roman" pitchFamily="18" charset="0"/>
              </a:rPr>
              <a:t>р</a:t>
            </a:r>
            <a:r>
              <a:rPr lang="uk-UA" sz="2000" b="1" dirty="0">
                <a:solidFill>
                  <a:schemeClr val="tx2"/>
                </a:solidFill>
                <a:latin typeface="Times New Roman" pitchFamily="18" charset="0"/>
              </a:rPr>
              <a:t>     </a:t>
            </a:r>
          </a:p>
          <a:p>
            <a:pPr algn="just"/>
            <a:endParaRPr lang="uk-UA" sz="2000" b="1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 algn="just"/>
            <a:endParaRPr lang="uk-UA" sz="2000" b="1" dirty="0">
              <a:solidFill>
                <a:schemeClr val="tx2"/>
              </a:solidFill>
              <a:latin typeface="Times New Roman" pitchFamily="18" charset="0"/>
            </a:endParaRPr>
          </a:p>
          <a:p>
            <a:pPr algn="just"/>
            <a:endParaRPr lang="uk-UA" sz="2000" b="1" dirty="0">
              <a:solidFill>
                <a:schemeClr val="tx2"/>
              </a:solidFill>
              <a:latin typeface="Times New Roman" pitchFamily="18" charset="0"/>
            </a:endParaRPr>
          </a:p>
          <a:p>
            <a:pPr marL="0" indent="0" algn="just">
              <a:buNone/>
            </a:pPr>
            <a:r>
              <a:rPr lang="uk-UA" sz="2000" dirty="0" smtClean="0">
                <a:solidFill>
                  <a:schemeClr val="tx2"/>
                </a:solidFill>
                <a:latin typeface="Times New Roman" pitchFamily="18" charset="0"/>
              </a:rPr>
              <a:t>   </a:t>
            </a:r>
          </a:p>
          <a:p>
            <a:pPr marL="0" indent="0" algn="just">
              <a:buNone/>
            </a:pP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dirty="0" smtClean="0">
                <a:solidFill>
                  <a:schemeClr val="tx2"/>
                </a:solidFill>
                <a:latin typeface="Times New Roman" pitchFamily="18" charset="0"/>
              </a:rPr>
              <a:t>  Якщо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р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є висловлення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Діна водить автомобіль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, то ~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р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dirty="0" smtClean="0">
                <a:solidFill>
                  <a:schemeClr val="tx2"/>
                </a:solidFill>
                <a:latin typeface="Times New Roman" pitchFamily="18" charset="0"/>
              </a:rPr>
              <a:t>є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твердження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Діна не водить автомобіль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.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</a:p>
          <a:p>
            <a:pPr marL="0" indent="0" algn="just">
              <a:buNone/>
            </a:pP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У</a:t>
            </a:r>
            <a:r>
              <a:rPr lang="uk-UA" sz="20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таблицях істинності заперечення простого висловлення  оцінюється першим. Тому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~p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 q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 означає (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~р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) 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 q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, заперечення всього висловлення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000" i="1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p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 q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  записується як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~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(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p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 q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).</a:t>
            </a:r>
          </a:p>
          <a:p>
            <a:pPr marL="0" indent="0" algn="just">
              <a:buNone/>
            </a:pP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    Символи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і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називають бінарними зв’язками, оскільки вони</a:t>
            </a:r>
          </a:p>
          <a:p>
            <a:pPr marL="0" indent="0" algn="just">
              <a:buNone/>
            </a:pP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зв'язують два висловлення як, наприклад, у виразах 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р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 і 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р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    Символ ~ є унарною зв’язкою, тому що застосовується тільки</a:t>
            </a:r>
          </a:p>
          <a:p>
            <a:pPr marL="0" indent="0" algn="just">
              <a:buNone/>
            </a:pP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до одного висловлення.</a:t>
            </a:r>
            <a:endParaRPr lang="uk-UA" sz="2000" dirty="0">
              <a:solidFill>
                <a:schemeClr val="tx2"/>
              </a:solidFill>
              <a:latin typeface="Times New Roman" pitchFamily="18" charset="0"/>
              <a:sym typeface="Symbol" pitchFamily="18" charset="2"/>
            </a:endParaRPr>
          </a:p>
          <a:p>
            <a:endParaRPr lang="ru-RU" dirty="0"/>
          </a:p>
        </p:txBody>
      </p:sp>
      <p:graphicFrame>
        <p:nvGraphicFramePr>
          <p:cNvPr id="5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0683781"/>
              </p:ext>
            </p:extLst>
          </p:nvPr>
        </p:nvGraphicFramePr>
        <p:xfrm>
          <a:off x="3419872" y="1556792"/>
          <a:ext cx="2436812" cy="1371600"/>
        </p:xfrm>
        <a:graphic>
          <a:graphicData uri="http://schemas.openxmlformats.org/drawingml/2006/table">
            <a:tbl>
              <a:tblPr/>
              <a:tblGrid>
                <a:gridCol w="1382712"/>
                <a:gridCol w="457200"/>
                <a:gridCol w="5969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Випадок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¬p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3" name="Picture 46" descr="16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84" y="491388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74" descr="3D_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68" y="2940215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6" name="Action Button: Back or Previous 1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Action Button: Beginning 1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Action Button: Forward or Next 1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Action Button: End 1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Action Button: Custom 19">
              <a:hlinkClick r:id="rId4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12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64387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03503"/>
          </a:xfrm>
        </p:spPr>
        <p:txBody>
          <a:bodyPr/>
          <a:lstStyle/>
          <a:p>
            <a:pPr marL="0" indent="0" algn="just">
              <a:buNone/>
            </a:pP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</a:rPr>
              <a:t>  Виключаючим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</a:rPr>
              <a:t>або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висловлень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р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і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q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називається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с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кладене висловлення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р </a:t>
            </a:r>
            <a:r>
              <a:rPr lang="uk-UA" sz="2400" u="sng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 q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, яке істинне, коли істинне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р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 або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, але не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обоє одночасно</a:t>
            </a:r>
            <a:r>
              <a:rPr lang="uk-UA" sz="2400" dirty="0" smtClean="0">
                <a:solidFill>
                  <a:schemeClr val="tx2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</a:rPr>
              <a:t>Виключаюче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</a:rPr>
              <a:t>або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має таблицю істинності</a:t>
            </a:r>
            <a:r>
              <a:rPr lang="uk-UA" sz="2400" i="1" dirty="0">
                <a:solidFill>
                  <a:schemeClr val="tx2"/>
                </a:solidFill>
              </a:rPr>
              <a:t> </a:t>
            </a:r>
          </a:p>
          <a:p>
            <a:endParaRPr lang="uk-UA" sz="2400" dirty="0" smtClean="0">
              <a:solidFill>
                <a:schemeClr val="tx2"/>
              </a:solidFill>
            </a:endParaRPr>
          </a:p>
          <a:p>
            <a:endParaRPr lang="uk-UA" sz="2400" dirty="0" smtClean="0">
              <a:solidFill>
                <a:schemeClr val="tx2"/>
              </a:solidFill>
            </a:endParaRPr>
          </a:p>
          <a:p>
            <a:endParaRPr lang="uk-UA" sz="2400" dirty="0">
              <a:solidFill>
                <a:schemeClr val="tx2"/>
              </a:solidFill>
            </a:endParaRPr>
          </a:p>
          <a:p>
            <a:endParaRPr lang="uk-UA" sz="2400" dirty="0" smtClean="0">
              <a:solidFill>
                <a:schemeClr val="tx2"/>
              </a:solidFill>
            </a:endParaRPr>
          </a:p>
          <a:p>
            <a:endParaRPr lang="uk-UA" sz="2400" dirty="0">
              <a:solidFill>
                <a:schemeClr val="tx2"/>
              </a:solidFill>
            </a:endParaRPr>
          </a:p>
          <a:p>
            <a:endParaRPr lang="uk-UA" sz="24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Таблиця істинності дає можливість однозначно вказати ті ситуації, коли висловлення є істинним; при цьому враховуються всі випадки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.  </a:t>
            </a:r>
            <a:endParaRPr lang="ru-RU" sz="2400" dirty="0">
              <a:solidFill>
                <a:schemeClr val="tx2"/>
              </a:solidFill>
            </a:endParaRPr>
          </a:p>
        </p:txBody>
      </p:sp>
      <p:graphicFrame>
        <p:nvGraphicFramePr>
          <p:cNvPr id="4" name="Group 8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240052"/>
              </p:ext>
            </p:extLst>
          </p:nvPr>
        </p:nvGraphicFramePr>
        <p:xfrm>
          <a:off x="2967038" y="2117725"/>
          <a:ext cx="3413125" cy="2286000"/>
        </p:xfrm>
        <a:graphic>
          <a:graphicData uri="http://schemas.openxmlformats.org/drawingml/2006/table">
            <a:tbl>
              <a:tblPr/>
              <a:tblGrid>
                <a:gridCol w="1485900"/>
                <a:gridCol w="493712"/>
                <a:gridCol w="492125"/>
                <a:gridCol w="941388"/>
              </a:tblGrid>
              <a:tr h="4572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Випадок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uk-UA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uk-UA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</a:t>
                      </a: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q</a:t>
                      </a:r>
                      <a:endParaRPr kumimoji="0" lang="uk-UA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5" y="620688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4" name="Action Button: Back or Previous 13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Action Button: Beginning 14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Action Button: Forward or Next 15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Action Button: End 16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Action Button: Custom 17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13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107665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5"/>
            <a:ext cx="8229600" cy="2448272"/>
          </a:xfrm>
        </p:spPr>
        <p:txBody>
          <a:bodyPr/>
          <a:lstStyle/>
          <a:p>
            <a:pPr marL="0" indent="0" algn="just">
              <a:buNone/>
              <a:defRPr/>
            </a:pPr>
            <a:r>
              <a:rPr lang="uk-UA" sz="2000" dirty="0" smtClean="0">
                <a:solidFill>
                  <a:schemeClr val="tx2"/>
                </a:solidFill>
                <a:latin typeface="Times New Roman" pitchFamily="18" charset="0"/>
              </a:rPr>
              <a:t>  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Складене висловлення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Сергій сплатить кредит за авто або Сергій втратить своє авто і буде ходити на роботу пішки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складається з наступних простих висловлень: 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р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: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Сергій сплатить кредит за авто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: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Сергій залишиться при своєму авто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: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Сергій буде ходити на роботу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пішки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. </a:t>
            </a:r>
          </a:p>
          <a:p>
            <a:pPr marL="0" indent="0" algn="just">
              <a:buNone/>
              <a:defRPr/>
            </a:pP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   Дане висловлення можна символічно представити у вигляді </a:t>
            </a:r>
          </a:p>
          <a:p>
            <a:pPr marL="0" indent="0" algn="just">
              <a:buNone/>
              <a:defRPr/>
            </a:pP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p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((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~q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)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 r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).  </a:t>
            </a:r>
            <a:r>
              <a:rPr lang="uk-UA" sz="2000" dirty="0" smtClean="0">
                <a:solidFill>
                  <a:schemeClr val="tx2"/>
                </a:solidFill>
                <a:latin typeface="Times New Roman" pitchFamily="18" charset="0"/>
              </a:rPr>
              <a:t>Побудуємо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таблицю істинності.</a:t>
            </a:r>
            <a:endParaRPr lang="ru-RU" sz="2000" dirty="0">
              <a:solidFill>
                <a:schemeClr val="tx2"/>
              </a:solidFill>
              <a:latin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10" name="Group 2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424031"/>
              </p:ext>
            </p:extLst>
          </p:nvPr>
        </p:nvGraphicFramePr>
        <p:xfrm>
          <a:off x="1625600" y="2744788"/>
          <a:ext cx="6450013" cy="3566016"/>
        </p:xfrm>
        <a:graphic>
          <a:graphicData uri="http://schemas.openxmlformats.org/drawingml/2006/table">
            <a:tbl>
              <a:tblPr/>
              <a:tblGrid>
                <a:gridCol w="1355725"/>
                <a:gridCol w="460375"/>
                <a:gridCol w="458788"/>
                <a:gridCol w="457200"/>
                <a:gridCol w="750887"/>
                <a:gridCol w="1355725"/>
                <a:gridCol w="1611313"/>
              </a:tblGrid>
              <a:tr h="39616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Випадок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~</a:t>
                      </a:r>
                      <a:r>
                        <a:rPr kumimoji="0" lang="uk-UA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(~</a:t>
                      </a:r>
                      <a:r>
                        <a:rPr kumimoji="0" lang="uk-UA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r</a:t>
                      </a: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    </a:t>
                      </a:r>
                      <a:endParaRPr kumimoji="0" lang="uk-U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</a:t>
                      </a: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</a:t>
                      </a: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((~</a:t>
                      </a:r>
                      <a:r>
                        <a:rPr kumimoji="0" lang="uk-UA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q</a:t>
                      </a: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) </a:t>
                      </a: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r</a:t>
                      </a: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)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16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16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16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16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16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16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16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16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2" name="Picture 74" descr="3D_0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91" y="404664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4" name="Action Button: Back or Previous 13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Action Button: Beginning 14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Action Button: Forward or Next 15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Action Button: End 16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Action Button: Custom 17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14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914305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Умовні висловлення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15187"/>
            <a:ext cx="8229600" cy="5137150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90000"/>
              </a:lnSpc>
              <a:buNone/>
            </a:pPr>
            <a:r>
              <a:rPr lang="uk-UA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Імплікацією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або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умовною зв'язкою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називається складене</a:t>
            </a:r>
          </a:p>
          <a:p>
            <a:pPr algn="just">
              <a:lnSpc>
                <a:spcPct val="90000"/>
              </a:lnSpc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висловлення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→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яке хибне лише у випадку, коли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істинне, а</a:t>
            </a:r>
          </a:p>
          <a:p>
            <a:pPr algn="just">
              <a:lnSpc>
                <a:spcPct val="90000"/>
              </a:lnSpc>
              <a:buNone/>
            </a:pP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– хибне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 цьому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називають припущенням,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– висновком.</a:t>
            </a:r>
          </a:p>
          <a:p>
            <a:pPr algn="ctr">
              <a:lnSpc>
                <a:spcPct val="90000"/>
              </a:lnSpc>
              <a:buNone/>
            </a:pP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Таблиця істинності для висловлення р </a:t>
            </a: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→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just">
              <a:lnSpc>
                <a:spcPct val="90000"/>
              </a:lnSpc>
              <a:buNone/>
            </a:pPr>
            <a:endParaRPr lang="uk-UA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None/>
            </a:pPr>
            <a:endParaRPr lang="uk-UA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None/>
            </a:pPr>
            <a:endParaRPr lang="uk-UA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None/>
            </a:pPr>
            <a:endParaRPr lang="uk-UA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ts val="1800"/>
              </a:spcBef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uk-UA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ts val="1800"/>
              </a:spcBef>
              <a:buNone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Висловлення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в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цьому семестрі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ти складеш всі</a:t>
            </a:r>
          </a:p>
          <a:p>
            <a:pPr algn="just">
              <a:lnSpc>
                <a:spcPct val="90000"/>
              </a:lnSpc>
              <a:buNone/>
            </a:pP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іспити на «відмінно», то отримаєш підвищену стипендію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має</a:t>
            </a:r>
          </a:p>
          <a:p>
            <a:pPr algn="just">
              <a:lnSpc>
                <a:spcPct val="90000"/>
              </a:lnSpc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вигляд: якщо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де 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висловлення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цьому семестрі ти</a:t>
            </a:r>
          </a:p>
          <a:p>
            <a:pPr algn="just">
              <a:lnSpc>
                <a:spcPct val="90000"/>
              </a:lnSpc>
              <a:buNone/>
            </a:pP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складеш всі іспити на «відмінно»,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висловлення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Отримаєш</a:t>
            </a:r>
          </a:p>
          <a:p>
            <a:pPr algn="just">
              <a:lnSpc>
                <a:spcPct val="90000"/>
              </a:lnSpc>
              <a:buNone/>
            </a:pP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підвищену стипендію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10" name="Group 4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0050923"/>
              </p:ext>
            </p:extLst>
          </p:nvPr>
        </p:nvGraphicFramePr>
        <p:xfrm>
          <a:off x="2679923" y="2564904"/>
          <a:ext cx="4124325" cy="2133600"/>
        </p:xfrm>
        <a:graphic>
          <a:graphicData uri="http://schemas.openxmlformats.org/drawingml/2006/table">
            <a:tbl>
              <a:tblPr/>
              <a:tblGrid>
                <a:gridCol w="1735137"/>
                <a:gridCol w="576263"/>
                <a:gridCol w="574675"/>
                <a:gridCol w="1238250"/>
              </a:tblGrid>
              <a:tr h="4048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Випадок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uk-U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776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74" descr="3D_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35" y="4509120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Group 13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5" name="Action Button: Back or Previous 14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Action Button: Beginning 15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Action Button: Forward or Next 16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Action Button: End 17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Action Button: Custom 18">
              <a:hlinkClick r:id="rId4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15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2751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47519"/>
          </a:xfrm>
        </p:spPr>
        <p:txBody>
          <a:bodyPr/>
          <a:lstStyle/>
          <a:p>
            <a:pPr marL="0" indent="0" algn="just">
              <a:spcBef>
                <a:spcPct val="50000"/>
              </a:spcBef>
              <a:buNone/>
              <a:defRPr/>
            </a:pP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</a:rPr>
              <a:t>  Еквіваленцією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називається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висловлення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р ↔ q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, що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істинне тільки у випадку, коли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р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 і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 q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 мають однакові значення істинності.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Висловлення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р ↔ q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позначає висловлення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виду (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р → q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)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(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q → р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).</a:t>
            </a:r>
          </a:p>
          <a:p>
            <a:pPr marL="0" indent="0" algn="ctr">
              <a:spcBef>
                <a:spcPts val="600"/>
              </a:spcBef>
              <a:buNone/>
              <a:defRPr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    </a:t>
            </a: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</a:rPr>
              <a:t>Таблиця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</a:rPr>
              <a:t>істинності для р ↔ q </a:t>
            </a:r>
            <a:br>
              <a:rPr lang="uk-UA" sz="2400" b="1" i="1" dirty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визначається таблицею істинності для (р → q)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 (q → р).</a:t>
            </a:r>
            <a:endParaRPr lang="ru-RU" sz="2400" i="1" dirty="0">
              <a:solidFill>
                <a:schemeClr val="tx2"/>
              </a:solidFill>
              <a:latin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Group 1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487372"/>
              </p:ext>
            </p:extLst>
          </p:nvPr>
        </p:nvGraphicFramePr>
        <p:xfrm>
          <a:off x="1979712" y="2708920"/>
          <a:ext cx="5749925" cy="2560638"/>
        </p:xfrm>
        <a:graphic>
          <a:graphicData uri="http://schemas.openxmlformats.org/drawingml/2006/table">
            <a:tbl>
              <a:tblPr/>
              <a:tblGrid>
                <a:gridCol w="1323748"/>
                <a:gridCol w="435428"/>
                <a:gridCol w="446315"/>
                <a:gridCol w="1077685"/>
                <a:gridCol w="435429"/>
                <a:gridCol w="1124857"/>
                <a:gridCol w="906463"/>
              </a:tblGrid>
              <a:tr h="42677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Випадок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uk-UA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→ </a:t>
                      </a: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uk-UA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→ </a:t>
                      </a: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  </a:t>
                      </a:r>
                      <a:endParaRPr kumimoji="0" lang="uk-UA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↔ </a:t>
                      </a: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uk-UA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677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677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677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677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677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Text Box 193"/>
          <p:cNvSpPr txBox="1">
            <a:spLocks noChangeArrowheads="1"/>
          </p:cNvSpPr>
          <p:nvPr/>
        </p:nvSpPr>
        <p:spPr bwMode="auto">
          <a:xfrm>
            <a:off x="145539" y="5418515"/>
            <a:ext cx="89090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uk-UA" sz="2400" b="1" i="1" dirty="0">
                <a:latin typeface="Times New Roman" pitchFamily="18" charset="0"/>
              </a:rPr>
              <a:t>    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</a:rPr>
              <a:t>Пріоритет виконання операцій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. </a:t>
            </a:r>
          </a:p>
          <a:p>
            <a:pPr>
              <a:defRPr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     Операції виконуються у наступній послідовності: </a:t>
            </a:r>
          </a:p>
          <a:p>
            <a:pPr algn="ctr">
              <a:defRPr/>
            </a:pPr>
            <a:r>
              <a:rPr lang="uk-UA" sz="2400" b="1" dirty="0">
                <a:solidFill>
                  <a:schemeClr val="tx2"/>
                </a:solidFill>
                <a:latin typeface="Times New Roman" pitchFamily="18" charset="0"/>
              </a:rPr>
              <a:t>~, </a:t>
            </a:r>
            <a:r>
              <a:rPr lang="uk-UA" sz="2400" b="1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400" b="1" dirty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uk-UA" sz="2400" b="1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400" b="1" dirty="0">
                <a:solidFill>
                  <a:schemeClr val="tx2"/>
                </a:solidFill>
                <a:latin typeface="Times New Roman" pitchFamily="18" charset="0"/>
              </a:rPr>
              <a:t>, →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і</a:t>
            </a:r>
            <a:r>
              <a:rPr lang="uk-UA" sz="2400" b="1" dirty="0">
                <a:solidFill>
                  <a:schemeClr val="tx2"/>
                </a:solidFill>
                <a:latin typeface="Times New Roman" pitchFamily="18" charset="0"/>
              </a:rPr>
              <a:t> ↔.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</a:p>
        </p:txBody>
      </p:sp>
      <p:pic>
        <p:nvPicPr>
          <p:cNvPr id="13" name="Picture 46" descr="16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18" y="476671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128749" y="5095260"/>
            <a:ext cx="50342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uk-UA" sz="5400" b="1" cap="none" spc="0" dirty="0" smtClean="0">
                <a:ln w="38100" cmpd="sng">
                  <a:solidFill>
                    <a:srgbClr val="FF0000"/>
                  </a:soli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!</a:t>
            </a:r>
            <a:endParaRPr lang="en-US" sz="5400" b="1" cap="none" spc="0" dirty="0">
              <a:ln w="38100" cmpd="sng">
                <a:solidFill>
                  <a:srgbClr val="FF0000"/>
                </a:soli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6" name="Action Button: Back or Previous 1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Action Button: Beginning 1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Action Button: Forward or Next 1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Action Button: End 1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Action Button: Custom 19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16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230011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848600" cy="563562"/>
          </a:xfrm>
        </p:spPr>
        <p:txBody>
          <a:bodyPr/>
          <a:lstStyle/>
          <a:p>
            <a:r>
              <a:rPr lang="uk-UA" dirty="0" smtClean="0"/>
              <a:t>Еквівалентні висловлення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5137150"/>
          </a:xfrm>
        </p:spPr>
        <p:txBody>
          <a:bodyPr/>
          <a:lstStyle/>
          <a:p>
            <a:pPr algn="just">
              <a:spcBef>
                <a:spcPct val="0"/>
              </a:spcBef>
              <a:buNone/>
            </a:pPr>
            <a:r>
              <a:rPr lang="uk-UA" sz="2000" b="1" i="1" dirty="0" smtClean="0">
                <a:solidFill>
                  <a:schemeClr val="tx2"/>
                </a:solidFill>
                <a:latin typeface="Times New Roman" pitchFamily="18" charset="0"/>
              </a:rPr>
              <a:t>  Логічно </a:t>
            </a:r>
            <a:r>
              <a:rPr lang="uk-UA" sz="2000" b="1" i="1" dirty="0">
                <a:solidFill>
                  <a:schemeClr val="tx2"/>
                </a:solidFill>
                <a:latin typeface="Times New Roman" pitchFamily="18" charset="0"/>
              </a:rPr>
              <a:t>еквівалентними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називаються складені </a:t>
            </a:r>
            <a:r>
              <a:rPr lang="uk-UA" sz="2000" dirty="0" smtClean="0">
                <a:solidFill>
                  <a:schemeClr val="tx2"/>
                </a:solidFill>
                <a:latin typeface="Times New Roman" pitchFamily="18" charset="0"/>
              </a:rPr>
              <a:t>висловлення, що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мають різну будову, але є істинними в тих самих випадках</a:t>
            </a:r>
            <a:r>
              <a:rPr lang="uk-UA" sz="2000" dirty="0" smtClean="0">
                <a:solidFill>
                  <a:schemeClr val="tx2"/>
                </a:solidFill>
                <a:latin typeface="Times New Roman" pitchFamily="18" charset="0"/>
              </a:rPr>
              <a:t>.</a:t>
            </a:r>
          </a:p>
          <a:p>
            <a:pPr algn="just">
              <a:spcBef>
                <a:spcPct val="0"/>
              </a:spcBef>
              <a:buNone/>
            </a:pPr>
            <a:r>
              <a:rPr lang="uk-UA" sz="20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endParaRPr lang="uk-UA" sz="2000" u="sng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 algn="just">
              <a:spcBef>
                <a:spcPct val="0"/>
              </a:spcBef>
              <a:buNone/>
            </a:pPr>
            <a:r>
              <a:rPr lang="uk-UA" sz="2000" dirty="0" smtClean="0">
                <a:solidFill>
                  <a:schemeClr val="tx2"/>
                </a:solidFill>
                <a:latin typeface="Times New Roman" pitchFamily="18" charset="0"/>
              </a:rPr>
              <a:t>	Нехай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р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і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є висловленнями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р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: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Сьогодні йшов дощ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,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: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Сьогодні йшов сніг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. Розглянемо складені висловлення.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	 Невірно, що сьогодні йшов дощ або сніг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: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	~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(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p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 q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)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None/>
            </a:pP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	 Сьогодні не йшов дощ і сьогодні не йшов сніг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:	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~p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 ~q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None/>
            </a:pPr>
            <a:endParaRPr lang="uk-UA" sz="2000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 algn="just">
              <a:spcBef>
                <a:spcPct val="0"/>
              </a:spcBef>
              <a:buNone/>
            </a:pPr>
            <a:endParaRPr lang="uk-UA" sz="2400" dirty="0">
              <a:latin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10" name="Group 1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1639616"/>
              </p:ext>
            </p:extLst>
          </p:nvPr>
        </p:nvGraphicFramePr>
        <p:xfrm>
          <a:off x="2051720" y="2924944"/>
          <a:ext cx="5141912" cy="2133600"/>
        </p:xfrm>
        <a:graphic>
          <a:graphicData uri="http://schemas.openxmlformats.org/drawingml/2006/table">
            <a:tbl>
              <a:tblPr/>
              <a:tblGrid>
                <a:gridCol w="1282700"/>
                <a:gridCol w="427037"/>
                <a:gridCol w="423863"/>
                <a:gridCol w="465137"/>
                <a:gridCol w="1054100"/>
                <a:gridCol w="531813"/>
                <a:gridCol w="425450"/>
                <a:gridCol w="531812"/>
              </a:tblGrid>
              <a:tr h="3968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Випадок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~ 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uk-U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</a:t>
                      </a: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q</a:t>
                      </a:r>
                      <a:r>
                        <a:rPr kumimoji="0" lang="uk-U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)</a:t>
                      </a:r>
                      <a:endParaRPr kumimoji="0" lang="uk-UA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~</a:t>
                      </a: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~</a:t>
                      </a: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1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395536" y="5085184"/>
            <a:ext cx="839707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У таблиці істинності значення для  ~(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р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)  і  для ~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р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~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q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збігаються, тобто розглянуті висловлення логічно еквівалентні: </a:t>
            </a:r>
          </a:p>
          <a:p>
            <a:pPr algn="ctr">
              <a:spcBef>
                <a:spcPts val="0"/>
              </a:spcBef>
              <a:defRPr/>
            </a:pP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~(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р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) ≡ ~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р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~</a:t>
            </a:r>
            <a:r>
              <a:rPr lang="uk-UA" sz="2000" i="1" dirty="0" smtClean="0">
                <a:solidFill>
                  <a:schemeClr val="tx2"/>
                </a:solidFill>
                <a:latin typeface="Times New Roman" pitchFamily="18" charset="0"/>
              </a:rPr>
              <a:t>q</a:t>
            </a:r>
            <a:endParaRPr lang="ru-RU" sz="2000" i="1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pic>
        <p:nvPicPr>
          <p:cNvPr id="13" name="Picture 46" descr="16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6712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74" descr="3D_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19" y="1660710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6" name="Action Button: Back or Previous 1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Action Button: Beginning 1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Action Button: Forward or Next 1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Action Button: End 1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Action Button: Custom 19">
              <a:hlinkClick r:id="rId4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17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3077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+mn-lt"/>
              </a:rPr>
              <a:t>Конверсія, інверсія й контрапозиція</a:t>
            </a:r>
            <a:endParaRPr lang="ru-RU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83423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З умовним висловленням - імплікацією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р → q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- пов'язані три</a:t>
            </a:r>
          </a:p>
          <a:p>
            <a:pPr algn="just">
              <a:buNone/>
            </a:pP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типи висловлень: конверсія, інверсія й контрапозиція висловлення </a:t>
            </a:r>
          </a:p>
          <a:p>
            <a:pPr algn="just">
              <a:buNone/>
            </a:pP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р → q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. Вони </a:t>
            </a:r>
            <a:r>
              <a:rPr lang="uk-UA" sz="2000" dirty="0" smtClean="0">
                <a:solidFill>
                  <a:schemeClr val="tx2"/>
                </a:solidFill>
                <a:latin typeface="Times New Roman" pitchFamily="18" charset="0"/>
              </a:rPr>
              <a:t>визначаються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в такий спосіб: </a:t>
            </a:r>
            <a:endParaRPr lang="ru-RU" sz="2000" dirty="0">
              <a:solidFill>
                <a:schemeClr val="tx2"/>
              </a:solidFill>
              <a:latin typeface="Times New Roman" pitchFamily="18" charset="0"/>
            </a:endParaRPr>
          </a:p>
          <a:p>
            <a:pPr algn="just">
              <a:buNone/>
            </a:pP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		 р → q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	– імплікація </a:t>
            </a:r>
            <a:endParaRPr lang="uk-UA" sz="2000" i="1" dirty="0">
              <a:solidFill>
                <a:schemeClr val="tx2"/>
              </a:solidFill>
              <a:latin typeface="Times New Roman" pitchFamily="18" charset="0"/>
            </a:endParaRPr>
          </a:p>
          <a:p>
            <a:pPr algn="just">
              <a:buNone/>
            </a:pP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 		 q → р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	– </a:t>
            </a:r>
            <a:r>
              <a:rPr lang="uk-UA" sz="2000" b="1" i="1" dirty="0">
                <a:solidFill>
                  <a:schemeClr val="tx2"/>
                </a:solidFill>
                <a:latin typeface="Times New Roman" pitchFamily="18" charset="0"/>
              </a:rPr>
              <a:t>конверсія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висловлення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р → q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endParaRPr lang="uk-UA" sz="2000" i="1" dirty="0">
              <a:solidFill>
                <a:schemeClr val="tx2"/>
              </a:solidFill>
              <a:latin typeface="Times New Roman" pitchFamily="18" charset="0"/>
            </a:endParaRPr>
          </a:p>
          <a:p>
            <a:pPr algn="just">
              <a:buNone/>
            </a:pP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		~р →  ~q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        – </a:t>
            </a:r>
            <a:r>
              <a:rPr lang="uk-UA" sz="2000" b="1" i="1" dirty="0">
                <a:solidFill>
                  <a:schemeClr val="tx2"/>
                </a:solidFill>
                <a:latin typeface="Times New Roman" pitchFamily="18" charset="0"/>
              </a:rPr>
              <a:t>інверсія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висловлення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р → q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endParaRPr lang="uk-UA" sz="2000" i="1" dirty="0">
              <a:solidFill>
                <a:schemeClr val="tx2"/>
              </a:solidFill>
              <a:latin typeface="Times New Roman" pitchFamily="18" charset="0"/>
            </a:endParaRPr>
          </a:p>
          <a:p>
            <a:pPr algn="just">
              <a:buNone/>
            </a:pP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		~q → ~р      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  – </a:t>
            </a:r>
            <a:r>
              <a:rPr lang="uk-UA" sz="2000" b="1" i="1" dirty="0">
                <a:solidFill>
                  <a:schemeClr val="tx2"/>
                </a:solidFill>
                <a:latin typeface="Times New Roman" pitchFamily="18" charset="0"/>
              </a:rPr>
              <a:t>контрапозиція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висловлення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р → q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</a:p>
          <a:p>
            <a:pPr algn="just">
              <a:spcBef>
                <a:spcPts val="600"/>
              </a:spcBef>
              <a:buNone/>
            </a:pP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	</a:t>
            </a:r>
            <a:endParaRPr lang="uk-UA" sz="2000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 algn="just">
              <a:spcBef>
                <a:spcPts val="600"/>
              </a:spcBef>
              <a:buNone/>
            </a:pPr>
            <a:r>
              <a:rPr lang="uk-UA" sz="2000" dirty="0" smtClean="0">
                <a:solidFill>
                  <a:schemeClr val="tx2"/>
                </a:solidFill>
                <a:latin typeface="Times New Roman" pitchFamily="18" charset="0"/>
              </a:rPr>
              <a:t>	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Нехай дано висловлення-імплікація</a:t>
            </a:r>
          </a:p>
          <a:p>
            <a:pPr algn="just">
              <a:buNone/>
            </a:pP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Якщо він грає у футбол, то він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популярний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 	Для цієї імплікації маємо:</a:t>
            </a:r>
          </a:p>
          <a:p>
            <a:pPr algn="just">
              <a:buNone/>
            </a:pPr>
            <a:r>
              <a:rPr lang="uk-UA" sz="2000" b="1" i="1" dirty="0">
                <a:solidFill>
                  <a:schemeClr val="tx2"/>
                </a:solidFill>
                <a:latin typeface="Times New Roman" pitchFamily="18" charset="0"/>
              </a:rPr>
              <a:t>конверсія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:   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Якщо він популярний, то він грає у футбол.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uk-UA" sz="2000" b="1" i="1" dirty="0">
                <a:solidFill>
                  <a:schemeClr val="tx2"/>
                </a:solidFill>
                <a:latin typeface="Times New Roman" pitchFamily="18" charset="0"/>
              </a:rPr>
              <a:t>інверсія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:   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Якщо він не грає у футбол, то він не популярний.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uk-UA" sz="2000" b="1" i="1" dirty="0">
                <a:solidFill>
                  <a:schemeClr val="tx2"/>
                </a:solidFill>
                <a:latin typeface="Times New Roman" pitchFamily="18" charset="0"/>
              </a:rPr>
              <a:t>контрапозиція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: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Якщо він не популярний, то він не грає у футбол.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</a:p>
          <a:p>
            <a:pPr marL="0" indent="0" algn="just">
              <a:buNone/>
            </a:pPr>
            <a:endParaRPr lang="ru-RU" sz="2000" dirty="0"/>
          </a:p>
        </p:txBody>
      </p:sp>
      <p:pic>
        <p:nvPicPr>
          <p:cNvPr id="11" name="Picture 74" descr="3D_0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23" y="3789040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3" name="Action Button: Back or Previous 12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Action Button: Beginning 13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Action Button: Forward or Next 14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Action Button: End 15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Action Button: Custom 16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18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799317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20842"/>
            <a:ext cx="8229600" cy="5931495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Умовні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висловлення можуть виражатися у вигляді різних мовних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конструкцій, які символічно записуються як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 → 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р, то q. 			    р, тільки якщо q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тількиякщо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q, то 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 достатньо для q. 		    q необхідно для р. </a:t>
            </a:r>
            <a:endParaRPr lang="ru-RU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 є достатньою умовою для q.  q є необхідною умовою для р. </a:t>
            </a:r>
            <a:endParaRPr lang="ru-RU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uk-UA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Еквіваленція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↔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означає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тоді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й тільки тоді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коли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або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й тільки якщо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q.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Для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висловлень 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Денис буде грати у футбол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Діна організує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підтримку глядачів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висловлення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↔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може означати: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Денис буде грати у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футбол, якщо й тільки якщо Діна організує підтримку глядачів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Наступні мовні конструкції, що виражають еквіваленцію висловлень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 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↔ 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рівносильні: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 якщо й тільки якщо q. 		    р необхідно й достатньо для q.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 є необхідна й достатня умова для q.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chemeClr val="tx2"/>
              </a:solidFill>
            </a:endParaRPr>
          </a:p>
        </p:txBody>
      </p:sp>
      <p:pic>
        <p:nvPicPr>
          <p:cNvPr id="11" name="Picture 74" descr="3D_0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212976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3" name="Action Button: Back or Previous 12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Action Button: Beginning 13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Action Button: Forward or Next 14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Action Button: End 15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Action Button: Custom 16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19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655423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Література</a:t>
            </a:r>
            <a:endParaRPr lang="ru-RU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3025"/>
            <a:ext cx="8229600" cy="2734047"/>
          </a:xfrm>
        </p:spPr>
        <p:txBody>
          <a:bodyPr>
            <a:normAutofit fontScale="62500" lnSpcReduction="20000"/>
          </a:bodyPr>
          <a:lstStyle/>
          <a:p>
            <a:pPr>
              <a:buFontTx/>
              <a:buAutoNum type="arabicPeriod"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</a:rPr>
              <a:t>Андерсон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</a:rPr>
              <a:t>Дж. Дискретная математика и комбинаторика. – М. : Изд. дом «Вильямс», 2003. </a:t>
            </a:r>
            <a:r>
              <a:rPr lang="ru-RU" dirty="0">
                <a:solidFill>
                  <a:schemeClr val="tx2"/>
                </a:solidFill>
              </a:rPr>
              <a:t> </a:t>
            </a:r>
          </a:p>
          <a:p>
            <a:pPr>
              <a:buFontTx/>
              <a:buAutoNum type="arabicPeriod"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</a:rPr>
              <a:t>Новиков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Ф.А. Дискретная математика для программистов. – СПб: Питер, 2000.</a:t>
            </a:r>
          </a:p>
          <a:p>
            <a:pPr>
              <a:buFontTx/>
              <a:buAutoNum type="arabicPeriod"/>
            </a:pPr>
            <a:r>
              <a:rPr lang="ru-RU" dirty="0">
                <a:solidFill>
                  <a:schemeClr val="tx2"/>
                </a:solidFill>
                <a:latin typeface="Times New Roman" pitchFamily="18" charset="0"/>
              </a:rPr>
              <a:t> Куликов Л. Я. Алгебра и теория чисел. - М.: Высшая школа, 1979. </a:t>
            </a:r>
          </a:p>
          <a:p>
            <a:pPr>
              <a:buFontTx/>
              <a:buAutoNum type="arabicPeriod"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Бардачов Ю.М. Дискретна математика: Підручник  / за ред.</a:t>
            </a:r>
            <a:br>
              <a:rPr lang="uk-UA" dirty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В.Є. Ходакова. – К.: Вища шк., 2002.</a:t>
            </a:r>
          </a:p>
          <a:p>
            <a:pPr>
              <a:buFontTx/>
              <a:buAutoNum type="arabicPeriod"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Яблонский С.В. Введение в дискретную математику. М.: Наука, 1981.</a:t>
            </a:r>
          </a:p>
          <a:p>
            <a:endParaRPr lang="ru-RU" dirty="0"/>
          </a:p>
        </p:txBody>
      </p:sp>
      <p:pic>
        <p:nvPicPr>
          <p:cNvPr id="6" name="Picture 5" descr="aa5ff6f0273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950" y="4343400"/>
            <a:ext cx="1446213" cy="209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1" descr="76683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78" r="10733"/>
          <a:stretch>
            <a:fillRect/>
          </a:stretch>
        </p:blipFill>
        <p:spPr bwMode="auto">
          <a:xfrm>
            <a:off x="6683375" y="4356100"/>
            <a:ext cx="1708150" cy="205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9" descr="книга &quot;Дискретная математика и комбинаторика&quot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6225" y="4149725"/>
            <a:ext cx="1631950" cy="227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0" descr="diskretnaya_matematik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4738" y="4191000"/>
            <a:ext cx="1519237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024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453" y="332656"/>
            <a:ext cx="7848600" cy="563562"/>
          </a:xfrm>
        </p:spPr>
        <p:txBody>
          <a:bodyPr/>
          <a:lstStyle/>
          <a:p>
            <a:r>
              <a:rPr lang="uk-UA" dirty="0" smtClean="0"/>
              <a:t>Властивості логічних зв</a:t>
            </a:r>
            <a:r>
              <a:rPr lang="en-US" dirty="0" smtClean="0"/>
              <a:t>’</a:t>
            </a:r>
            <a:r>
              <a:rPr lang="uk-UA" dirty="0" smtClean="0"/>
              <a:t>язок</a:t>
            </a:r>
            <a:endParaRPr lang="ru-RU" dirty="0"/>
          </a:p>
        </p:txBody>
      </p:sp>
      <p:sp>
        <p:nvSpPr>
          <p:cNvPr id="10" name="Rectangle 5"/>
          <p:cNvSpPr txBox="1">
            <a:spLocks noChangeArrowheads="1"/>
          </p:cNvSpPr>
          <p:nvPr/>
        </p:nvSpPr>
        <p:spPr bwMode="auto">
          <a:xfrm>
            <a:off x="355600" y="1606550"/>
            <a:ext cx="4198938" cy="462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60000">
              <a:spcBef>
                <a:spcPts val="600"/>
              </a:spcBef>
              <a:buFontTx/>
              <a:buNone/>
              <a:defRPr/>
            </a:pPr>
            <a:r>
              <a:rPr lang="uk-UA" sz="2200" b="1" dirty="0" smtClean="0">
                <a:solidFill>
                  <a:schemeClr val="tx2"/>
                </a:solidFill>
                <a:latin typeface="Times New Roman" pitchFamily="18" charset="0"/>
              </a:rPr>
              <a:t>Закони ідемпотентності:</a:t>
            </a:r>
            <a:endParaRPr lang="uk-UA" sz="2200" b="1" i="1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spcBef>
                <a:spcPts val="600"/>
              </a:spcBef>
              <a:buFontTx/>
              <a:buNone/>
              <a:defRPr/>
            </a:pPr>
            <a:r>
              <a:rPr lang="uk-UA" sz="2200" i="1" dirty="0" smtClean="0">
                <a:solidFill>
                  <a:schemeClr val="tx2"/>
                </a:solidFill>
                <a:latin typeface="Times New Roman" pitchFamily="18" charset="0"/>
              </a:rPr>
              <a:t>	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p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 p ≡ p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;</a:t>
            </a:r>
            <a:endParaRPr lang="uk-UA" sz="2400" i="1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spcBef>
                <a:spcPts val="600"/>
              </a:spcBef>
              <a:buFontTx/>
              <a:buNone/>
              <a:defRPr/>
            </a:pP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	p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 p ≡ p.</a:t>
            </a:r>
            <a:endParaRPr lang="uk-UA" sz="2400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 marL="360000">
              <a:spcBef>
                <a:spcPts val="600"/>
              </a:spcBef>
              <a:buFontTx/>
              <a:buNone/>
              <a:defRPr/>
            </a:pPr>
            <a:r>
              <a:rPr lang="uk-UA" sz="2200" b="1" dirty="0" smtClean="0">
                <a:solidFill>
                  <a:schemeClr val="tx2"/>
                </a:solidFill>
                <a:latin typeface="Times New Roman" pitchFamily="18" charset="0"/>
              </a:rPr>
              <a:t>Закон подвійного заперечення:</a:t>
            </a:r>
          </a:p>
          <a:p>
            <a:pPr>
              <a:spcBef>
                <a:spcPts val="600"/>
              </a:spcBef>
              <a:buFontTx/>
              <a:buNone/>
              <a:defRPr/>
            </a:pPr>
            <a:r>
              <a:rPr lang="uk-UA" sz="2200" i="1" dirty="0" smtClean="0">
                <a:solidFill>
                  <a:schemeClr val="tx2"/>
                </a:solidFill>
                <a:latin typeface="Times New Roman" pitchFamily="18" charset="0"/>
              </a:rPr>
              <a:t>	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~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(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~p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)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≡ p.</a:t>
            </a:r>
            <a:endParaRPr lang="uk-UA" sz="2400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 marL="360000">
              <a:spcBef>
                <a:spcPts val="600"/>
              </a:spcBef>
              <a:buFontTx/>
              <a:buNone/>
              <a:defRPr/>
            </a:pPr>
            <a:r>
              <a:rPr lang="uk-UA" sz="2200" b="1" dirty="0" smtClean="0">
                <a:solidFill>
                  <a:schemeClr val="tx2"/>
                </a:solidFill>
                <a:latin typeface="Times New Roman" pitchFamily="18" charset="0"/>
              </a:rPr>
              <a:t>Закони де Моргана:</a:t>
            </a:r>
          </a:p>
          <a:p>
            <a:pPr>
              <a:spcBef>
                <a:spcPts val="600"/>
              </a:spcBef>
              <a:buFontTx/>
              <a:buNone/>
              <a:defRPr/>
            </a:pPr>
            <a:r>
              <a:rPr lang="uk-UA" sz="2200" i="1" dirty="0" smtClean="0">
                <a:solidFill>
                  <a:schemeClr val="tx2"/>
                </a:solidFill>
                <a:latin typeface="Times New Roman" pitchFamily="18" charset="0"/>
              </a:rPr>
              <a:t>	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~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(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p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 q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) 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≡ ~p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 ~q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;</a:t>
            </a:r>
            <a:endParaRPr lang="uk-UA" sz="2400" i="1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spcBef>
                <a:spcPts val="600"/>
              </a:spcBef>
              <a:buFontTx/>
              <a:buNone/>
              <a:defRPr/>
            </a:pP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	~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(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p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 q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) 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≡ ~p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 ~q.</a:t>
            </a:r>
            <a:endParaRPr lang="uk-UA" sz="2400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 marL="360000">
              <a:spcBef>
                <a:spcPts val="600"/>
              </a:spcBef>
              <a:buFontTx/>
              <a:buNone/>
              <a:defRPr/>
            </a:pPr>
            <a:r>
              <a:rPr lang="uk-UA" sz="2200" b="1" dirty="0" smtClean="0">
                <a:solidFill>
                  <a:schemeClr val="tx2"/>
                </a:solidFill>
                <a:latin typeface="Times New Roman" pitchFamily="18" charset="0"/>
              </a:rPr>
              <a:t>Властивості комутативності:</a:t>
            </a:r>
          </a:p>
          <a:p>
            <a:pPr>
              <a:spcBef>
                <a:spcPts val="600"/>
              </a:spcBef>
              <a:buFontTx/>
              <a:buNone/>
              <a:defRPr/>
            </a:pPr>
            <a:r>
              <a:rPr lang="uk-UA" sz="2200" i="1" dirty="0" smtClean="0">
                <a:solidFill>
                  <a:schemeClr val="tx2"/>
                </a:solidFill>
                <a:latin typeface="Times New Roman" pitchFamily="18" charset="0"/>
              </a:rPr>
              <a:t>	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p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 q ≡ q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 p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;</a:t>
            </a:r>
            <a:endParaRPr lang="uk-UA" sz="2400" i="1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spcBef>
                <a:spcPts val="600"/>
              </a:spcBef>
              <a:buFontTx/>
              <a:buNone/>
              <a:defRPr/>
            </a:pP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	p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 q ≡ q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 p.</a:t>
            </a:r>
            <a:endParaRPr lang="ru-RU" sz="2400" i="1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buFontTx/>
              <a:buNone/>
              <a:defRPr/>
            </a:pPr>
            <a:endParaRPr lang="ru-RU" sz="2200" dirty="0" smtClean="0"/>
          </a:p>
        </p:txBody>
      </p:sp>
      <p:sp>
        <p:nvSpPr>
          <p:cNvPr id="11" name="Rectangle 6"/>
          <p:cNvSpPr txBox="1">
            <a:spLocks noChangeArrowheads="1"/>
          </p:cNvSpPr>
          <p:nvPr/>
        </p:nvSpPr>
        <p:spPr>
          <a:xfrm>
            <a:off x="4662488" y="1547813"/>
            <a:ext cx="4298950" cy="469900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60000">
              <a:spcBef>
                <a:spcPts val="600"/>
              </a:spcBef>
              <a:buFontTx/>
              <a:buNone/>
              <a:defRPr/>
            </a:pPr>
            <a:r>
              <a:rPr lang="uk-UA" sz="2200" b="1" dirty="0" smtClean="0">
                <a:solidFill>
                  <a:schemeClr val="tx2"/>
                </a:solidFill>
                <a:latin typeface="Times New Roman" pitchFamily="18" charset="0"/>
              </a:rPr>
              <a:t>Властивості асоціативності:</a:t>
            </a:r>
          </a:p>
          <a:p>
            <a:pPr>
              <a:spcBef>
                <a:spcPts val="600"/>
              </a:spcBef>
              <a:buFontTx/>
              <a:buNone/>
              <a:defRPr/>
            </a:pPr>
            <a:r>
              <a:rPr lang="uk-UA" sz="2200" i="1" dirty="0" smtClean="0">
                <a:solidFill>
                  <a:schemeClr val="tx2"/>
                </a:solidFill>
                <a:latin typeface="Times New Roman" pitchFamily="18" charset="0"/>
              </a:rPr>
              <a:t>	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(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) ≡ (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)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;</a:t>
            </a:r>
          </a:p>
          <a:p>
            <a:pPr>
              <a:spcBef>
                <a:spcPts val="600"/>
              </a:spcBef>
              <a:buFontTx/>
              <a:buNone/>
              <a:defRPr/>
            </a:pP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	p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(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) ≡ (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)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.</a:t>
            </a:r>
          </a:p>
          <a:p>
            <a:pPr>
              <a:spcBef>
                <a:spcPts val="600"/>
              </a:spcBef>
              <a:buFontTx/>
              <a:buNone/>
              <a:defRPr/>
            </a:pPr>
            <a:r>
              <a:rPr lang="uk-UA" sz="2200" b="1" dirty="0" smtClean="0">
                <a:solidFill>
                  <a:schemeClr val="tx2"/>
                </a:solidFill>
                <a:latin typeface="Times New Roman" pitchFamily="18" charset="0"/>
              </a:rPr>
              <a:t>Властивості дистрибутивності:</a:t>
            </a:r>
          </a:p>
          <a:p>
            <a:pPr>
              <a:spcBef>
                <a:spcPts val="600"/>
              </a:spcBef>
              <a:buFontTx/>
              <a:buNone/>
              <a:defRPr/>
            </a:pPr>
            <a:r>
              <a:rPr lang="uk-UA" sz="2200" i="1" dirty="0" smtClean="0">
                <a:solidFill>
                  <a:schemeClr val="tx2"/>
                </a:solidFill>
                <a:latin typeface="Times New Roman" pitchFamily="18" charset="0"/>
              </a:rPr>
              <a:t>	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(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) ≡ (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)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(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);</a:t>
            </a:r>
          </a:p>
          <a:p>
            <a:pPr>
              <a:spcBef>
                <a:spcPts val="600"/>
              </a:spcBef>
              <a:buFontTx/>
              <a:buNone/>
              <a:defRPr/>
            </a:pP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	p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(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 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) ≡ (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)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(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uk-UA" sz="2200" i="1" dirty="0" smtClean="0">
                <a:solidFill>
                  <a:schemeClr val="tx2"/>
                </a:solidFill>
                <a:latin typeface="Times New Roman" pitchFamily="18" charset="0"/>
              </a:rPr>
              <a:t>).</a:t>
            </a:r>
          </a:p>
          <a:p>
            <a:pPr>
              <a:spcBef>
                <a:spcPts val="600"/>
              </a:spcBef>
              <a:buFontTx/>
              <a:buNone/>
              <a:defRPr/>
            </a:pPr>
            <a:r>
              <a:rPr lang="uk-UA" sz="2200" b="1" dirty="0" smtClean="0">
                <a:solidFill>
                  <a:schemeClr val="tx2"/>
                </a:solidFill>
                <a:latin typeface="Times New Roman" pitchFamily="18" charset="0"/>
              </a:rPr>
              <a:t>Закон контрапозиції:</a:t>
            </a:r>
          </a:p>
          <a:p>
            <a:pPr>
              <a:spcBef>
                <a:spcPts val="600"/>
              </a:spcBef>
              <a:buFontTx/>
              <a:buNone/>
              <a:defRPr/>
            </a:pPr>
            <a:r>
              <a:rPr lang="uk-UA" sz="2200" i="1" dirty="0" smtClean="0">
                <a:solidFill>
                  <a:schemeClr val="tx2"/>
                </a:solidFill>
                <a:latin typeface="Times New Roman" pitchFamily="18" charset="0"/>
              </a:rPr>
              <a:t>	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→ 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≡ ~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→ ~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р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.</a:t>
            </a:r>
          </a:p>
          <a:p>
            <a:pPr>
              <a:spcBef>
                <a:spcPts val="600"/>
              </a:spcBef>
              <a:buFontTx/>
              <a:buNone/>
              <a:defRPr/>
            </a:pPr>
            <a:r>
              <a:rPr lang="uk-UA" sz="2200" b="1" dirty="0" smtClean="0">
                <a:solidFill>
                  <a:schemeClr val="tx2"/>
                </a:solidFill>
                <a:latin typeface="Times New Roman" pitchFamily="18" charset="0"/>
              </a:rPr>
              <a:t>Інші корисні властивості:</a:t>
            </a:r>
          </a:p>
          <a:p>
            <a:pPr>
              <a:spcBef>
                <a:spcPts val="600"/>
              </a:spcBef>
              <a:buFontTx/>
              <a:buNone/>
              <a:defRPr/>
            </a:pPr>
            <a:r>
              <a:rPr lang="uk-UA" sz="2200" i="1" dirty="0" smtClean="0">
                <a:solidFill>
                  <a:schemeClr val="tx2"/>
                </a:solidFill>
                <a:latin typeface="Times New Roman" pitchFamily="18" charset="0"/>
              </a:rPr>
              <a:t>	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→ 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≡ ~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;</a:t>
            </a:r>
          </a:p>
          <a:p>
            <a:pPr>
              <a:spcBef>
                <a:spcPts val="600"/>
              </a:spcBef>
              <a:buFontTx/>
              <a:buNone/>
              <a:defRPr/>
            </a:pP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	p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↔ 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≡ (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р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→ 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)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(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→ 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</a:rPr>
              <a:t>р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).</a:t>
            </a:r>
            <a:endParaRPr lang="ru-RU" sz="2400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  <a:defRPr/>
            </a:pPr>
            <a:endParaRPr lang="ru-RU" sz="2200" dirty="0" smtClean="0"/>
          </a:p>
        </p:txBody>
      </p:sp>
      <p:sp>
        <p:nvSpPr>
          <p:cNvPr id="12" name="Rectangle 7"/>
          <p:cNvSpPr txBox="1">
            <a:spLocks noChangeArrowheads="1"/>
          </p:cNvSpPr>
          <p:nvPr/>
        </p:nvSpPr>
        <p:spPr bwMode="white">
          <a:xfrm>
            <a:off x="390930" y="908720"/>
            <a:ext cx="8875712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4000" tIns="10800" rIns="54000" bIns="10800" numCol="1" anchor="t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4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uk-UA" sz="2400" b="1" dirty="0" smtClean="0">
                <a:solidFill>
                  <a:schemeClr val="tx2"/>
                </a:solidFill>
                <a:latin typeface="Times New Roman" pitchFamily="18" charset="0"/>
              </a:rPr>
              <a:t>   ТЕОРЕМА.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Використовуючи таблиці істинності, можна довести наступні логічні еквівалентності:</a:t>
            </a:r>
            <a:endParaRPr lang="ru-RU" sz="2400" dirty="0" smtClean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4" name="Text Box 2"/>
          <p:cNvSpPr txBox="1"/>
          <p:nvPr/>
        </p:nvSpPr>
        <p:spPr>
          <a:xfrm>
            <a:off x="-29072" y="677957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6" name="Action Button: Back or Previous 1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Action Button: Beginning 1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Action Button: Forward or Next 1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Action Button: End 1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Action Button: Custom 1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20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02285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Тавтолог</a:t>
            </a:r>
            <a:r>
              <a:rPr lang="uk-UA" dirty="0" smtClean="0"/>
              <a:t>ія та протиріччя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83423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uk-UA" sz="2200" b="1" i="1" dirty="0" smtClean="0">
                <a:solidFill>
                  <a:schemeClr val="tx2"/>
                </a:solidFill>
                <a:latin typeface="Times New Roman" pitchFamily="18" charset="0"/>
              </a:rPr>
              <a:t>  Тавтологією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</a:rPr>
              <a:t>,</a:t>
            </a:r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</a:rPr>
              <a:t>або </a:t>
            </a:r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</a:rPr>
              <a:t>логічно істинним 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</a:rPr>
              <a:t>висловленням називається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uk-UA" sz="2200" dirty="0">
                <a:solidFill>
                  <a:schemeClr val="tx2"/>
                </a:solidFill>
                <a:latin typeface="Times New Roman" pitchFamily="18" charset="0"/>
              </a:rPr>
              <a:t>висловлення, істинне у всіх випадках; висловлення, хибне у 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uk-UA" sz="2200" dirty="0">
                <a:solidFill>
                  <a:schemeClr val="tx2"/>
                </a:solidFill>
                <a:latin typeface="Times New Roman" pitchFamily="18" charset="0"/>
              </a:rPr>
              <a:t>кожному випадку, називається </a:t>
            </a:r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</a:rPr>
              <a:t>логічно хибним 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</a:rPr>
              <a:t>або </a:t>
            </a:r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</a:rPr>
              <a:t>протиріччям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</a:rPr>
              <a:t>.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endParaRPr lang="en-US" sz="2200" dirty="0">
              <a:solidFill>
                <a:schemeClr val="tx2"/>
              </a:solidFill>
              <a:latin typeface="Times New Roman" pitchFamily="18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uk-UA" sz="2200" dirty="0">
                <a:solidFill>
                  <a:schemeClr val="tx2"/>
                </a:solidFill>
                <a:latin typeface="Times New Roman" pitchFamily="18" charset="0"/>
              </a:rPr>
              <a:t>	Висловленню (</a:t>
            </a:r>
            <a:r>
              <a:rPr lang="uk-UA" sz="2200" i="1" dirty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</a:rPr>
              <a:t> (</a:t>
            </a:r>
            <a:r>
              <a:rPr lang="uk-UA" sz="2200" i="1" dirty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200" i="1" dirty="0">
                <a:solidFill>
                  <a:schemeClr val="tx2"/>
                </a:solidFill>
                <a:latin typeface="Times New Roman" pitchFamily="18" charset="0"/>
              </a:rPr>
              <a:t>→ q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</a:rPr>
              <a:t>))</a:t>
            </a:r>
            <a:r>
              <a:rPr lang="uk-UA" sz="2200" i="1" dirty="0">
                <a:solidFill>
                  <a:schemeClr val="tx2"/>
                </a:solidFill>
                <a:latin typeface="Times New Roman" pitchFamily="18" charset="0"/>
              </a:rPr>
              <a:t> → q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</a:rPr>
              <a:t> відповідає таблиця істинності </a:t>
            </a:r>
            <a:endParaRPr lang="ru-RU" sz="2200" dirty="0">
              <a:solidFill>
                <a:schemeClr val="tx2"/>
              </a:solidFill>
            </a:endParaRPr>
          </a:p>
          <a:p>
            <a:pPr algn="just">
              <a:lnSpc>
                <a:spcPct val="110000"/>
              </a:lnSpc>
            </a:pPr>
            <a:endParaRPr lang="uk-UA" sz="2200" dirty="0" smtClean="0">
              <a:solidFill>
                <a:schemeClr val="tx2"/>
              </a:solidFill>
            </a:endParaRPr>
          </a:p>
          <a:p>
            <a:pPr marL="0" indent="0" algn="just">
              <a:lnSpc>
                <a:spcPct val="110000"/>
              </a:lnSpc>
              <a:buNone/>
            </a:pPr>
            <a:endParaRPr lang="uk-UA" sz="2200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endParaRPr lang="uk-UA" sz="2200" dirty="0">
              <a:solidFill>
                <a:schemeClr val="tx2"/>
              </a:solidFill>
              <a:latin typeface="Times New Roman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endParaRPr lang="uk-UA" sz="2200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endParaRPr lang="uk-UA" sz="2200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endParaRPr lang="uk-UA" sz="2200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endParaRPr lang="uk-UA" sz="2200" dirty="0">
              <a:solidFill>
                <a:schemeClr val="tx2"/>
              </a:solidFill>
              <a:latin typeface="Times New Roman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uk-UA" sz="2200" dirty="0" smtClean="0">
                <a:solidFill>
                  <a:schemeClr val="tx2"/>
                </a:solidFill>
                <a:latin typeface="Times New Roman" pitchFamily="18" charset="0"/>
              </a:rPr>
              <a:t>Символ </a:t>
            </a:r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</a:rPr>
              <a:t>Т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</a:rPr>
              <a:t> позначає висловлення, що є тавтологією, тому має таблицю істинності, що складається з одних </a:t>
            </a:r>
            <a:r>
              <a:rPr lang="uk-UA" sz="2200" i="1" dirty="0">
                <a:solidFill>
                  <a:schemeClr val="tx2"/>
                </a:solidFill>
                <a:latin typeface="Times New Roman" pitchFamily="18" charset="0"/>
              </a:rPr>
              <a:t>Т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</a:rPr>
              <a:t>. Символ </a:t>
            </a:r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</a:rPr>
              <a:t>F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</a:rPr>
              <a:t> позначає протиріччя, тобто висловлення, таблиця істинності якого містить </a:t>
            </a:r>
            <a:r>
              <a:rPr lang="uk-UA" sz="2200" i="1" dirty="0">
                <a:solidFill>
                  <a:schemeClr val="tx2"/>
                </a:solidFill>
                <a:latin typeface="Times New Roman" pitchFamily="18" charset="0"/>
              </a:rPr>
              <a:t>F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</a:rPr>
              <a:t> у всіх рядках.</a:t>
            </a:r>
            <a:endParaRPr lang="ru-RU" sz="2200" dirty="0">
              <a:solidFill>
                <a:schemeClr val="tx2"/>
              </a:solidFill>
              <a:latin typeface="Times New Roman" pitchFamily="18" charset="0"/>
            </a:endParaRPr>
          </a:p>
          <a:p>
            <a:pPr marL="0" indent="0" algn="just">
              <a:buNone/>
            </a:pPr>
            <a:endParaRPr lang="ru-RU" dirty="0"/>
          </a:p>
        </p:txBody>
      </p:sp>
      <p:graphicFrame>
        <p:nvGraphicFramePr>
          <p:cNvPr id="10" name="Group 6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3999322"/>
              </p:ext>
            </p:extLst>
          </p:nvPr>
        </p:nvGraphicFramePr>
        <p:xfrm>
          <a:off x="1835696" y="2708920"/>
          <a:ext cx="5735637" cy="2468820"/>
        </p:xfrm>
        <a:graphic>
          <a:graphicData uri="http://schemas.openxmlformats.org/drawingml/2006/table">
            <a:tbl>
              <a:tblPr/>
              <a:tblGrid>
                <a:gridCol w="1406525"/>
                <a:gridCol w="466725"/>
                <a:gridCol w="466725"/>
                <a:gridCol w="671512"/>
                <a:gridCol w="536575"/>
                <a:gridCol w="1234621"/>
                <a:gridCol w="486229"/>
                <a:gridCol w="466725"/>
              </a:tblGrid>
              <a:tr h="42666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Випадок 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</a:t>
                      </a: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))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666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666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666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190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54" y="1268760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4" name="Action Button: Back or Previous 13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Action Button: Beginning 14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Action Button: Forward or Next 15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Action Button: End 16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Action Button: Custom 17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21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882226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Співвідношення зі сталими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624" y="908720"/>
            <a:ext cx="8435280" cy="5512785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buNone/>
            </a:pPr>
            <a:r>
              <a:rPr lang="uk-UA" dirty="0">
                <a:latin typeface="Times New Roman" pitchFamily="18" charset="0"/>
              </a:rPr>
              <a:t>	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Закони одиниці і нуля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: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endParaRPr lang="uk-UA" sz="2000" dirty="0">
              <a:solidFill>
                <a:schemeClr val="tx2"/>
              </a:solidFill>
              <a:latin typeface="Times New Roman" pitchFamily="18" charset="0"/>
            </a:endParaRPr>
          </a:p>
          <a:p>
            <a:pPr algn="just">
              <a:spcBef>
                <a:spcPts val="0"/>
              </a:spcBef>
              <a:buNone/>
            </a:pP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		p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b="1" i="1" dirty="0">
                <a:solidFill>
                  <a:schemeClr val="tx2"/>
                </a:solidFill>
                <a:latin typeface="Times New Roman" pitchFamily="18" charset="0"/>
              </a:rPr>
              <a:t>T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≡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,  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		p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b="1" i="1" dirty="0">
                <a:solidFill>
                  <a:schemeClr val="tx2"/>
                </a:solidFill>
                <a:latin typeface="Times New Roman" pitchFamily="18" charset="0"/>
              </a:rPr>
              <a:t>T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≡ </a:t>
            </a:r>
            <a:r>
              <a:rPr lang="uk-UA" sz="2000" b="1" i="1" dirty="0">
                <a:solidFill>
                  <a:schemeClr val="tx2"/>
                </a:solidFill>
                <a:latin typeface="Times New Roman" pitchFamily="18" charset="0"/>
              </a:rPr>
              <a:t>T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,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 	</a:t>
            </a:r>
          </a:p>
          <a:p>
            <a:pPr algn="just">
              <a:spcBef>
                <a:spcPts val="0"/>
              </a:spcBef>
              <a:buNone/>
            </a:pP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		p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b="1" i="1" dirty="0">
                <a:solidFill>
                  <a:schemeClr val="tx2"/>
                </a:solidFill>
                <a:latin typeface="Times New Roman" pitchFamily="18" charset="0"/>
              </a:rPr>
              <a:t>F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≡ </a:t>
            </a:r>
            <a:r>
              <a:rPr lang="uk-UA" sz="2000" b="1" i="1" dirty="0">
                <a:solidFill>
                  <a:schemeClr val="tx2"/>
                </a:solidFill>
                <a:latin typeface="Times New Roman" pitchFamily="18" charset="0"/>
              </a:rPr>
              <a:t>F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,  		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b="1" i="1" dirty="0">
                <a:solidFill>
                  <a:schemeClr val="tx2"/>
                </a:solidFill>
                <a:latin typeface="Times New Roman" pitchFamily="18" charset="0"/>
              </a:rPr>
              <a:t>F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≡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;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</a:p>
          <a:p>
            <a:pPr algn="just">
              <a:spcBef>
                <a:spcPts val="0"/>
              </a:spcBef>
              <a:buNone/>
            </a:pP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	закони протиріччя та виключеного третього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:</a:t>
            </a:r>
          </a:p>
          <a:p>
            <a:pPr>
              <a:spcBef>
                <a:spcPts val="0"/>
              </a:spcBef>
              <a:buNone/>
            </a:pP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		p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~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≡ </a:t>
            </a:r>
            <a:r>
              <a:rPr lang="uk-UA" sz="2000" b="1" i="1" dirty="0">
                <a:solidFill>
                  <a:schemeClr val="tx2"/>
                </a:solidFill>
                <a:latin typeface="Times New Roman" pitchFamily="18" charset="0"/>
              </a:rPr>
              <a:t>F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,		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~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≡ </a:t>
            </a:r>
            <a:r>
              <a:rPr lang="uk-UA" sz="2000" b="1" i="1" dirty="0">
                <a:solidFill>
                  <a:schemeClr val="tx2"/>
                </a:solidFill>
                <a:latin typeface="Times New Roman" pitchFamily="18" charset="0"/>
              </a:rPr>
              <a:t>T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;</a:t>
            </a:r>
            <a:r>
              <a:rPr lang="uk-UA" sz="2000" b="1" i="1" dirty="0">
                <a:solidFill>
                  <a:schemeClr val="tx2"/>
                </a:solidFill>
                <a:latin typeface="Times New Roman" pitchFamily="18" charset="0"/>
              </a:rPr>
              <a:t>			</a:t>
            </a:r>
            <a:endParaRPr lang="uk-UA" sz="2000" dirty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		p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→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≡ </a:t>
            </a:r>
            <a:r>
              <a:rPr lang="uk-UA" sz="2000" b="1" i="1" dirty="0">
                <a:solidFill>
                  <a:schemeClr val="tx2"/>
                </a:solidFill>
                <a:latin typeface="Times New Roman" pitchFamily="18" charset="0"/>
              </a:rPr>
              <a:t>T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.</a:t>
            </a:r>
          </a:p>
          <a:p>
            <a:pPr>
              <a:spcBef>
                <a:spcPts val="0"/>
              </a:spcBef>
              <a:buNone/>
            </a:pP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 </a:t>
            </a:r>
            <a:r>
              <a:rPr lang="uk-UA" sz="2000" b="1" i="1" dirty="0">
                <a:solidFill>
                  <a:schemeClr val="tx2"/>
                </a:solidFill>
                <a:latin typeface="Times New Roman" pitchFamily="18" charset="0"/>
              </a:rPr>
              <a:t>Правило заміни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. Після заміни будь-якої компоненти висловлення</a:t>
            </a:r>
          </a:p>
          <a:p>
            <a:pPr>
              <a:spcBef>
                <a:spcPts val="0"/>
              </a:spcBef>
              <a:buNone/>
            </a:pP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на логічно еквівалентне висловлення буде отримано висловлення,</a:t>
            </a:r>
          </a:p>
          <a:p>
            <a:pPr>
              <a:spcBef>
                <a:spcPts val="0"/>
              </a:spcBef>
              <a:buNone/>
            </a:pP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логічно еквівалентне вихідному.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</a:rPr>
              <a:t>   </a:t>
            </a:r>
            <a:endParaRPr lang="ru-RU" sz="2000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uk-UA" sz="2000" dirty="0" smtClean="0">
                <a:solidFill>
                  <a:schemeClr val="tx2"/>
                </a:solidFill>
                <a:latin typeface="Times New Roman" pitchFamily="18" charset="0"/>
              </a:rPr>
              <a:t>     	(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)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(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~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) ≡ 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		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≡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(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r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(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p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~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)) ≡  		властивість асоціативності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 		≡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q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((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)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(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~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)) ≡ 	властивість дистрибутивності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 		≡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((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)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b="1" i="1" dirty="0">
                <a:solidFill>
                  <a:schemeClr val="tx2"/>
                </a:solidFill>
                <a:latin typeface="Times New Roman" pitchFamily="18" charset="0"/>
              </a:rPr>
              <a:t>T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) ≡  		еквівалентність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 		≡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(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) ≡ 			еквівалентність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 		≡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(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) ≡ 			властивість комутативності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 		≡ (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)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≡ 			властивість асоціативності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 		≡ (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)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</a:rPr>
              <a:t>  			властивість комутативності</a:t>
            </a:r>
            <a:endParaRPr lang="ru-RU" sz="2000" dirty="0">
              <a:solidFill>
                <a:schemeClr val="tx2"/>
              </a:solidFill>
              <a:latin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1" name="Picture 74" descr="3D_0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3861048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3" name="Action Button: Back or Previous 12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Action Button: Beginning 13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Action Button: Forward or Next 14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Action Button: End 15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Action Button: Custom 16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22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250147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0118" y="389438"/>
            <a:ext cx="8704522" cy="880838"/>
          </a:xfrm>
        </p:spPr>
        <p:txBody>
          <a:bodyPr/>
          <a:lstStyle/>
          <a:p>
            <a:r>
              <a:rPr lang="uk-UA" dirty="0" smtClean="0"/>
              <a:t>Аксіоматичні системи:</a:t>
            </a:r>
            <a:br>
              <a:rPr lang="uk-UA" dirty="0" smtClean="0"/>
            </a:br>
            <a:r>
              <a:rPr lang="uk-UA" dirty="0" smtClean="0"/>
              <a:t> умовиводу та доведення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799" y="1259899"/>
            <a:ext cx="8697696" cy="5022147"/>
          </a:xfrm>
        </p:spPr>
        <p:txBody>
          <a:bodyPr tIns="0">
            <a:noAutofit/>
          </a:bodyPr>
          <a:lstStyle/>
          <a:p>
            <a:pPr marL="0" indent="273050" algn="just">
              <a:spcBef>
                <a:spcPts val="0"/>
              </a:spcBef>
              <a:buNone/>
            </a:pPr>
            <a:r>
              <a:rPr lang="uk-UA" sz="3800" b="1" i="1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b="1" i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Аксіомами</a:t>
            </a:r>
            <a:r>
              <a:rPr lang="uk-UA" sz="24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uk-UA" sz="24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(</a:t>
            </a:r>
            <a:r>
              <a:rPr lang="uk-UA" sz="2400" b="1" i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постулатами</a:t>
            </a:r>
            <a:r>
              <a:rPr lang="uk-UA" sz="24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)</a:t>
            </a:r>
            <a:r>
              <a:rPr lang="uk-UA" sz="2400" b="1" i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називають </a:t>
            </a:r>
            <a:r>
              <a:rPr lang="uk-UA" sz="2400" dirty="0" err="1" smtClean="0">
                <a:solidFill>
                  <a:schemeClr val="tx2"/>
                </a:solidFill>
                <a:latin typeface="Times New Roman" pitchFamily="18" charset="0"/>
              </a:rPr>
              <a:t>неозначуванні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поняття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і твердження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, що використовують для утворення математичної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системи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і які точно описують фундаментальні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характеристики або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істинні твердження щодо цих понять.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</a:p>
          <a:p>
            <a:pPr marL="0" indent="273050" algn="just">
              <a:spcBef>
                <a:spcPts val="1200"/>
              </a:spcBef>
              <a:buNone/>
            </a:pP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</a:rPr>
              <a:t>  </a:t>
            </a:r>
            <a:r>
              <a:rPr lang="uk-UA" sz="2400" b="1" i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Теоремами</a:t>
            </a: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називають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твердження, виведені (доведені)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на основі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тільки фундаментальних властивостей (постулатів і аксіом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) і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раніше доведених тверджень за допомогою логічних правил.</a:t>
            </a:r>
          </a:p>
          <a:p>
            <a:pPr marL="0" indent="273050" algn="just">
              <a:spcBef>
                <a:spcPts val="1200"/>
              </a:spcBef>
              <a:buNone/>
            </a:pPr>
            <a:r>
              <a:rPr lang="uk-UA" sz="2400" b="1" i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Правилами </a:t>
            </a:r>
            <a:r>
              <a:rPr lang="uk-UA" sz="2400" b="1" i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виведення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називають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логічні правила,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за допомогою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яких доводять нові теореми з аксіом, постулатів і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раніше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доведених у даній системі теорем, і які не породжують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у якості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"теорем" хибні висловлення. </a:t>
            </a:r>
            <a:endParaRPr lang="ru-RU" sz="2400" dirty="0"/>
          </a:p>
        </p:txBody>
      </p: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18" y="1448401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3" name="Action Button: Back or Previous 12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Action Button: Beginning 13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Action Button: Forward or Next 14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Action Button: End 15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Action Button: Custom 16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23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916233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6" name="Action Button: Back or Previous 1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Action Button: Beginning 1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Action Button: Forward or Next 1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Action Button: End 1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Action Button: Custom 1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24 з 47</a:t>
            </a:r>
            <a:endParaRPr lang="ru-RU" sz="1600" dirty="0"/>
          </a:p>
        </p:txBody>
      </p:sp>
      <p:grpSp>
        <p:nvGrpSpPr>
          <p:cNvPr id="31" name="Группа 30"/>
          <p:cNvGrpSpPr/>
          <p:nvPr/>
        </p:nvGrpSpPr>
        <p:grpSpPr>
          <a:xfrm>
            <a:off x="3485058" y="1315671"/>
            <a:ext cx="4822698" cy="888604"/>
            <a:chOff x="2843808" y="836712"/>
            <a:chExt cx="4822698" cy="936104"/>
          </a:xfrm>
        </p:grpSpPr>
        <p:sp>
          <p:nvSpPr>
            <p:cNvPr id="10" name="Right Brace 9"/>
            <p:cNvSpPr/>
            <p:nvPr/>
          </p:nvSpPr>
          <p:spPr>
            <a:xfrm>
              <a:off x="2843808" y="836712"/>
              <a:ext cx="288032" cy="936104"/>
            </a:xfrm>
            <a:prstGeom prst="rightBrace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b="1">
                <a:solidFill>
                  <a:schemeClr val="tx1">
                    <a:lumMod val="75000"/>
                  </a:schemeClr>
                </a:solidFill>
              </a:endParaRPr>
            </a:p>
          </p:txBody>
        </p:sp>
        <p:sp>
          <p:nvSpPr>
            <p:cNvPr id="22" name="Content Placeholder 2"/>
            <p:cNvSpPr txBox="1">
              <a:spLocks/>
            </p:cNvSpPr>
            <p:nvPr/>
          </p:nvSpPr>
          <p:spPr bwMode="auto">
            <a:xfrm>
              <a:off x="3252147" y="1006631"/>
              <a:ext cx="4414359" cy="5725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lvl1pPr marL="342900" indent="-34290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v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>
                <a:lnSpc>
                  <a:spcPct val="120000"/>
                </a:lnSpc>
                <a:spcBef>
                  <a:spcPct val="0"/>
                </a:spcBef>
                <a:buFont typeface="Wingdings" pitchFamily="2" charset="2"/>
                <a:buNone/>
              </a:pPr>
              <a:r>
                <a:rPr lang="uk-UA" sz="2400" dirty="0" smtClean="0">
                  <a:solidFill>
                    <a:schemeClr val="tx1">
                      <a:lumMod val="75000"/>
                    </a:schemeClr>
                  </a:solidFill>
                  <a:latin typeface="Times New Roman" pitchFamily="18" charset="0"/>
                </a:rPr>
                <a:t>гіпотези (припущення, посилки)</a:t>
              </a:r>
              <a:endParaRPr lang="uk-UA" sz="2400" i="1" u="sng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endParaRPr>
            </a:p>
            <a:p>
              <a:pPr>
                <a:lnSpc>
                  <a:spcPct val="120000"/>
                </a:lnSpc>
                <a:spcBef>
                  <a:spcPct val="0"/>
                </a:spcBef>
                <a:buFont typeface="Wingdings" pitchFamily="2" charset="2"/>
                <a:buNone/>
              </a:pPr>
              <a:r>
                <a:rPr lang="uk-UA" sz="2400" i="1" dirty="0" smtClean="0">
                  <a:solidFill>
                    <a:schemeClr val="tx1">
                      <a:lumMod val="75000"/>
                    </a:schemeClr>
                  </a:solidFill>
                  <a:latin typeface="Times New Roman" pitchFamily="18" charset="0"/>
                </a:rPr>
                <a:t>	</a:t>
              </a:r>
              <a:endParaRPr lang="ru-RU" sz="24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endParaRPr>
            </a:p>
          </p:txBody>
        </p:sp>
      </p:grpSp>
      <p:sp>
        <p:nvSpPr>
          <p:cNvPr id="23" name="Content Placeholder 2"/>
          <p:cNvSpPr txBox="1">
            <a:spLocks/>
          </p:cNvSpPr>
          <p:nvPr/>
        </p:nvSpPr>
        <p:spPr bwMode="auto">
          <a:xfrm>
            <a:off x="244423" y="2543541"/>
            <a:ext cx="8800217" cy="3857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uk-UA" i="1" dirty="0" smtClean="0">
                <a:solidFill>
                  <a:schemeClr val="tx2"/>
                </a:solidFill>
                <a:latin typeface="Times New Roman" pitchFamily="18" charset="0"/>
              </a:rPr>
              <a:t>	</a:t>
            </a:r>
            <a:r>
              <a:rPr lang="uk-UA" sz="2400" b="1" i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Правильним умовиводом</a:t>
            </a:r>
            <a:r>
              <a:rPr lang="uk-UA" sz="24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називають умовивід, висновок 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якого істинний щораз, коли істинні його гіпотези. </a:t>
            </a:r>
          </a:p>
          <a:p>
            <a:pPr algn="ctr">
              <a:spcBef>
                <a:spcPct val="0"/>
              </a:spcBef>
              <a:buFont typeface="Wingdings" pitchFamily="2" charset="2"/>
              <a:buNone/>
            </a:pPr>
            <a:r>
              <a:rPr lang="uk-UA" sz="24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(</a:t>
            </a:r>
            <a:r>
              <a:rPr lang="uk-UA" sz="2400" b="1" i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H</a:t>
            </a:r>
            <a:r>
              <a:rPr lang="uk-UA" sz="2400" b="1" baseline="-250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1</a:t>
            </a:r>
            <a:r>
              <a:rPr lang="uk-UA" sz="2400" b="1" i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uk-UA" sz="2400" b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400" b="1" i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 H</a:t>
            </a:r>
            <a:r>
              <a:rPr lang="uk-UA" sz="2400" b="1" baseline="-250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2</a:t>
            </a:r>
            <a:r>
              <a:rPr lang="uk-UA" sz="2400" b="1" i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uk-UA" sz="2400" b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400" b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uk-UA" sz="2400" b="1" i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H</a:t>
            </a:r>
            <a:r>
              <a:rPr lang="uk-UA" sz="2400" b="1" baseline="-250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3</a:t>
            </a:r>
            <a:r>
              <a:rPr lang="uk-UA" sz="2400" b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  - </a:t>
            </a:r>
            <a:r>
              <a:rPr lang="uk-UA" sz="24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істинно)</a:t>
            </a:r>
            <a:r>
              <a:rPr lang="uk-UA" sz="2400" b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 → </a:t>
            </a:r>
            <a:r>
              <a:rPr lang="uk-UA" sz="24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(істинне</a:t>
            </a:r>
            <a:r>
              <a:rPr lang="uk-UA" sz="2400" b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uk-UA" sz="2400" b="1" i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С</a:t>
            </a:r>
            <a:r>
              <a:rPr lang="uk-UA" sz="24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)</a:t>
            </a:r>
            <a:r>
              <a:rPr lang="uk-UA" sz="2400" i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.</a:t>
            </a:r>
            <a:endParaRPr lang="uk-UA" sz="2400" dirty="0" smtClean="0">
              <a:solidFill>
                <a:schemeClr val="tx1">
                  <a:lumMod val="75000"/>
                </a:schemeClr>
              </a:solidFill>
              <a:latin typeface="Times New Roman" pitchFamily="18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	Правила виведення є правильними умовиводами. 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	</a:t>
            </a:r>
            <a:r>
              <a:rPr lang="uk-UA" sz="2400" b="1" i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Способи перевірки правильності умовиводу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: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uk-UA" sz="2400" b="1" u="sng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1 </a:t>
            </a:r>
            <a:r>
              <a:rPr lang="uk-UA" sz="2400" b="1" i="1" u="sng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спосіб</a:t>
            </a:r>
            <a:r>
              <a:rPr lang="uk-UA" sz="2400" b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:</a:t>
            </a:r>
            <a:r>
              <a:rPr lang="uk-UA" sz="2400" b="1" i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побудувати таблицю істинності й показати, що щоразу, коли гіпотези істинні, істинний і висновок. 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uk-UA" sz="2400" b="1" u="sng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2 </a:t>
            </a:r>
            <a:r>
              <a:rPr lang="uk-UA" sz="2400" b="1" i="1" u="sng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спосіб</a:t>
            </a:r>
            <a:r>
              <a:rPr lang="uk-UA" sz="2400" b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: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використати таблиці істинності для обґрунтування правил виведення, а потім використати правила виведення для доведення справедливості висновку</a:t>
            </a:r>
            <a:r>
              <a:rPr lang="uk-UA" sz="2400" dirty="0" smtClean="0">
                <a:solidFill>
                  <a:schemeClr val="tx2"/>
                </a:solidFill>
              </a:rPr>
              <a:t>. </a:t>
            </a:r>
            <a:endParaRPr lang="ru-RU" sz="2400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grpSp>
        <p:nvGrpSpPr>
          <p:cNvPr id="37" name="Группа 36"/>
          <p:cNvGrpSpPr/>
          <p:nvPr/>
        </p:nvGrpSpPr>
        <p:grpSpPr>
          <a:xfrm>
            <a:off x="3042586" y="1171655"/>
            <a:ext cx="442472" cy="1129136"/>
            <a:chOff x="3042586" y="977696"/>
            <a:chExt cx="442472" cy="1129136"/>
          </a:xfrm>
        </p:grpSpPr>
        <p:sp>
          <p:nvSpPr>
            <p:cNvPr id="25" name="TextBox 24"/>
            <p:cNvSpPr txBox="1"/>
            <p:nvPr/>
          </p:nvSpPr>
          <p:spPr>
            <a:xfrm>
              <a:off x="3042586" y="977696"/>
              <a:ext cx="442472" cy="43204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uk-UA" sz="2400" b="1" i="1" dirty="0">
                  <a:solidFill>
                    <a:schemeClr val="tx1">
                      <a:lumMod val="75000"/>
                    </a:schemeClr>
                  </a:solidFill>
                  <a:latin typeface="Times New Roman" pitchFamily="18" charset="0"/>
                </a:rPr>
                <a:t>H</a:t>
              </a:r>
              <a:r>
                <a:rPr lang="uk-UA" sz="2400" b="1" baseline="-25000" dirty="0">
                  <a:solidFill>
                    <a:schemeClr val="tx1">
                      <a:lumMod val="75000"/>
                    </a:schemeClr>
                  </a:solidFill>
                  <a:latin typeface="Times New Roman" pitchFamily="18" charset="0"/>
                </a:rPr>
                <a:t>1</a:t>
              </a:r>
              <a:endParaRPr lang="uk-UA" sz="2400" b="1" dirty="0">
                <a:solidFill>
                  <a:schemeClr val="tx1">
                    <a:lumMod val="75000"/>
                  </a:schemeClr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042586" y="1326240"/>
              <a:ext cx="442472" cy="43204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uk-UA" sz="2400" b="1" i="1" dirty="0" smtClean="0">
                  <a:solidFill>
                    <a:schemeClr val="tx1">
                      <a:lumMod val="75000"/>
                    </a:schemeClr>
                  </a:solidFill>
                  <a:latin typeface="Times New Roman" pitchFamily="18" charset="0"/>
                </a:rPr>
                <a:t>H</a:t>
              </a:r>
              <a:r>
                <a:rPr lang="uk-UA" sz="2400" b="1" baseline="-25000" dirty="0">
                  <a:solidFill>
                    <a:schemeClr val="tx1">
                      <a:lumMod val="75000"/>
                    </a:schemeClr>
                  </a:solidFill>
                  <a:latin typeface="Times New Roman" pitchFamily="18" charset="0"/>
                </a:rPr>
                <a:t>2</a:t>
              </a:r>
              <a:endParaRPr lang="uk-UA" sz="2400" b="1" dirty="0">
                <a:solidFill>
                  <a:schemeClr val="tx1">
                    <a:lumMod val="75000"/>
                  </a:schemeClr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042586" y="1674784"/>
              <a:ext cx="442472" cy="43204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uk-UA" sz="2400" b="1" i="1" dirty="0" smtClean="0">
                  <a:solidFill>
                    <a:schemeClr val="tx1">
                      <a:lumMod val="75000"/>
                    </a:schemeClr>
                  </a:solidFill>
                  <a:latin typeface="Times New Roman" pitchFamily="18" charset="0"/>
                </a:rPr>
                <a:t>H</a:t>
              </a:r>
              <a:r>
                <a:rPr lang="uk-UA" sz="2400" b="1" baseline="-25000" dirty="0" smtClean="0">
                  <a:solidFill>
                    <a:schemeClr val="tx1">
                      <a:lumMod val="75000"/>
                    </a:schemeClr>
                  </a:solidFill>
                  <a:latin typeface="Times New Roman" pitchFamily="18" charset="0"/>
                </a:rPr>
                <a:t>3</a:t>
              </a:r>
              <a:endParaRPr lang="uk-UA" sz="2400" b="1" dirty="0">
                <a:solidFill>
                  <a:schemeClr val="tx1">
                    <a:lumMod val="75000"/>
                  </a:schemeClr>
                </a:solidFill>
              </a:endParaRPr>
            </a:p>
          </p:txBody>
        </p:sp>
      </p:grpSp>
      <p:grpSp>
        <p:nvGrpSpPr>
          <p:cNvPr id="30" name="Группа 29"/>
          <p:cNvGrpSpPr/>
          <p:nvPr/>
        </p:nvGrpSpPr>
        <p:grpSpPr>
          <a:xfrm>
            <a:off x="1323301" y="1600671"/>
            <a:ext cx="1728193" cy="1075090"/>
            <a:chOff x="539551" y="1097962"/>
            <a:chExt cx="1728193" cy="1075090"/>
          </a:xfrm>
        </p:grpSpPr>
        <p:sp>
          <p:nvSpPr>
            <p:cNvPr id="12" name="Oval 11"/>
            <p:cNvSpPr/>
            <p:nvPr/>
          </p:nvSpPr>
          <p:spPr>
            <a:xfrm>
              <a:off x="1835696" y="1813012"/>
              <a:ext cx="432048" cy="360040"/>
            </a:xfrm>
            <a:prstGeom prst="ellipse">
              <a:avLst/>
            </a:prstGeom>
            <a:no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>
                <a:solidFill>
                  <a:schemeClr val="tx1">
                    <a:lumMod val="75000"/>
                  </a:schemeClr>
                </a:solidFill>
              </a:endParaRPr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>
              <a:off x="1331640" y="1725316"/>
              <a:ext cx="502631" cy="26771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39551" y="1097962"/>
              <a:ext cx="117315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2000" dirty="0" smtClean="0">
                  <a:solidFill>
                    <a:schemeClr val="tx1">
                      <a:lumMod val="75000"/>
                    </a:schemeClr>
                  </a:solidFill>
                  <a:latin typeface="Times New Roman" pitchFamily="18" charset="0"/>
                </a:rPr>
                <a:t>Знак </a:t>
              </a:r>
              <a:r>
                <a:rPr lang="uk-UA" sz="2000" dirty="0">
                  <a:solidFill>
                    <a:schemeClr val="tx1">
                      <a:lumMod val="75000"/>
                    </a:schemeClr>
                  </a:solidFill>
                  <a:latin typeface="Times New Roman" pitchFamily="18" charset="0"/>
                </a:rPr>
                <a:t>«слідує»</a:t>
              </a:r>
              <a:endParaRPr lang="uk-UA" sz="2000" dirty="0">
                <a:solidFill>
                  <a:schemeClr val="tx1">
                    <a:lumMod val="75000"/>
                  </a:schemeClr>
                </a:solidFill>
              </a:endParaRPr>
            </a:p>
          </p:txBody>
        </p:sp>
      </p:grpSp>
      <p:cxnSp>
        <p:nvCxnSpPr>
          <p:cNvPr id="6" name="Прямая соединительная линия 5"/>
          <p:cNvCxnSpPr/>
          <p:nvPr/>
        </p:nvCxnSpPr>
        <p:spPr>
          <a:xfrm>
            <a:off x="2908994" y="2265984"/>
            <a:ext cx="576064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Группа 12"/>
          <p:cNvGrpSpPr/>
          <p:nvPr/>
        </p:nvGrpSpPr>
        <p:grpSpPr>
          <a:xfrm>
            <a:off x="2715962" y="2251775"/>
            <a:ext cx="629111" cy="432048"/>
            <a:chOff x="2074712" y="1725316"/>
            <a:chExt cx="629111" cy="432048"/>
          </a:xfrm>
        </p:grpSpPr>
        <p:sp>
          <p:nvSpPr>
            <p:cNvPr id="28" name="TextBox 27"/>
            <p:cNvSpPr txBox="1"/>
            <p:nvPr/>
          </p:nvSpPr>
          <p:spPr>
            <a:xfrm>
              <a:off x="2074712" y="1725316"/>
              <a:ext cx="360040" cy="43204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uk-UA" sz="2400" b="1" dirty="0">
                  <a:solidFill>
                    <a:schemeClr val="tx1">
                      <a:lumMod val="75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</a:t>
              </a:r>
              <a:endParaRPr lang="uk-UA" sz="2400" b="1" dirty="0">
                <a:solidFill>
                  <a:schemeClr val="tx1">
                    <a:lumMod val="75000"/>
                  </a:schemeClr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429941" y="1755934"/>
              <a:ext cx="273882" cy="38022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uk-UA" sz="2400" b="1" i="1" dirty="0">
                  <a:solidFill>
                    <a:schemeClr val="tx1">
                      <a:lumMod val="75000"/>
                    </a:schemeClr>
                  </a:solidFill>
                  <a:latin typeface="Times New Roman" pitchFamily="18" charset="0"/>
                </a:rPr>
                <a:t>С</a:t>
              </a:r>
              <a:endParaRPr lang="uk-UA" sz="2400" b="1" dirty="0">
                <a:solidFill>
                  <a:schemeClr val="tx1">
                    <a:lumMod val="75000"/>
                  </a:schemeClr>
                </a:solidFill>
              </a:endParaRPr>
            </a:p>
          </p:txBody>
        </p:sp>
      </p:grpSp>
      <p:grpSp>
        <p:nvGrpSpPr>
          <p:cNvPr id="38" name="Группа 37"/>
          <p:cNvGrpSpPr/>
          <p:nvPr/>
        </p:nvGrpSpPr>
        <p:grpSpPr>
          <a:xfrm>
            <a:off x="3529940" y="2199368"/>
            <a:ext cx="4799591" cy="543465"/>
            <a:chOff x="3529940" y="2005409"/>
            <a:chExt cx="4799591" cy="543465"/>
          </a:xfrm>
        </p:grpSpPr>
        <p:sp>
          <p:nvSpPr>
            <p:cNvPr id="11" name="Right Brace 10"/>
            <p:cNvSpPr/>
            <p:nvPr/>
          </p:nvSpPr>
          <p:spPr>
            <a:xfrm>
              <a:off x="3529940" y="2165449"/>
              <a:ext cx="144016" cy="296416"/>
            </a:xfrm>
            <a:prstGeom prst="rightBrace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b="1">
                <a:solidFill>
                  <a:schemeClr val="tx1">
                    <a:lumMod val="75000"/>
                  </a:schemeClr>
                </a:solidFill>
              </a:endParaRPr>
            </a:p>
          </p:txBody>
        </p:sp>
        <p:sp>
          <p:nvSpPr>
            <p:cNvPr id="32" name="Content Placeholder 2"/>
            <p:cNvSpPr txBox="1">
              <a:spLocks/>
            </p:cNvSpPr>
            <p:nvPr/>
          </p:nvSpPr>
          <p:spPr bwMode="auto">
            <a:xfrm>
              <a:off x="3915172" y="2005409"/>
              <a:ext cx="4414359" cy="543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lvl1pPr marL="342900" indent="-34290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v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§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>
                <a:lnSpc>
                  <a:spcPct val="120000"/>
                </a:lnSpc>
                <a:spcBef>
                  <a:spcPct val="0"/>
                </a:spcBef>
                <a:buNone/>
              </a:pPr>
              <a:r>
                <a:rPr lang="uk-UA" sz="2400" dirty="0">
                  <a:solidFill>
                    <a:schemeClr val="tx1">
                      <a:lumMod val="75000"/>
                    </a:schemeClr>
                  </a:solidFill>
                  <a:latin typeface="Times New Roman" pitchFamily="18" charset="0"/>
                </a:rPr>
                <a:t>висновок (наслідок</a:t>
              </a:r>
              <a:r>
                <a:rPr lang="uk-UA" sz="2400" dirty="0" smtClean="0">
                  <a:solidFill>
                    <a:schemeClr val="tx1">
                      <a:lumMod val="75000"/>
                    </a:schemeClr>
                  </a:solidFill>
                  <a:latin typeface="Times New Roman" pitchFamily="18" charset="0"/>
                </a:rPr>
                <a:t>)</a:t>
              </a:r>
              <a:r>
                <a:rPr lang="uk-UA" sz="2400" i="1" dirty="0" smtClean="0">
                  <a:solidFill>
                    <a:schemeClr val="tx1">
                      <a:lumMod val="75000"/>
                    </a:schemeClr>
                  </a:solidFill>
                  <a:latin typeface="Times New Roman" pitchFamily="18" charset="0"/>
                </a:rPr>
                <a:t>	</a:t>
              </a:r>
              <a:endParaRPr lang="ru-RU" sz="24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endParaRPr>
            </a:p>
          </p:txBody>
        </p:sp>
      </p:grpSp>
      <p:pic>
        <p:nvPicPr>
          <p:cNvPr id="33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18" y="2687360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Content Placeholder 2"/>
          <p:cNvSpPr txBox="1">
            <a:spLocks/>
          </p:cNvSpPr>
          <p:nvPr/>
        </p:nvSpPr>
        <p:spPr bwMode="auto">
          <a:xfrm>
            <a:off x="244424" y="444485"/>
            <a:ext cx="8776466" cy="841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273050" algn="just">
              <a:spcBef>
                <a:spcPts val="0"/>
              </a:spcBef>
              <a:buNone/>
            </a:pPr>
            <a:r>
              <a:rPr lang="uk-UA" sz="2400" b="1" i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Умовивід</a:t>
            </a:r>
            <a:r>
              <a:rPr lang="uk-UA" sz="24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 -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це сукупність тверджень, які називають </a:t>
            </a:r>
            <a:r>
              <a:rPr lang="uk-UA" sz="2400" i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гіпотезами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, і твердження, яке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називають </a:t>
            </a:r>
            <a:r>
              <a:rPr lang="uk-UA" sz="2400" i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висновком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3686790" y="61834"/>
            <a:ext cx="20007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i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Умовиводи</a:t>
            </a:r>
            <a:r>
              <a:rPr lang="uk-UA" sz="28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 </a:t>
            </a:r>
            <a:endParaRPr lang="uk-UA" sz="2800" dirty="0"/>
          </a:p>
        </p:txBody>
      </p:sp>
      <p:pic>
        <p:nvPicPr>
          <p:cNvPr id="40" name="Picture 2" descr="C:\Users\azadova\Pictures\zametki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08" y="3812569"/>
            <a:ext cx="544410" cy="544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5633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uiExpand="1" build="p"/>
      <p:bldP spid="3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39714" y="478966"/>
            <a:ext cx="6564534" cy="148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  <a:spcBef>
                <a:spcPts val="0"/>
              </a:spcBef>
              <a:buFontTx/>
              <a:buNone/>
              <a:defRPr/>
            </a:pPr>
            <a:r>
              <a:rPr lang="uk-UA" sz="2400" b="1" i="1" dirty="0" smtClean="0">
                <a:latin typeface="Times New Roman" pitchFamily="18" charset="0"/>
              </a:rPr>
              <a:t>	  </a:t>
            </a:r>
            <a:r>
              <a:rPr lang="uk-UA" sz="2400" b="1" dirty="0" smtClean="0">
                <a:latin typeface="Times New Roman" pitchFamily="18" charset="0"/>
              </a:rPr>
              <a:t>1.</a:t>
            </a:r>
            <a:r>
              <a:rPr lang="uk-UA" sz="2400" b="1" i="1" dirty="0" smtClean="0">
                <a:latin typeface="Times New Roman" pitchFamily="18" charset="0"/>
              </a:rPr>
              <a:t> </a:t>
            </a:r>
            <a:r>
              <a:rPr lang="uk-UA" sz="2400" kern="1200" dirty="0" smtClean="0">
                <a:solidFill>
                  <a:schemeClr val="tx2"/>
                </a:solidFill>
                <a:latin typeface="Times New Roman" pitchFamily="18" charset="0"/>
              </a:rPr>
              <a:t>Розглянемо умовивід 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   </a:t>
            </a:r>
            <a:r>
              <a:rPr lang="uk-UA" sz="2400" i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p </a:t>
            </a:r>
            <a:endParaRPr lang="uk-UA" sz="2400" dirty="0">
              <a:solidFill>
                <a:schemeClr val="tx1">
                  <a:lumMod val="75000"/>
                </a:schemeClr>
              </a:solidFill>
              <a:latin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  <a:buFontTx/>
              <a:buNone/>
              <a:defRPr/>
            </a:pPr>
            <a:r>
              <a:rPr lang="uk-UA" sz="24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				    	   </a:t>
            </a:r>
            <a:r>
              <a:rPr lang="uk-UA" sz="24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  </a:t>
            </a:r>
            <a:r>
              <a:rPr lang="uk-UA" sz="2400" i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p</a:t>
            </a:r>
            <a:r>
              <a:rPr lang="uk-UA" sz="24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uk-UA" sz="2400" i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→ q</a:t>
            </a:r>
            <a:endParaRPr lang="uk-UA" sz="2400" dirty="0">
              <a:solidFill>
                <a:schemeClr val="tx1">
                  <a:lumMod val="75000"/>
                </a:schemeClr>
              </a:solidFill>
              <a:latin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  <a:buFontTx/>
              <a:buNone/>
              <a:defRPr/>
            </a:pPr>
            <a:r>
              <a:rPr lang="uk-UA" sz="24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				    	   </a:t>
            </a:r>
            <a:r>
              <a:rPr lang="uk-UA" sz="24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  </a:t>
            </a:r>
            <a:r>
              <a:rPr lang="uk-UA" sz="2400" i="1" u="sng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q</a:t>
            </a:r>
            <a:r>
              <a:rPr lang="uk-UA" sz="2400" u="sng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uk-UA" sz="2400" i="1" u="sng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→</a:t>
            </a:r>
            <a:r>
              <a:rPr lang="uk-UA" sz="2400" u="sng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uk-UA" sz="2400" i="1" u="sng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r     </a:t>
            </a:r>
            <a:r>
              <a:rPr lang="uk-UA" sz="2400" u="sng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 </a:t>
            </a:r>
            <a:endParaRPr lang="uk-UA" sz="2400" dirty="0">
              <a:solidFill>
                <a:schemeClr val="tx1">
                  <a:lumMod val="75000"/>
                </a:schemeClr>
              </a:solidFill>
              <a:latin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  <a:buFontTx/>
              <a:buNone/>
              <a:defRPr/>
            </a:pPr>
            <a:r>
              <a:rPr lang="uk-UA" sz="24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					</a:t>
            </a:r>
            <a:r>
              <a:rPr lang="uk-UA" sz="24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sym typeface="Symbol" pitchFamily="18" charset="2"/>
              </a:rPr>
              <a:t></a:t>
            </a:r>
            <a:r>
              <a:rPr lang="uk-UA" sz="24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uk-UA" sz="2400" i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р</a:t>
            </a:r>
            <a:r>
              <a:rPr lang="uk-UA" sz="24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uk-UA" sz="24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4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uk-UA" sz="2400" i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q</a:t>
            </a:r>
            <a:r>
              <a:rPr lang="uk-UA" sz="24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uk-UA" sz="24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4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uk-UA" sz="2400" i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r</a:t>
            </a:r>
            <a:endParaRPr lang="uk-UA" sz="2400" kern="1200" dirty="0" smtClean="0">
              <a:solidFill>
                <a:schemeClr val="tx2"/>
              </a:solidFill>
              <a:latin typeface="Times New Roman" pitchFamily="18" charset="0"/>
            </a:endParaRPr>
          </a:p>
        </p:txBody>
      </p:sp>
      <p:graphicFrame>
        <p:nvGraphicFramePr>
          <p:cNvPr id="5" name="Group 115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743500056"/>
              </p:ext>
            </p:extLst>
          </p:nvPr>
        </p:nvGraphicFramePr>
        <p:xfrm>
          <a:off x="882650" y="2225675"/>
          <a:ext cx="7367588" cy="3535664"/>
        </p:xfrm>
        <a:graphic>
          <a:graphicData uri="http://schemas.openxmlformats.org/drawingml/2006/table">
            <a:tbl>
              <a:tblPr/>
              <a:tblGrid>
                <a:gridCol w="1402583"/>
                <a:gridCol w="696643"/>
                <a:gridCol w="663987"/>
                <a:gridCol w="653104"/>
                <a:gridCol w="794608"/>
                <a:gridCol w="914344"/>
                <a:gridCol w="925228"/>
                <a:gridCol w="1317091"/>
              </a:tblGrid>
              <a:tr h="42668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Випадок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16" marB="45716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16" marB="4571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16" marB="4571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16" marB="4571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</a:t>
                      </a: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16" marB="4571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 </a:t>
                      </a: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16" marB="4571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</a:t>
                      </a: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q </a:t>
                      </a: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r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L="91434" marR="91434"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0868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16" marB="45716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16" marB="4571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16" marB="4571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16" marB="4571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16" marB="4571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16" marB="4571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4" marR="91434"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extBox 13"/>
          <p:cNvSpPr txBox="1">
            <a:spLocks noChangeArrowheads="1"/>
          </p:cNvSpPr>
          <p:nvPr/>
        </p:nvSpPr>
        <p:spPr bwMode="auto">
          <a:xfrm>
            <a:off x="304800" y="5692775"/>
            <a:ext cx="8839200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uk-UA" sz="2400" dirty="0">
                <a:latin typeface="Times New Roman" pitchFamily="18" charset="0"/>
              </a:rPr>
              <a:t>    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Коли істинні всі посилки (випадок 1), істинним є і висновок, а сам умовивід є правильним.</a:t>
            </a:r>
            <a:endParaRPr lang="ru-RU" sz="2400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pic>
        <p:nvPicPr>
          <p:cNvPr id="14" name="Picture 74" descr="3D_0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92" y="463282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6" name="Action Button: Back or Previous 1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Action Button: Beginning 1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Action Button: Forward or Next 1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Action Button: End 1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Action Button: Custom 19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25 з 47</a:t>
            </a:r>
            <a:endParaRPr lang="ru-RU" sz="1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715818" y="47320"/>
            <a:ext cx="17756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i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Приклади</a:t>
            </a:r>
            <a:endParaRPr lang="uk-UA" sz="2800" dirty="0"/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 bwMode="auto">
          <a:xfrm>
            <a:off x="403355" y="1828729"/>
            <a:ext cx="6148865" cy="522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  <a:spcBef>
                <a:spcPts val="0"/>
              </a:spcBef>
              <a:buFontTx/>
              <a:buNone/>
              <a:defRPr/>
            </a:pPr>
            <a:r>
              <a:rPr lang="uk-UA" sz="2400" kern="1200" dirty="0" smtClean="0">
                <a:solidFill>
                  <a:schemeClr val="tx2"/>
                </a:solidFill>
                <a:latin typeface="Times New Roman" pitchFamily="18" charset="0"/>
              </a:rPr>
              <a:t>Таблиця </a:t>
            </a:r>
            <a:r>
              <a:rPr lang="uk-UA" sz="2400" kern="1200" dirty="0" smtClean="0">
                <a:solidFill>
                  <a:schemeClr val="tx2"/>
                </a:solidFill>
                <a:latin typeface="Times New Roman" pitchFamily="18" charset="0"/>
              </a:rPr>
              <a:t>істинності для посилок і висновку:</a:t>
            </a:r>
            <a:endParaRPr lang="ru-RU" sz="2400" kern="1200" dirty="0" smtClean="0">
              <a:solidFill>
                <a:schemeClr val="tx2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926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/>
      <p:bldP spid="6" grpId="0"/>
      <p:bldP spid="22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39713" y="203200"/>
            <a:ext cx="8672057" cy="521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</a:rPr>
              <a:t>	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 Розглянемо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умовивід	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endParaRPr lang="uk-UA" sz="2400" dirty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</a:rPr>
              <a:t>					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→ r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</a:rPr>
              <a:t>					</a:t>
            </a:r>
            <a:r>
              <a:rPr lang="uk-UA" sz="2400" i="1" u="sng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400" u="sng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i="1" u="sng" dirty="0">
                <a:solidFill>
                  <a:schemeClr val="tx2"/>
                </a:solidFill>
                <a:latin typeface="Times New Roman" pitchFamily="18" charset="0"/>
              </a:rPr>
              <a:t>→</a:t>
            </a:r>
            <a:r>
              <a:rPr lang="uk-UA" sz="2400" u="sng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i="1" u="sng" dirty="0">
                <a:solidFill>
                  <a:schemeClr val="tx2"/>
                </a:solidFill>
                <a:latin typeface="Times New Roman" pitchFamily="18" charset="0"/>
              </a:rPr>
              <a:t>r</a:t>
            </a:r>
            <a:endParaRPr lang="uk-UA" sz="2400" dirty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</a:rPr>
              <a:t>					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 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</a:rPr>
              <a:t>r</a:t>
            </a:r>
            <a:endParaRPr lang="ru-RU" sz="2400" dirty="0" smtClean="0">
              <a:solidFill>
                <a:schemeClr val="tx2"/>
              </a:solidFill>
              <a:latin typeface="Times New Roman" pitchFamily="18" charset="0"/>
            </a:endParaRPr>
          </a:p>
        </p:txBody>
      </p:sp>
      <p:graphicFrame>
        <p:nvGraphicFramePr>
          <p:cNvPr id="5" name="Group 124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953018981"/>
              </p:ext>
            </p:extLst>
          </p:nvPr>
        </p:nvGraphicFramePr>
        <p:xfrm>
          <a:off x="944563" y="2092780"/>
          <a:ext cx="6697662" cy="3535664"/>
        </p:xfrm>
        <a:graphic>
          <a:graphicData uri="http://schemas.openxmlformats.org/drawingml/2006/table">
            <a:tbl>
              <a:tblPr/>
              <a:tblGrid>
                <a:gridCol w="1309027"/>
                <a:gridCol w="729372"/>
                <a:gridCol w="685826"/>
                <a:gridCol w="631395"/>
                <a:gridCol w="805573"/>
                <a:gridCol w="892662"/>
                <a:gridCol w="936206"/>
                <a:gridCol w="707601"/>
              </a:tblGrid>
              <a:tr h="426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Випадок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3" marR="91443" marT="45716" marB="45716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3" marR="91443" marT="45716" marB="45716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3" marR="91443" marT="45716" marB="45716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3" marR="91443" marT="45716" marB="45716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20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sym typeface="Symbol" pitchFamily="18" charset="2"/>
                        </a:rPr>
                        <a:t></a:t>
                      </a: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q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L="91443" marR="91443"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→ </a:t>
                      </a: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3" marR="91443" marT="45716" marB="45716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 </a:t>
                      </a: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3" marR="91443" marT="45716" marB="45716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3" marR="91443" marT="45716" marB="4571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086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3" marR="91443" marT="45716" marB="45716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3" marR="91443" marT="45716" marB="45716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3" marR="91443" marT="45716" marB="45716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3" marR="91443" marT="45716" marB="45716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</a:t>
                      </a:r>
                      <a:endParaRPr kumimoji="0" lang="ru-RU" sz="2200" b="1" i="1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</a:t>
                      </a:r>
                      <a:endParaRPr kumimoji="0" lang="ru-RU" sz="2200" b="1" i="1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 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3" marR="91443"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</a:t>
                      </a:r>
                      <a:endParaRPr kumimoji="0" lang="ru-RU" sz="2200" b="1" i="1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</a:t>
                      </a:r>
                      <a:endParaRPr kumimoji="0" lang="ru-RU" sz="2200" b="1" i="1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</a:t>
                      </a:r>
                      <a:endParaRPr kumimoji="0" lang="ru-RU" sz="2200" b="1" i="1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3" marR="91443" marT="45716" marB="45716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</a:t>
                      </a:r>
                      <a:endParaRPr kumimoji="0" lang="ru-RU" sz="2200" b="1" i="1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</a:t>
                      </a:r>
                      <a:endParaRPr kumimoji="0" lang="ru-RU" sz="2200" b="1" i="1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</a:t>
                      </a:r>
                      <a:endParaRPr kumimoji="0" lang="ru-RU" sz="2200" b="1" i="1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3" marR="91443" marT="45716" marB="45716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</a:t>
                      </a:r>
                      <a:endParaRPr kumimoji="0" lang="ru-RU" sz="2200" b="1" i="1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</a:t>
                      </a:r>
                      <a:endParaRPr kumimoji="0" lang="ru-RU" sz="2200" b="1" i="1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</a:t>
                      </a:r>
                      <a:endParaRPr kumimoji="0" lang="ru-RU" sz="2200" b="1" i="1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43" marR="91443" marT="45716" marB="45716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extBox 13"/>
          <p:cNvSpPr txBox="1">
            <a:spLocks noChangeArrowheads="1"/>
          </p:cNvSpPr>
          <p:nvPr/>
        </p:nvSpPr>
        <p:spPr bwMode="auto">
          <a:xfrm>
            <a:off x="195263" y="5584825"/>
            <a:ext cx="894873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      Коли всі посилки істинні (випадки 1, 3 і 5), висновок істинний, і умовивід правильний.</a:t>
            </a:r>
            <a:endParaRPr lang="ru-RU" sz="2400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pic>
        <p:nvPicPr>
          <p:cNvPr id="14" name="Picture 74" descr="3D_0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70" y="289114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6" name="Action Button: Back or Previous 1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Action Button: Beginning 1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Action Button: Forward or Next 1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Action Button: End 1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Action Button: Custom 19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26 з 47</a:t>
            </a:r>
            <a:endParaRPr lang="ru-RU" sz="1600" dirty="0"/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638869" y="1610354"/>
            <a:ext cx="6165379" cy="581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Таблиці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істинності для посилок і висновку:</a:t>
            </a:r>
            <a:endParaRPr lang="ru-RU" sz="2400" dirty="0" smtClean="0">
              <a:solidFill>
                <a:schemeClr val="tx2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764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39713" y="221116"/>
            <a:ext cx="8300871" cy="1404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uk-UA" sz="2400" b="1" i="1" dirty="0" smtClean="0">
                <a:latin typeface="Times New Roman" pitchFamily="18" charset="0"/>
              </a:rPr>
              <a:t>	  </a:t>
            </a:r>
            <a:r>
              <a:rPr lang="uk-UA" sz="2400" b="1" dirty="0" smtClean="0">
                <a:latin typeface="Times New Roman" pitchFamily="18" charset="0"/>
              </a:rPr>
              <a:t>3.</a:t>
            </a:r>
            <a:r>
              <a:rPr lang="uk-UA" sz="2400" b="1" i="1" dirty="0" smtClean="0">
                <a:latin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Розглянемо умовивід		</a:t>
            </a:r>
            <a:r>
              <a:rPr lang="uk-UA" sz="2400" i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p</a:t>
            </a:r>
            <a:r>
              <a:rPr lang="uk-UA" sz="24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uk-UA" sz="2400" i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→</a:t>
            </a:r>
            <a:r>
              <a:rPr lang="uk-UA" sz="24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uk-UA" sz="2400" i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q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uk-UA" sz="2400" i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			  	  </a:t>
            </a:r>
            <a:r>
              <a:rPr lang="uk-UA" sz="2400" i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		q</a:t>
            </a:r>
            <a:r>
              <a:rPr lang="uk-UA" sz="24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uk-UA" sz="2400" i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→</a:t>
            </a:r>
            <a:r>
              <a:rPr lang="uk-UA" sz="24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uk-UA" sz="2400" i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r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uk-UA" sz="2400" i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			  	  </a:t>
            </a:r>
            <a:r>
              <a:rPr lang="uk-UA" sz="2400" i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		</a:t>
            </a:r>
            <a:r>
              <a:rPr lang="en-US" sz="2400" i="1" u="sng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r</a:t>
            </a:r>
            <a:r>
              <a:rPr lang="uk-UA" sz="2400" i="1" u="sng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        </a:t>
            </a:r>
            <a:r>
              <a:rPr lang="uk-UA" sz="2400" u="sng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uk-UA" sz="2400" u="sng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  </a:t>
            </a:r>
            <a:endParaRPr lang="uk-UA" sz="2400" u="sng" dirty="0" smtClean="0">
              <a:solidFill>
                <a:schemeClr val="tx1">
                  <a:lumMod val="75000"/>
                </a:schemeClr>
              </a:solidFill>
              <a:latin typeface="Times New Roman" pitchFamily="18" charset="0"/>
              <a:sym typeface="Symbol" pitchFamily="18" charset="2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uk-UA" sz="24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sym typeface="Symbol" pitchFamily="18" charset="2"/>
              </a:rPr>
              <a:t>			         </a:t>
            </a:r>
            <a:r>
              <a:rPr lang="uk-UA" sz="24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sym typeface="Symbol" pitchFamily="18" charset="2"/>
              </a:rPr>
              <a:t>			 </a:t>
            </a:r>
            <a:r>
              <a:rPr lang="uk-UA" sz="2400" i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</a:rPr>
              <a:t>p</a:t>
            </a:r>
            <a:endParaRPr lang="uk-UA" sz="2400" i="1" dirty="0" smtClean="0">
              <a:solidFill>
                <a:schemeClr val="tx1">
                  <a:lumMod val="75000"/>
                </a:schemeClr>
              </a:solidFill>
              <a:latin typeface="Times New Roman" pitchFamily="18" charset="0"/>
            </a:endParaRPr>
          </a:p>
        </p:txBody>
      </p:sp>
      <p:graphicFrame>
        <p:nvGraphicFramePr>
          <p:cNvPr id="5" name="Group 338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930382227"/>
              </p:ext>
            </p:extLst>
          </p:nvPr>
        </p:nvGraphicFramePr>
        <p:xfrm>
          <a:off x="927100" y="2110243"/>
          <a:ext cx="6789737" cy="3546515"/>
        </p:xfrm>
        <a:graphic>
          <a:graphicData uri="http://schemas.openxmlformats.org/drawingml/2006/table">
            <a:tbl>
              <a:tblPr/>
              <a:tblGrid>
                <a:gridCol w="1314769"/>
                <a:gridCol w="696612"/>
                <a:gridCol w="653078"/>
                <a:gridCol w="751040"/>
                <a:gridCol w="1034041"/>
                <a:gridCol w="957848"/>
                <a:gridCol w="696617"/>
                <a:gridCol w="685732"/>
              </a:tblGrid>
              <a:tr h="3596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Випадок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→ </a:t>
                      </a: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q</a:t>
                      </a: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→ </a:t>
                      </a: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96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</a:t>
                      </a:r>
                    </a:p>
                  </a:txBody>
                  <a:tcPr marL="91431" marR="91431" marT="45719" marB="45719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</a:t>
                      </a:r>
                    </a:p>
                  </a:txBody>
                  <a:tcPr marL="91431" marR="91431" marT="45719" marB="45719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</a:t>
                      </a:r>
                    </a:p>
                  </a:txBody>
                  <a:tcPr marL="91431" marR="91431" marT="45719" marB="4571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96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96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96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96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</a:t>
                      </a:r>
                    </a:p>
                  </a:txBody>
                  <a:tcPr marL="91431" marR="91431" marT="45719" marB="4571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</a:t>
                      </a:r>
                    </a:p>
                  </a:txBody>
                  <a:tcPr marL="91431" marR="91431" marT="45719" marB="45719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</a:t>
                      </a:r>
                    </a:p>
                  </a:txBody>
                  <a:tcPr marL="91431" marR="91431" marT="45719" marB="45719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</a:t>
                      </a:r>
                    </a:p>
                  </a:txBody>
                  <a:tcPr marL="91431" marR="91431" marT="45719" marB="4571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96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96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</a:t>
                      </a:r>
                    </a:p>
                  </a:txBody>
                  <a:tcPr marL="91431" marR="91431" marT="45719" marB="4571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</a:t>
                      </a:r>
                    </a:p>
                  </a:txBody>
                  <a:tcPr marL="91431" marR="91431" marT="45719" marB="45719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</a:t>
                      </a:r>
                    </a:p>
                  </a:txBody>
                  <a:tcPr marL="91431" marR="91431" marT="45719" marB="45719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</a:t>
                      </a:r>
                    </a:p>
                  </a:txBody>
                  <a:tcPr marL="91431" marR="91431" marT="45719" marB="4571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96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9" marB="4571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extBox 13"/>
          <p:cNvSpPr txBox="1">
            <a:spLocks noChangeArrowheads="1"/>
          </p:cNvSpPr>
          <p:nvPr/>
        </p:nvSpPr>
        <p:spPr bwMode="auto">
          <a:xfrm>
            <a:off x="228600" y="5606371"/>
            <a:ext cx="89154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0" rIns="3600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k-UA" sz="2400" dirty="0">
                <a:latin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</a:rPr>
              <a:t> У випадку 1 істинні і посилки, і висновок, а у рядках 5 і 7 посилки   істинні, а висновок хибний. Отже, умовивід не є правильним.</a:t>
            </a:r>
            <a:endParaRPr lang="ru-RU" sz="2400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pic>
        <p:nvPicPr>
          <p:cNvPr id="14" name="Picture 74" descr="3D_0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29139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6" name="Action Button: Back or Previous 1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Action Button: Beginning 1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Action Button: Forward or Next 1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Action Button: End 1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Action Button: Custom 19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27 з 47</a:t>
            </a:r>
            <a:endParaRPr lang="ru-RU" sz="1600" dirty="0"/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246973" y="1578178"/>
            <a:ext cx="7131533" cy="482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Таблиці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</a:rPr>
              <a:t>істинності для посилок і висновку:</a:t>
            </a:r>
            <a:endParaRPr lang="ru-RU" sz="2400" dirty="0" smtClean="0">
              <a:solidFill>
                <a:schemeClr val="tx2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980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Метод від супротивного (протилежного)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lnSpc>
                <a:spcPct val="120000"/>
              </a:lnSpc>
              <a:spcBef>
                <a:spcPct val="0"/>
              </a:spcBef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Метод направлений на доведення неправильності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умовиводу.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</a:rPr>
              <a:t>У разі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успіху такого доведення це буде свідоцтвом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</a:rPr>
              <a:t>неправильності умовиводу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. </a:t>
            </a:r>
            <a:endParaRPr lang="en-US" dirty="0">
              <a:solidFill>
                <a:schemeClr val="tx2"/>
              </a:solidFill>
              <a:latin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ct val="0"/>
              </a:spcBef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	Якщо, припускаючи неправильність умовиводу, приходимо до</a:t>
            </a:r>
          </a:p>
          <a:p>
            <a:pPr algn="just">
              <a:lnSpc>
                <a:spcPct val="120000"/>
              </a:lnSpc>
              <a:spcBef>
                <a:spcPct val="0"/>
              </a:spcBef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суперечності, то умовивід є правильним.</a:t>
            </a:r>
          </a:p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	Р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</a:rPr>
              <a:t>озглянемо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умовивід</a:t>
            </a:r>
            <a:endParaRPr lang="uk-UA" i="1" dirty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					  p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</a:p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					  p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→ r</a:t>
            </a:r>
          </a:p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					  </a:t>
            </a:r>
            <a:r>
              <a:rPr lang="uk-UA" i="1" u="sng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u="sng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i="1" u="sng" dirty="0">
                <a:solidFill>
                  <a:schemeClr val="tx2"/>
                </a:solidFill>
                <a:latin typeface="Times New Roman" pitchFamily="18" charset="0"/>
              </a:rPr>
              <a:t>→</a:t>
            </a:r>
            <a:r>
              <a:rPr lang="uk-UA" u="sng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i="1" u="sng" dirty="0">
                <a:solidFill>
                  <a:schemeClr val="tx2"/>
                </a:solidFill>
                <a:latin typeface="Times New Roman" pitchFamily="18" charset="0"/>
              </a:rPr>
              <a:t>r</a:t>
            </a:r>
            <a:endParaRPr lang="uk-UA" dirty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					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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r</a:t>
            </a:r>
            <a:endParaRPr lang="uk-UA" dirty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	Якщо умовивід неправильний, існують значення істинності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</a:t>
            </a:r>
          </a:p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, для яких посилки істинні, а висновок хибний. </a:t>
            </a:r>
          </a:p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	Якщо висновок хибний, то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хибне.</a:t>
            </a:r>
          </a:p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	Якщо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→ r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істинне, а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хибне, то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хибне. </a:t>
            </a:r>
          </a:p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	Якщо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→ r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істинне, тоді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р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хибне. </a:t>
            </a:r>
          </a:p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	Але тоді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хибне, що суперечить твердженню, що висновок</a:t>
            </a:r>
          </a:p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хибний, а посилки істинні. Отже, умовивід правильний.</a:t>
            </a:r>
            <a:endParaRPr lang="ru-RU" dirty="0">
              <a:solidFill>
                <a:schemeClr val="tx2"/>
              </a:solidFill>
              <a:latin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grpSp>
        <p:nvGrpSpPr>
          <p:cNvPr id="11" name="Group 10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2" name="Action Button: Back or Previous 11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Action Button: Beginning 12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Action Button: Forward or Next 13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Action Button: End 14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Action Button: Custom 15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28 з 47</a:t>
            </a:r>
            <a:endParaRPr lang="ru-RU" sz="1600" dirty="0"/>
          </a:p>
        </p:txBody>
      </p:sp>
      <p:pic>
        <p:nvPicPr>
          <p:cNvPr id="18" name="Picture 74" descr="3D_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2" y="2636912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71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87479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Будь-який умовивід з посилками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Н</a:t>
            </a:r>
            <a:r>
              <a:rPr lang="uk-UA" sz="1600" dirty="0">
                <a:solidFill>
                  <a:schemeClr val="tx2"/>
                </a:solidFill>
                <a:latin typeface="Times New Roman" pitchFamily="18" charset="0"/>
              </a:rPr>
              <a:t>1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H</a:t>
            </a:r>
            <a:r>
              <a:rPr lang="uk-UA" sz="1600" dirty="0">
                <a:solidFill>
                  <a:schemeClr val="tx2"/>
                </a:solidFill>
                <a:latin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H</a:t>
            </a:r>
            <a:r>
              <a:rPr lang="uk-UA" sz="1600" dirty="0">
                <a:solidFill>
                  <a:schemeClr val="tx2"/>
                </a:solidFill>
                <a:latin typeface="Times New Roman" pitchFamily="18" charset="0"/>
              </a:rPr>
              <a:t>3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, ...,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H</a:t>
            </a:r>
            <a:r>
              <a:rPr lang="en-US" sz="1600" i="1" dirty="0">
                <a:solidFill>
                  <a:schemeClr val="tx2"/>
                </a:solidFill>
                <a:latin typeface="Times New Roman" pitchFamily="18" charset="0"/>
              </a:rPr>
              <a:t>n</a:t>
            </a:r>
            <a:r>
              <a:rPr lang="uk-UA" sz="1600" i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і висновком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C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</a:t>
            </a:r>
          </a:p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є правильним тоді і тільки тоді, коли висловлення </a:t>
            </a:r>
          </a:p>
          <a:p>
            <a:pPr algn="ctr">
              <a:lnSpc>
                <a:spcPct val="120000"/>
              </a:lnSpc>
              <a:spcBef>
                <a:spcPct val="0"/>
              </a:spcBef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H</a:t>
            </a:r>
            <a:r>
              <a:rPr lang="uk-UA" sz="1600" dirty="0">
                <a:solidFill>
                  <a:schemeClr val="tx2"/>
                </a:solidFill>
                <a:latin typeface="Times New Roman" pitchFamily="18" charset="0"/>
              </a:rPr>
              <a:t>1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Н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H</a:t>
            </a:r>
            <a:r>
              <a:rPr lang="uk-UA" sz="1600" dirty="0">
                <a:solidFill>
                  <a:schemeClr val="tx2"/>
                </a:solidFill>
                <a:latin typeface="Times New Roman" pitchFamily="18" charset="0"/>
              </a:rPr>
              <a:t>3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…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Н</a:t>
            </a:r>
            <a:r>
              <a:rPr lang="uk-UA" sz="1600" i="1" dirty="0">
                <a:solidFill>
                  <a:schemeClr val="tx2"/>
                </a:solidFill>
                <a:latin typeface="Times New Roman" pitchFamily="18" charset="0"/>
              </a:rPr>
              <a:t>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)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→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C</a:t>
            </a:r>
            <a:endParaRPr lang="uk-UA" dirty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є тавтологія.</a:t>
            </a:r>
            <a:endParaRPr lang="en-US" dirty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	Порядок проходження посилок не є істотним, оскільки </a:t>
            </a:r>
            <a:endParaRPr lang="uk-UA" i="1" dirty="0">
              <a:solidFill>
                <a:schemeClr val="tx2"/>
              </a:solidFill>
              <a:latin typeface="Times New Roman" pitchFamily="18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Н</a:t>
            </a:r>
            <a:r>
              <a:rPr lang="uk-UA" sz="1600" dirty="0">
                <a:solidFill>
                  <a:schemeClr val="tx2"/>
                </a:solidFill>
                <a:latin typeface="Times New Roman" pitchFamily="18" charset="0"/>
              </a:rPr>
              <a:t>1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Н</a:t>
            </a:r>
            <a:r>
              <a:rPr lang="uk-UA" sz="1600" dirty="0">
                <a:solidFill>
                  <a:schemeClr val="tx2"/>
                </a:solidFill>
                <a:latin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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Н</a:t>
            </a:r>
            <a:r>
              <a:rPr lang="uk-UA" sz="1600" dirty="0">
                <a:solidFill>
                  <a:schemeClr val="tx2"/>
                </a:solidFill>
                <a:latin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Н</a:t>
            </a:r>
            <a:r>
              <a:rPr lang="uk-UA" sz="1600" dirty="0">
                <a:solidFill>
                  <a:schemeClr val="tx2"/>
                </a:solidFill>
                <a:latin typeface="Times New Roman" pitchFamily="18" charset="0"/>
              </a:rPr>
              <a:t>1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	Приймемо у якості правила виведення наступний умовивід, в </a:t>
            </a:r>
          </a:p>
          <a:p>
            <a:pPr>
              <a:lnSpc>
                <a:spcPct val="120000"/>
              </a:lnSpc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правильності якого легко переконатися.</a:t>
            </a:r>
            <a:endParaRPr lang="uk-UA" i="1" dirty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en-US" i="1" dirty="0">
                <a:solidFill>
                  <a:schemeClr val="tx2"/>
                </a:solidFill>
                <a:latin typeface="Times New Roman" pitchFamily="18" charset="0"/>
              </a:rPr>
              <a:t>			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		p</a:t>
            </a:r>
            <a:endParaRPr lang="uk-UA" i="1" u="sng" dirty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en-US" i="1" dirty="0">
                <a:solidFill>
                  <a:schemeClr val="tx2"/>
                </a:solidFill>
                <a:latin typeface="Times New Roman" pitchFamily="18" charset="0"/>
              </a:rPr>
              <a:t>			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		</a:t>
            </a:r>
            <a:r>
              <a:rPr lang="uk-UA" i="1" u="sng" dirty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u="sng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i="1" u="sng" dirty="0">
                <a:solidFill>
                  <a:schemeClr val="tx2"/>
                </a:solidFill>
                <a:latin typeface="Times New Roman" pitchFamily="18" charset="0"/>
              </a:rPr>
              <a:t>→</a:t>
            </a:r>
            <a:r>
              <a:rPr lang="uk-UA" u="sng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i="1" u="sng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endParaRPr lang="uk-UA" u="sng" dirty="0">
              <a:solidFill>
                <a:schemeClr val="tx2"/>
              </a:solidFill>
              <a:latin typeface="Times New Roman" pitchFamily="18" charset="0"/>
              <a:sym typeface="Symbol" pitchFamily="18" charset="2"/>
            </a:endParaRPr>
          </a:p>
          <a:p>
            <a:pPr>
              <a:lnSpc>
                <a:spcPct val="120000"/>
              </a:lnSpc>
              <a:buNone/>
            </a:pPr>
            <a:r>
              <a:rPr lang="en-US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			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	        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endParaRPr lang="uk-UA" dirty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	Цей правильний умовивід називається </a:t>
            </a:r>
            <a:r>
              <a:rPr lang="uk-UA" b="1" dirty="0">
                <a:solidFill>
                  <a:schemeClr val="tx2"/>
                </a:solidFill>
                <a:latin typeface="Times New Roman" pitchFamily="18" charset="0"/>
              </a:rPr>
              <a:t>правилом висновку </a:t>
            </a:r>
          </a:p>
          <a:p>
            <a:pPr>
              <a:lnSpc>
                <a:spcPct val="120000"/>
              </a:lnSpc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(</a:t>
            </a:r>
            <a:r>
              <a:rPr lang="uk-UA" b="1" dirty="0">
                <a:solidFill>
                  <a:schemeClr val="tx2"/>
                </a:solidFill>
                <a:latin typeface="Times New Roman" pitchFamily="18" charset="0"/>
              </a:rPr>
              <a:t>відокремлення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) (</a:t>
            </a:r>
            <a:r>
              <a:rPr lang="uk-UA" b="1" dirty="0">
                <a:solidFill>
                  <a:schemeClr val="tx2"/>
                </a:solidFill>
                <a:latin typeface="Times New Roman" pitchFamily="18" charset="0"/>
              </a:rPr>
              <a:t>modus ponen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</a:rPr>
              <a:t>s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).</a:t>
            </a:r>
            <a:r>
              <a:rPr lang="uk-UA" dirty="0">
                <a:solidFill>
                  <a:schemeClr val="tx2"/>
                </a:solidFill>
              </a:rPr>
              <a:t> </a:t>
            </a:r>
            <a:endParaRPr lang="ru-RU" dirty="0">
              <a:solidFill>
                <a:schemeClr val="tx2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2" name="Action Button: Back or Previous 11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Action Button: Beginning 12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Action Button: Forward or Next 13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Action Button: End 14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Action Button: Custom 15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29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527848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Вступ</a:t>
            </a:r>
            <a:endParaRPr lang="uk-UA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solidFill>
                  <a:schemeClr val="accent6"/>
                </a:solidFill>
                <a:latin typeface="Times New Roman" pitchFamily="18" charset="0"/>
                <a:hlinkClick r:id="rId3" action="ppaction://hlinksldjump"/>
              </a:rPr>
              <a:t>Висловлення і логічні зв’язки. Таблиці істинності</a:t>
            </a:r>
            <a:endParaRPr lang="uk-UA" dirty="0">
              <a:solidFill>
                <a:schemeClr val="accent6"/>
              </a:solidFill>
              <a:latin typeface="Times New Roman" pitchFamily="18" charset="0"/>
            </a:endParaRPr>
          </a:p>
          <a:p>
            <a:r>
              <a:rPr lang="uk-UA" dirty="0">
                <a:solidFill>
                  <a:schemeClr val="accent6"/>
                </a:solidFill>
                <a:latin typeface="Times New Roman" pitchFamily="18" charset="0"/>
                <a:hlinkClick r:id="rId4" action="ppaction://hlinksldjump"/>
              </a:rPr>
              <a:t>Умовні висловлення </a:t>
            </a:r>
            <a:endParaRPr lang="uk-UA" dirty="0">
              <a:solidFill>
                <a:schemeClr val="accent6"/>
              </a:solidFill>
              <a:latin typeface="Times New Roman" pitchFamily="18" charset="0"/>
            </a:endParaRPr>
          </a:p>
          <a:p>
            <a:r>
              <a:rPr lang="uk-UA" dirty="0">
                <a:solidFill>
                  <a:schemeClr val="accent6"/>
                </a:solidFill>
                <a:latin typeface="Times New Roman" pitchFamily="18" charset="0"/>
                <a:hlinkClick r:id="rId5" action="ppaction://hlinksldjump"/>
              </a:rPr>
              <a:t>Еквівалентні висловлення </a:t>
            </a:r>
            <a:endParaRPr lang="uk-UA" dirty="0">
              <a:solidFill>
                <a:schemeClr val="accent6"/>
              </a:solidFill>
              <a:latin typeface="Times New Roman" pitchFamily="18" charset="0"/>
            </a:endParaRPr>
          </a:p>
          <a:p>
            <a:r>
              <a:rPr lang="uk-UA" dirty="0">
                <a:solidFill>
                  <a:schemeClr val="accent6"/>
                </a:solidFill>
                <a:latin typeface="Times New Roman" pitchFamily="18" charset="0"/>
                <a:hlinkClick r:id="rId6" action="ppaction://hlinksldjump"/>
              </a:rPr>
              <a:t>Аксіоматичні системи: умовиводу і </a:t>
            </a:r>
            <a:r>
              <a:rPr lang="uk-UA" dirty="0" smtClean="0">
                <a:solidFill>
                  <a:schemeClr val="accent6"/>
                </a:solidFill>
                <a:latin typeface="Times New Roman" pitchFamily="18" charset="0"/>
                <a:hlinkClick r:id="rId6" action="ppaction://hlinksldjump"/>
              </a:rPr>
              <a:t>доведення</a:t>
            </a:r>
            <a:endParaRPr lang="uk-UA" dirty="0">
              <a:solidFill>
                <a:schemeClr val="accent6"/>
              </a:solidFill>
              <a:latin typeface="Times New Roman" pitchFamily="18" charset="0"/>
            </a:endParaRPr>
          </a:p>
          <a:p>
            <a:r>
              <a:rPr lang="uk-UA" dirty="0">
                <a:solidFill>
                  <a:schemeClr val="accent6"/>
                </a:solidFill>
                <a:latin typeface="Times New Roman" pitchFamily="18" charset="0"/>
                <a:hlinkClick r:id="rId7" action="ppaction://hlinksldjump"/>
              </a:rPr>
              <a:t>Повнота в логіці висловлень </a:t>
            </a:r>
            <a:endParaRPr lang="uk-UA" dirty="0">
              <a:solidFill>
                <a:schemeClr val="accent6"/>
              </a:solidFill>
              <a:latin typeface="Times New Roman" pitchFamily="18" charset="0"/>
            </a:endParaRPr>
          </a:p>
          <a:p>
            <a:r>
              <a:rPr lang="uk-UA" dirty="0">
                <a:solidFill>
                  <a:schemeClr val="accent6"/>
                </a:solidFill>
                <a:latin typeface="Times New Roman" pitchFamily="18" charset="0"/>
                <a:hlinkClick r:id="rId8" action="ppaction://hlinksldjump"/>
              </a:rPr>
              <a:t>Карти Карно </a:t>
            </a:r>
            <a:endParaRPr lang="uk-UA" dirty="0">
              <a:solidFill>
                <a:schemeClr val="accent6"/>
              </a:solidFill>
              <a:latin typeface="Times New Roman" pitchFamily="18" charset="0"/>
            </a:endParaRPr>
          </a:p>
          <a:p>
            <a:r>
              <a:rPr lang="uk-UA" dirty="0">
                <a:solidFill>
                  <a:schemeClr val="accent6"/>
                </a:solidFill>
                <a:latin typeface="Times New Roman" pitchFamily="18" charset="0"/>
                <a:hlinkClick r:id="rId9" action="ppaction://hlinksldjump"/>
              </a:rPr>
              <a:t>Комутаційні схеми  </a:t>
            </a:r>
            <a:endParaRPr lang="uk-UA" dirty="0">
              <a:solidFill>
                <a:schemeClr val="accent6"/>
              </a:solidFill>
              <a:latin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655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0350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buFontTx/>
              <a:buNone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Розглянемо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приклад використання правила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відокремлення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Нехай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ціле число, а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задані таким чином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Tx/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парне;	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ділиться на 2, </a:t>
            </a: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отже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		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→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якщо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парне, то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ділиться на 2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Правило відокремлення дає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		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→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якщо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парне, то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ділиться на 2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		</a:t>
            </a:r>
            <a:r>
              <a:rPr lang="uk-UA" i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uk-UA" u="sng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парне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   	        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	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ділиться на 2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Tx/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Припустимо, що висловлення якщо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парне, то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ділиться на 2 </a:t>
            </a:r>
          </a:p>
          <a:p>
            <a:pPr algn="just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одержано як властивість цілих чисел 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12. Тоді обидві посилки </a:t>
            </a:r>
          </a:p>
          <a:p>
            <a:pPr algn="just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істинні, так що немає сумніву у тому, що 12 ділиться на 2. </a:t>
            </a:r>
          </a:p>
          <a:p>
            <a:pPr algn="just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З другого боку, якщо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13, тоді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хибне, і хоча умовивід </a:t>
            </a:r>
          </a:p>
          <a:p>
            <a:pPr algn="just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правильний, не можна стверджувати що-небудь про подільність </a:t>
            </a:r>
          </a:p>
          <a:p>
            <a:pPr algn="just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13 на 2. Якщо одна з посилок хибна, то істинність висновку </a:t>
            </a:r>
          </a:p>
          <a:p>
            <a:pPr algn="just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жодним чином не залежить від правильності умовиводу.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1" name="Picture 74" descr="3D_0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55" y="548680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3" name="Action Button: Back or Previous 12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Action Button: Beginning 13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Action Button: Forward or Next 14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Action Button: End 15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Action Button: Custom 16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30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600057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7848600" cy="563562"/>
          </a:xfrm>
        </p:spPr>
        <p:txBody>
          <a:bodyPr/>
          <a:lstStyle/>
          <a:p>
            <a:r>
              <a:rPr lang="uk-UA" dirty="0" smtClean="0"/>
              <a:t>Правила виведення</a:t>
            </a:r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 bwMode="auto">
          <a:xfrm>
            <a:off x="239713" y="533400"/>
            <a:ext cx="3635375" cy="549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Modus Ponens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ct val="0"/>
              </a:spcBef>
              <a:buFontTx/>
              <a:buNone/>
            </a:pP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ts val="600"/>
              </a:spcBef>
              <a:buFontTx/>
              <a:buNone/>
            </a:pP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uk-UA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Силогізм 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ru-RU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buFontTx/>
              <a:buNone/>
            </a:pP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Modus Tollens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ru-RU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ru-RU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buFontTx/>
              <a:buNone/>
            </a:pP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uk-UA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Розширення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buFontTx/>
              <a:buNone/>
            </a:pP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uk-UA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Спеціалізація </a:t>
            </a:r>
          </a:p>
          <a:p>
            <a:pPr>
              <a:spcBef>
                <a:spcPct val="0"/>
              </a:spcBef>
              <a:buFontTx/>
              <a:buNone/>
            </a:pPr>
            <a:endParaRPr lang="uk-UA" sz="2300" b="1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uk-UA" sz="23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uk-UA" sz="23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ru-RU" sz="2300" dirty="0" smtClean="0"/>
          </a:p>
        </p:txBody>
      </p:sp>
      <p:graphicFrame>
        <p:nvGraphicFramePr>
          <p:cNvPr id="5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9164357"/>
              </p:ext>
            </p:extLst>
          </p:nvPr>
        </p:nvGraphicFramePr>
        <p:xfrm>
          <a:off x="2492375" y="595313"/>
          <a:ext cx="1209675" cy="1006476"/>
        </p:xfrm>
        <a:graphic>
          <a:graphicData uri="http://schemas.openxmlformats.org/drawingml/2006/table">
            <a:tbl>
              <a:tblPr/>
              <a:tblGrid>
                <a:gridCol w="333414"/>
                <a:gridCol w="876261"/>
              </a:tblGrid>
              <a:tr h="33549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8" marR="68588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8" marR="68588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49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8" marR="68588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8" marR="68588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49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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8" marR="68588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8" marR="68588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3560112"/>
              </p:ext>
            </p:extLst>
          </p:nvPr>
        </p:nvGraphicFramePr>
        <p:xfrm>
          <a:off x="2520950" y="1728788"/>
          <a:ext cx="1181100" cy="1006476"/>
        </p:xfrm>
        <a:graphic>
          <a:graphicData uri="http://schemas.openxmlformats.org/drawingml/2006/table">
            <a:tbl>
              <a:tblPr/>
              <a:tblGrid>
                <a:gridCol w="333415"/>
                <a:gridCol w="847685"/>
              </a:tblGrid>
              <a:tr h="33549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8" marR="68588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8" marR="68588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49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8" marR="68588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 → r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8" marR="68588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49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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8" marR="68588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8" marR="68588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0544840"/>
              </p:ext>
            </p:extLst>
          </p:nvPr>
        </p:nvGraphicFramePr>
        <p:xfrm>
          <a:off x="2538413" y="2901950"/>
          <a:ext cx="1184275" cy="1006476"/>
        </p:xfrm>
        <a:graphic>
          <a:graphicData uri="http://schemas.openxmlformats.org/drawingml/2006/table">
            <a:tbl>
              <a:tblPr/>
              <a:tblGrid>
                <a:gridCol w="333160"/>
                <a:gridCol w="851115"/>
              </a:tblGrid>
              <a:tr h="33549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36" marR="68536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36" marR="68536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49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36" marR="68536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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 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36" marR="68536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49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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36" marR="68536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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36" marR="68536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Содержимое 6"/>
          <p:cNvSpPr txBox="1">
            <a:spLocks/>
          </p:cNvSpPr>
          <p:nvPr/>
        </p:nvSpPr>
        <p:spPr bwMode="auto">
          <a:xfrm>
            <a:off x="4629150" y="542925"/>
            <a:ext cx="4362450" cy="497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ts val="0"/>
              </a:spcBef>
              <a:defRPr/>
            </a:pPr>
            <a:r>
              <a:rPr lang="uk-UA" sz="2400" b="1" i="1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sz="2400" b="1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400" b="1" i="1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Кон'юнкція  </a:t>
            </a:r>
          </a:p>
          <a:p>
            <a:pPr marL="342900" indent="-342900" eaLnBrk="0" hangingPunct="0">
              <a:spcBef>
                <a:spcPts val="0"/>
              </a:spcBef>
              <a:defRPr/>
            </a:pPr>
            <a:endParaRPr lang="uk-UA" sz="2400" b="1" i="1" kern="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uk-UA" sz="2400" b="1" i="1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i="1" kern="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0" hangingPunct="0">
              <a:spcBef>
                <a:spcPts val="600"/>
              </a:spcBef>
              <a:defRPr/>
            </a:pPr>
            <a:r>
              <a:rPr lang="uk-UA" sz="2400" b="1" i="1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uk-UA" sz="2400" b="1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400" b="1" i="1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Вибір </a:t>
            </a:r>
          </a:p>
          <a:p>
            <a:pPr marL="342900" indent="-342900" eaLnBrk="0" hangingPunct="0">
              <a:spcBef>
                <a:spcPts val="0"/>
              </a:spcBef>
              <a:defRPr/>
            </a:pPr>
            <a:endParaRPr lang="uk-UA" sz="2400" b="1" i="1" kern="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defRPr/>
            </a:pPr>
            <a:endParaRPr lang="uk-UA" sz="2400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defRPr/>
            </a:pPr>
            <a:endParaRPr lang="uk-UA" sz="2400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defRPr/>
            </a:pPr>
            <a:endParaRPr lang="uk-UA" sz="2400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defRPr/>
            </a:pP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4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Виключаючий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ts val="0"/>
              </a:spcBef>
              <a:defRPr/>
            </a:pP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вибір </a:t>
            </a:r>
          </a:p>
          <a:p>
            <a:pPr>
              <a:spcBef>
                <a:spcPts val="0"/>
              </a:spcBef>
              <a:defRPr/>
            </a:pP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</a:t>
            </a:r>
            <a:r>
              <a:rPr lang="ru-RU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                  </a:t>
            </a:r>
            <a:endParaRPr lang="ru-RU" sz="2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defRPr/>
            </a:pP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uk-UA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Зведення до </a:t>
            </a:r>
          </a:p>
          <a:p>
            <a:pPr>
              <a:spcBef>
                <a:spcPts val="0"/>
              </a:spcBef>
              <a:defRPr/>
            </a:pP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абсурду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</a:rPr>
              <a:t> </a:t>
            </a:r>
            <a:endParaRPr lang="ru-RU" sz="2400" dirty="0">
              <a:solidFill>
                <a:schemeClr val="tx2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endParaRPr lang="ru-RU" sz="2400" b="1" i="1" kern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endParaRPr lang="ru-RU" sz="3200" kern="0" dirty="0">
              <a:latin typeface="+mn-lt"/>
            </a:endParaRPr>
          </a:p>
        </p:txBody>
      </p:sp>
      <p:graphicFrame>
        <p:nvGraphicFramePr>
          <p:cNvPr id="9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095515"/>
              </p:ext>
            </p:extLst>
          </p:nvPr>
        </p:nvGraphicFramePr>
        <p:xfrm>
          <a:off x="2373313" y="4062413"/>
          <a:ext cx="1277937" cy="670560"/>
        </p:xfrm>
        <a:graphic>
          <a:graphicData uri="http://schemas.openxmlformats.org/drawingml/2006/table">
            <a:tbl>
              <a:tblPr/>
              <a:tblGrid>
                <a:gridCol w="512682"/>
                <a:gridCol w="765255"/>
              </a:tblGrid>
              <a:tr h="3349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2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56" marR="6855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2200" i="1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 p</a:t>
                      </a:r>
                      <a:endParaRPr lang="ru-RU" sz="22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56" marR="6855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22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sym typeface="Symbol"/>
                        </a:rPr>
                        <a:t></a:t>
                      </a:r>
                      <a:endParaRPr lang="ru-RU" sz="22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56" marR="6855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2200" i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p</a:t>
                      </a:r>
                      <a:r>
                        <a:rPr lang="uk-UA" sz="22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22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sym typeface="Symbol"/>
                        </a:rPr>
                        <a:t></a:t>
                      </a:r>
                      <a:r>
                        <a:rPr lang="uk-UA" sz="22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2200" i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q</a:t>
                      </a:r>
                      <a:endParaRPr lang="ru-RU" sz="22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56" marR="6855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882570"/>
              </p:ext>
            </p:extLst>
          </p:nvPr>
        </p:nvGraphicFramePr>
        <p:xfrm>
          <a:off x="2551113" y="4872038"/>
          <a:ext cx="1150937" cy="670560"/>
        </p:xfrm>
        <a:graphic>
          <a:graphicData uri="http://schemas.openxmlformats.org/drawingml/2006/table">
            <a:tbl>
              <a:tblPr/>
              <a:tblGrid>
                <a:gridCol w="345206"/>
                <a:gridCol w="805731"/>
              </a:tblGrid>
              <a:tr h="3349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22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96" marR="6859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2200" i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p</a:t>
                      </a:r>
                      <a:r>
                        <a:rPr lang="uk-UA" sz="22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22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Bookman Old Style"/>
                          <a:sym typeface="Symbol"/>
                        </a:rPr>
                        <a:t></a:t>
                      </a:r>
                      <a:r>
                        <a:rPr lang="uk-UA" sz="22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Bookman Old Style"/>
                        </a:rPr>
                        <a:t> </a:t>
                      </a:r>
                      <a:r>
                        <a:rPr lang="uk-UA" sz="2200" i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q</a:t>
                      </a:r>
                      <a:r>
                        <a:rPr lang="uk-UA" sz="22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endParaRPr lang="ru-RU" sz="22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96" marR="6859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22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sym typeface="Symbol"/>
                        </a:rPr>
                        <a:t></a:t>
                      </a:r>
                      <a:endParaRPr lang="ru-RU" sz="22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96" marR="6859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i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p</a:t>
                      </a:r>
                      <a:endParaRPr lang="ru-RU" sz="22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96" marR="6859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836605"/>
              </p:ext>
            </p:extLst>
          </p:nvPr>
        </p:nvGraphicFramePr>
        <p:xfrm>
          <a:off x="6827838" y="612775"/>
          <a:ext cx="1054100" cy="1025526"/>
        </p:xfrm>
        <a:graphic>
          <a:graphicData uri="http://schemas.openxmlformats.org/drawingml/2006/table">
            <a:tbl>
              <a:tblPr/>
              <a:tblGrid>
                <a:gridCol w="324731"/>
                <a:gridCol w="729369"/>
              </a:tblGrid>
              <a:tr h="34184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22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2" marR="6858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200" i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p</a:t>
                      </a:r>
                      <a:endParaRPr lang="ru-RU" sz="22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2" marR="6858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184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220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2" marR="6858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200" i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q</a:t>
                      </a:r>
                      <a:endParaRPr lang="ru-RU" sz="22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2" marR="6858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84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22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sym typeface="Symbol"/>
                        </a:rPr>
                        <a:t></a:t>
                      </a:r>
                      <a:endParaRPr lang="ru-RU" sz="22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2" marR="6858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200" i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p</a:t>
                      </a:r>
                      <a:r>
                        <a:rPr lang="uk-UA" sz="22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22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Bookman Old Style"/>
                          <a:sym typeface="Symbol"/>
                        </a:rPr>
                        <a:t></a:t>
                      </a:r>
                      <a:r>
                        <a:rPr lang="uk-UA" sz="22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Bookman Old Style"/>
                        </a:rPr>
                        <a:t> </a:t>
                      </a:r>
                      <a:r>
                        <a:rPr lang="uk-UA" sz="2200" i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q</a:t>
                      </a:r>
                      <a:endParaRPr lang="ru-RU" sz="22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2" marR="6858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7737878"/>
              </p:ext>
            </p:extLst>
          </p:nvPr>
        </p:nvGraphicFramePr>
        <p:xfrm>
          <a:off x="6815138" y="1744663"/>
          <a:ext cx="1763712" cy="1676400"/>
        </p:xfrm>
        <a:graphic>
          <a:graphicData uri="http://schemas.openxmlformats.org/drawingml/2006/table">
            <a:tbl>
              <a:tblPr/>
              <a:tblGrid>
                <a:gridCol w="326228"/>
                <a:gridCol w="1437484"/>
              </a:tblGrid>
              <a:tr h="1809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607" marR="6860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607" marR="6860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607" marR="6860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 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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s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607" marR="6860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607" marR="6860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 → q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607" marR="6860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607" marR="6860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607" marR="6860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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607" marR="6860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607" marR="6860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3535987"/>
              </p:ext>
            </p:extLst>
          </p:nvPr>
        </p:nvGraphicFramePr>
        <p:xfrm>
          <a:off x="6854825" y="3568700"/>
          <a:ext cx="1984375" cy="1006476"/>
        </p:xfrm>
        <a:graphic>
          <a:graphicData uri="http://schemas.openxmlformats.org/drawingml/2006/table">
            <a:tbl>
              <a:tblPr/>
              <a:tblGrid>
                <a:gridCol w="318261"/>
                <a:gridCol w="1666114"/>
              </a:tblGrid>
              <a:tr h="33549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605" marR="68605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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605" marR="68605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49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605" marR="68605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Bookman Old Style" pitchFamily="18" charset="0"/>
                        </a:rPr>
                        <a:t> 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Bookman Old Style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~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605" marR="68605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49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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605" marR="68605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605" marR="68605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Таблица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2801897"/>
              </p:ext>
            </p:extLst>
          </p:nvPr>
        </p:nvGraphicFramePr>
        <p:xfrm>
          <a:off x="6794500" y="4752975"/>
          <a:ext cx="2152650" cy="670560"/>
        </p:xfrm>
        <a:graphic>
          <a:graphicData uri="http://schemas.openxmlformats.org/drawingml/2006/table">
            <a:tbl>
              <a:tblPr/>
              <a:tblGrid>
                <a:gridCol w="356871"/>
                <a:gridCol w="1795779"/>
              </a:tblGrid>
              <a:tr h="3349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66" marR="68566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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Bookman Old Style" pitchFamily="18" charset="0"/>
                        </a:rPr>
                        <a:t> 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Bookman Old Style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~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66" marR="68566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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66" marR="68566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66" marR="68566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3" name="Group 22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24" name="Action Button: Back or Previous 23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Action Button: Beginning 24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Action Button: Forward or Next 25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Action Button: End 26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Action Button: Custom 27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31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19719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одержимое 2"/>
          <p:cNvSpPr>
            <a:spLocks noGrp="1"/>
          </p:cNvSpPr>
          <p:nvPr>
            <p:ph idx="4294967295"/>
          </p:nvPr>
        </p:nvSpPr>
        <p:spPr>
          <a:xfrm>
            <a:off x="206375" y="206375"/>
            <a:ext cx="8937625" cy="6172200"/>
          </a:xfrm>
        </p:spPr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  Метод </a:t>
            </a: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доведення від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супротивного </a:t>
            </a:r>
            <a:r>
              <a:rPr lang="uk-UA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протилежного</a:t>
            </a:r>
            <a:r>
              <a:rPr lang="uk-UA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полягає у наступному:</a:t>
            </a:r>
            <a:r>
              <a:rPr lang="uk-UA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рипускаємо, що істинним є 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заперечення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того висловлення, яке необхідно довести, і намагаємося дійти суперечності. Якщо це вдається, твердження доведено. 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Розглянемо умовиводи: </a:t>
            </a:r>
            <a:endPara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uk-UA" sz="2400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Таблиця істинності даних умовиводів.</a:t>
            </a:r>
          </a:p>
          <a:p>
            <a:pPr>
              <a:spcBef>
                <a:spcPct val="0"/>
              </a:spcBef>
              <a:buFontTx/>
              <a:buNone/>
            </a:pP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buFontTx/>
              <a:buNone/>
            </a:pP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Таблиця істинності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показує хибність обох умовиводів. 1-й з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них називають </a:t>
            </a: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помилкова конверсія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2-й </a:t>
            </a: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помилкова інверсія.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endParaRPr lang="ru-RU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607668"/>
              </p:ext>
            </p:extLst>
          </p:nvPr>
        </p:nvGraphicFramePr>
        <p:xfrm>
          <a:off x="1492250" y="2243138"/>
          <a:ext cx="1141413" cy="903288"/>
        </p:xfrm>
        <a:graphic>
          <a:graphicData uri="http://schemas.openxmlformats.org/drawingml/2006/table">
            <a:tbl>
              <a:tblPr/>
              <a:tblGrid>
                <a:gridCol w="298031"/>
                <a:gridCol w="843382"/>
              </a:tblGrid>
              <a:tr h="2938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0" marR="6854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0" marR="6854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2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0" marR="6854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0" marR="6854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2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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0" marR="6854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0" marR="6854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437295"/>
              </p:ext>
            </p:extLst>
          </p:nvPr>
        </p:nvGraphicFramePr>
        <p:xfrm>
          <a:off x="5645150" y="2260600"/>
          <a:ext cx="1484313" cy="866775"/>
        </p:xfrm>
        <a:graphic>
          <a:graphicData uri="http://schemas.openxmlformats.org/drawingml/2006/table">
            <a:tbl>
              <a:tblPr/>
              <a:tblGrid>
                <a:gridCol w="243910"/>
                <a:gridCol w="1240403"/>
              </a:tblGrid>
              <a:tr h="3298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9" marR="68549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~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~ 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9" marR="68549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47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9" marR="68549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p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9" marR="68549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4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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9" marR="68549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9" marR="68549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4048130"/>
              </p:ext>
            </p:extLst>
          </p:nvPr>
        </p:nvGraphicFramePr>
        <p:xfrm>
          <a:off x="533400" y="3665538"/>
          <a:ext cx="8273098" cy="1756157"/>
        </p:xfrm>
        <a:graphic>
          <a:graphicData uri="http://schemas.openxmlformats.org/drawingml/2006/table">
            <a:tbl>
              <a:tblPr/>
              <a:tblGrid>
                <a:gridCol w="1273175"/>
                <a:gridCol w="366713"/>
                <a:gridCol w="406400"/>
                <a:gridCol w="1165225"/>
                <a:gridCol w="392112"/>
                <a:gridCol w="434975"/>
                <a:gridCol w="414338"/>
                <a:gridCol w="423862"/>
                <a:gridCol w="162560"/>
                <a:gridCol w="611188"/>
                <a:gridCol w="423862"/>
                <a:gridCol w="522288"/>
                <a:gridCol w="436562"/>
                <a:gridCol w="392113"/>
                <a:gridCol w="434975"/>
                <a:gridCol w="412750"/>
              </a:tblGrid>
              <a:tr h="373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Випадок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((</a:t>
                      </a: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→ </a:t>
                      </a: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((</a:t>
                      </a: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~</a:t>
                      </a: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~</a:t>
                      </a: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2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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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5" name="Picture 46" descr="16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32656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 15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7" name="Action Button: Back or Previous 16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Action Button: Beginning 17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Action Button: Forward or Next 18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Action Button: End 19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Action Button: Custom 20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32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52960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2"/>
          <p:cNvSpPr>
            <a:spLocks noChangeArrowheads="1"/>
          </p:cNvSpPr>
          <p:nvPr/>
        </p:nvSpPr>
        <p:spPr bwMode="auto">
          <a:xfrm>
            <a:off x="217488" y="217488"/>
            <a:ext cx="8926512" cy="607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Нехай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дані висловлення 		</a:t>
            </a:r>
          </a:p>
          <a:p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		р: яблуко червоне, </a:t>
            </a:r>
          </a:p>
          <a:p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		q: яблуко стигле. </a:t>
            </a:r>
          </a:p>
          <a:p>
            <a:pPr>
              <a:spcBef>
                <a:spcPts val="600"/>
              </a:spcBef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помилкова конверсія</a:t>
            </a:r>
            <a:endParaRPr lang="uk-UA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приймає вигляд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</a:p>
          <a:p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endParaRPr lang="uk-UA" sz="2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помилкова інверсія</a:t>
            </a:r>
            <a:endParaRPr lang="uk-UA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2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2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приймає вигляд</a:t>
            </a:r>
          </a:p>
          <a:p>
            <a:endParaRPr lang="uk-UA" sz="2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329797"/>
              </p:ext>
            </p:extLst>
          </p:nvPr>
        </p:nvGraphicFramePr>
        <p:xfrm>
          <a:off x="2611438" y="2576513"/>
          <a:ext cx="5965825" cy="1052511"/>
        </p:xfrm>
        <a:graphic>
          <a:graphicData uri="http://schemas.openxmlformats.org/drawingml/2006/table">
            <a:tbl>
              <a:tblPr/>
              <a:tblGrid>
                <a:gridCol w="258450"/>
                <a:gridCol w="5707375"/>
              </a:tblGrid>
              <a:tr h="35083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983" marR="8098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Якщо яблуко червоне, то воно стигле </a:t>
                      </a:r>
                      <a:endParaRPr kumimoji="0" lang="ru-RU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983" marR="8098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983" marR="8098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Яблуко стигле </a:t>
                      </a:r>
                      <a:endParaRPr kumimoji="0" lang="ru-RU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983" marR="8098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</a:t>
                      </a:r>
                      <a:endParaRPr kumimoji="0" lang="ru-RU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983" marR="8098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Яблуко червоне </a:t>
                      </a:r>
                      <a:endParaRPr kumimoji="0" lang="ru-RU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983" marR="80983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1281042"/>
              </p:ext>
            </p:extLst>
          </p:nvPr>
        </p:nvGraphicFramePr>
        <p:xfrm>
          <a:off x="3363913" y="1503363"/>
          <a:ext cx="1143000" cy="903288"/>
        </p:xfrm>
        <a:graphic>
          <a:graphicData uri="http://schemas.openxmlformats.org/drawingml/2006/table">
            <a:tbl>
              <a:tblPr/>
              <a:tblGrid>
                <a:gridCol w="298445"/>
                <a:gridCol w="844555"/>
              </a:tblGrid>
              <a:tr h="2938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635" marR="68635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635" marR="68635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2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635" marR="68635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635" marR="68635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2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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635" marR="68635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635" marR="68635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942442"/>
              </p:ext>
            </p:extLst>
          </p:nvPr>
        </p:nvGraphicFramePr>
        <p:xfrm>
          <a:off x="3478213" y="4024313"/>
          <a:ext cx="1485900" cy="906462"/>
        </p:xfrm>
        <a:graphic>
          <a:graphicData uri="http://schemas.openxmlformats.org/drawingml/2006/table">
            <a:tbl>
              <a:tblPr/>
              <a:tblGrid>
                <a:gridCol w="244171"/>
                <a:gridCol w="1241729"/>
              </a:tblGrid>
              <a:tr h="3021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622" marR="68622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~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~ 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622" marR="68622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2154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622" marR="68622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622" marR="68622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21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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622" marR="68622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622" marR="68622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383963"/>
              </p:ext>
            </p:extLst>
          </p:nvPr>
        </p:nvGraphicFramePr>
        <p:xfrm>
          <a:off x="2654300" y="5068888"/>
          <a:ext cx="5891213" cy="1052511"/>
        </p:xfrm>
        <a:graphic>
          <a:graphicData uri="http://schemas.openxmlformats.org/drawingml/2006/table">
            <a:tbl>
              <a:tblPr/>
              <a:tblGrid>
                <a:gridCol w="218901"/>
                <a:gridCol w="5672312"/>
              </a:tblGrid>
              <a:tr h="35083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91" marR="68591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Якщо яблуко не червоне, то воно не стигле </a:t>
                      </a:r>
                      <a:endParaRPr kumimoji="0" lang="ru-RU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91" marR="68591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91" marR="68591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Яблуко червоне</a:t>
                      </a:r>
                      <a:endParaRPr kumimoji="0" lang="ru-RU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91" marR="68591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</a:t>
                      </a:r>
                      <a:endParaRPr kumimoji="0" lang="ru-RU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91" marR="68591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Яблуко стигле </a:t>
                      </a:r>
                      <a:endParaRPr kumimoji="0" lang="ru-RU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91" marR="6859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6" name="Picture 74" descr="3D_0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8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Action Button: Custom 21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33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75918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32656"/>
            <a:ext cx="7848600" cy="720080"/>
          </a:xfrm>
        </p:spPr>
        <p:txBody>
          <a:bodyPr/>
          <a:lstStyle/>
          <a:p>
            <a:r>
              <a:rPr lang="uk-UA" dirty="0" smtClean="0"/>
              <a:t>Процес доведення теорем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9944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  <a:buFontTx/>
              <a:buNone/>
            </a:pPr>
            <a:r>
              <a:rPr lang="uk-UA" sz="1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Доведення</a:t>
            </a:r>
            <a:r>
              <a:rPr lang="uk-UA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це послідовність тверджень, кожне з яких </a:t>
            </a:r>
            <a:r>
              <a:rPr lang="uk-UA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істинне через </a:t>
            </a:r>
            <a:r>
              <a:rPr lang="uk-UA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одну з наступних причин</a:t>
            </a:r>
            <a:r>
              <a:rPr lang="uk-UA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90000"/>
              </a:lnSpc>
              <a:spcBef>
                <a:spcPts val="600"/>
              </a:spcBef>
              <a:buFontTx/>
              <a:buNone/>
            </a:pPr>
            <a:r>
              <a:rPr lang="uk-UA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а) за припущенням; </a:t>
            </a:r>
            <a:endParaRPr lang="ru-RU" sz="1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uk-UA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б) за аксіомою або означенням; </a:t>
            </a:r>
            <a:endParaRPr lang="ru-RU" sz="1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uk-UA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в) за раніше доведеною теоремою або лемою; </a:t>
            </a:r>
            <a:endParaRPr lang="ru-RU" sz="1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uk-UA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г) виведено з попередніх тверджень; </a:t>
            </a:r>
            <a:endParaRPr lang="ru-RU" sz="1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uk-UA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д) логічно еквівалентно попередньому твердженню.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uk-UA" sz="1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uk-UA" sz="1800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uk-UA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Довести </a:t>
            </a:r>
            <a:r>
              <a:rPr lang="uk-UA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правильність даного умовиводу: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uk-UA" sz="1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uk-UA" sz="1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uk-UA" sz="22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2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Доведення</a:t>
            </a:r>
            <a:r>
              <a:rPr lang="uk-UA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ru-RU" dirty="0"/>
          </a:p>
        </p:txBody>
      </p:sp>
      <p:graphicFrame>
        <p:nvGraphicFramePr>
          <p:cNvPr id="10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4015715"/>
              </p:ext>
            </p:extLst>
          </p:nvPr>
        </p:nvGraphicFramePr>
        <p:xfrm>
          <a:off x="4865583" y="2924944"/>
          <a:ext cx="1540247" cy="1086100"/>
        </p:xfrm>
        <a:graphic>
          <a:graphicData uri="http://schemas.openxmlformats.org/drawingml/2006/table">
            <a:tbl>
              <a:tblPr/>
              <a:tblGrid>
                <a:gridCol w="283213"/>
                <a:gridCol w="1257034"/>
              </a:tblGrid>
              <a:tr h="2715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9" marR="68589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→</a:t>
                      </a: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9" marR="68589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5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9" marR="68589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</a:t>
                      </a: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</a:t>
                      </a: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</a:t>
                      </a: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9" marR="68589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5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9" marR="68589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</a:t>
                      </a: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9" marR="68589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5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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9" marR="68589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</a:t>
                      </a: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9" marR="68589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Group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2638140"/>
              </p:ext>
            </p:extLst>
          </p:nvPr>
        </p:nvGraphicFramePr>
        <p:xfrm>
          <a:off x="827584" y="4221088"/>
          <a:ext cx="6970713" cy="1920240"/>
        </p:xfrm>
        <a:graphic>
          <a:graphicData uri="http://schemas.openxmlformats.org/drawingml/2006/table">
            <a:tbl>
              <a:tblPr/>
              <a:tblGrid>
                <a:gridCol w="434975"/>
                <a:gridCol w="1962150"/>
                <a:gridCol w="4573588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Твердження</a:t>
                      </a:r>
                      <a:endParaRPr kumimoji="0" lang="ru-RU" sz="20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Як одержано</a:t>
                      </a:r>
                      <a:endParaRPr kumimoji="0" lang="ru-RU" sz="20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→ q</a:t>
                      </a:r>
                      <a:endParaRPr kumimoji="0" lang="ru-RU" sz="20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припущення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</a:t>
                      </a:r>
                      <a:r>
                        <a:rPr kumimoji="0" lang="uk-UA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 → </a:t>
                      </a: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</a:t>
                      </a:r>
                      <a:r>
                        <a:rPr kumimoji="0" lang="uk-UA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ru-RU" sz="20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припущення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</a:t>
                      </a: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припущення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</a:t>
                      </a:r>
                      <a:r>
                        <a:rPr kumimoji="0" lang="uk-UA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ru-RU" sz="20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 3 і правило відокремлення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</a:t>
                      </a:r>
                      <a:r>
                        <a:rPr kumimoji="0" lang="uk-UA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 </a:t>
                      </a: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</a:t>
                      </a:r>
                      <a:r>
                        <a:rPr kumimoji="0" lang="uk-UA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</a:t>
                      </a:r>
                      <a:r>
                        <a:rPr kumimoji="0" lang="uk-UA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ru-RU" sz="20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і еквівалентність </a:t>
                      </a: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→ q </a:t>
                      </a: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</a:t>
                      </a: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</a:t>
                      </a: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 → </a:t>
                      </a: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</a:t>
                      </a: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</a:t>
                      </a:r>
                      <a:r>
                        <a:rPr kumimoji="0" lang="uk-UA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ru-RU" sz="20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 5 і правило відокремлення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3" name="Picture 46" descr="16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18" y="1052736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74" descr="3D_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18" y="3068960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6" name="Action Button: Back or Previous 1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Action Button: Beginning 1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Action Button: Forward or Next 1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Action Button: End 1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Action Button: Custom 19">
              <a:hlinkClick r:id="rId4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34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29708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Повнота в логіці висловлень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171450">
              <a:spcBef>
                <a:spcPct val="0"/>
              </a:spcBef>
              <a:buFontTx/>
              <a:buNone/>
            </a:pP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Одне з застосувань таблиць істинності - конструювання комутаційних схем. </a:t>
            </a:r>
          </a:p>
          <a:p>
            <a:pPr marL="0" indent="171450">
              <a:buFontTx/>
              <a:buNone/>
            </a:pP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Оскільки</a:t>
            </a:r>
          </a:p>
          <a:p>
            <a:pPr marL="1235075" lvl="2"/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 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↔</a:t>
            </a:r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q</a:t>
            </a:r>
            <a:r>
              <a:rPr lang="uk-UA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еквівалентне</a:t>
            </a:r>
            <a:r>
              <a:rPr lang="uk-UA" sz="2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 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q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 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235075" lvl="2"/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 </a:t>
            </a:r>
            <a:r>
              <a:rPr lang="uk-UA" sz="2200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q</a:t>
            </a:r>
            <a:r>
              <a:rPr lang="uk-UA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еквівалентне</a:t>
            </a:r>
            <a:r>
              <a:rPr lang="uk-UA" sz="2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 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~</a:t>
            </a:r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(~</a:t>
            </a:r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 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q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1235075" lvl="2"/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</a:rPr>
              <a:t>р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</a:rPr>
              <a:t> → </a:t>
            </a:r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</a:rPr>
              <a:t> еквівалентне 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</a:rPr>
              <a:t>~</a:t>
            </a:r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</a:rPr>
              <a:t>р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</a:rPr>
              <a:t>,</a:t>
            </a:r>
            <a:endParaRPr lang="uk-UA" sz="2200" i="1" dirty="0">
              <a:solidFill>
                <a:schemeClr val="tx2"/>
              </a:solidFill>
              <a:latin typeface="Times New Roman" pitchFamily="18" charset="0"/>
            </a:endParaRPr>
          </a:p>
          <a:p>
            <a:pPr marL="1235075" lvl="2"/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200" dirty="0" smtClean="0">
                <a:solidFill>
                  <a:schemeClr val="tx2"/>
                </a:solidFill>
                <a:latin typeface="Times New Roman" pitchFamily="18" charset="0"/>
              </a:rPr>
              <a:t>еквівалентне 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</a:rPr>
              <a:t>~(~</a:t>
            </a:r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</a:rPr>
              <a:t>р 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</a:rPr>
              <a:t> ~</a:t>
            </a:r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</a:rPr>
              <a:t>)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</a:rPr>
              <a:t>,</a:t>
            </a:r>
          </a:p>
          <a:p>
            <a:pPr marL="1235075" lvl="2"/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200" dirty="0" smtClean="0">
                <a:solidFill>
                  <a:schemeClr val="tx2"/>
                </a:solidFill>
                <a:latin typeface="Times New Roman" pitchFamily="18" charset="0"/>
              </a:rPr>
              <a:t>еквівалентне 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</a:rPr>
              <a:t>~(~</a:t>
            </a:r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</a:rPr>
              <a:t>р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</a:rPr>
              <a:t> ~</a:t>
            </a:r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</a:rPr>
              <a:t>)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</a:rPr>
              <a:t>.</a:t>
            </a:r>
            <a:endParaRPr lang="uk-UA" sz="2200" i="1" dirty="0">
              <a:solidFill>
                <a:schemeClr val="tx2"/>
              </a:solidFill>
              <a:latin typeface="Times New Roman" pitchFamily="18" charset="0"/>
            </a:endParaRPr>
          </a:p>
          <a:p>
            <a:pPr marL="0" indent="171450">
              <a:buFontTx/>
              <a:buNone/>
            </a:pP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 використовувати зв'язки ↔, </a:t>
            </a:r>
            <a:r>
              <a:rPr lang="uk-UA" sz="2200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</a:rPr>
              <a:t>→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,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,  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зручно, але не необхідно.</a:t>
            </a:r>
          </a:p>
          <a:p>
            <a:pPr marL="0" indent="171450">
              <a:buFontTx/>
              <a:buNone/>
            </a:pPr>
            <a:r>
              <a:rPr lang="uk-UA" sz="2200" dirty="0">
                <a:solidFill>
                  <a:schemeClr val="tx2"/>
                </a:solidFill>
                <a:latin typeface="Times New Roman" pitchFamily="18" charset="0"/>
              </a:rPr>
              <a:t>Отже, 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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</a:rPr>
              <a:t> висловлення може бути виражене через пару зв'язок </a:t>
            </a:r>
          </a:p>
          <a:p>
            <a:pPr marL="0" indent="171450" algn="ctr">
              <a:buFontTx/>
              <a:buNone/>
            </a:pPr>
            <a:r>
              <a:rPr lang="uk-UA" sz="2200" dirty="0">
                <a:solidFill>
                  <a:schemeClr val="tx2"/>
                </a:solidFill>
                <a:latin typeface="Times New Roman" pitchFamily="18" charset="0"/>
              </a:rPr>
              <a:t>~  і  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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</a:rPr>
              <a:t>       або       ~  і  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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</a:rPr>
              <a:t>.</a:t>
            </a:r>
            <a:endParaRPr lang="ru-RU" sz="2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3" name="Action Button: Back or Previous 12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Action Button: Beginning 13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Action Button: Forward or Next 14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Action Button: End 15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Action Button: Custom 16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35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21513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4294967295"/>
          </p:nvPr>
        </p:nvSpPr>
        <p:spPr>
          <a:xfrm>
            <a:off x="473075" y="260648"/>
            <a:ext cx="8229600" cy="177165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снують дві зв'язки,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такі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що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висловлення може бути виражене з використанням тільки однієї з них:</a:t>
            </a:r>
          </a:p>
          <a:p>
            <a:pPr marL="827088" lvl="1">
              <a:buFontTx/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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 штрих Шеффера,               </a:t>
            </a:r>
            <a:r>
              <a:rPr lang="uk-UA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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стрілка Пірса. </a:t>
            </a:r>
          </a:p>
          <a:p>
            <a:pPr marL="0" indent="0">
              <a:buFontTx/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Їх таблиці істинності: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400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Group 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038778"/>
              </p:ext>
            </p:extLst>
          </p:nvPr>
        </p:nvGraphicFramePr>
        <p:xfrm>
          <a:off x="442912" y="1916832"/>
          <a:ext cx="8259763" cy="1762126"/>
        </p:xfrm>
        <a:graphic>
          <a:graphicData uri="http://schemas.openxmlformats.org/drawingml/2006/table">
            <a:tbl>
              <a:tblPr/>
              <a:tblGrid>
                <a:gridCol w="1252538"/>
                <a:gridCol w="542925"/>
                <a:gridCol w="547687"/>
                <a:gridCol w="798513"/>
                <a:gridCol w="1684337"/>
                <a:gridCol w="1657350"/>
                <a:gridCol w="487363"/>
                <a:gridCol w="468312"/>
                <a:gridCol w="820738"/>
              </a:tblGrid>
              <a:tr h="374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Випадок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kumimoji="0" lang="ru-RU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ru-RU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 </a:t>
                      </a: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</a:t>
                      </a: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</a:t>
                      </a:r>
                      <a:endParaRPr kumimoji="0" lang="ru-RU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Випадок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kumimoji="0" lang="ru-RU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ru-RU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 </a:t>
                      </a:r>
                      <a:r>
                        <a:rPr kumimoji="0" lang="uk-UA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</a:t>
                      </a: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</a:t>
                      </a:r>
                      <a:endParaRPr kumimoji="0" lang="ru-RU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Содержимое 2"/>
          <p:cNvSpPr>
            <a:spLocks/>
          </p:cNvSpPr>
          <p:nvPr/>
        </p:nvSpPr>
        <p:spPr bwMode="auto">
          <a:xfrm>
            <a:off x="464017" y="3717032"/>
            <a:ext cx="8229600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Еквівалентність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|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~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встановлюється за допомогою таблиці істинності: </a:t>
            </a:r>
            <a:endParaRPr lang="ru-RU" sz="2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Group 10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8102209"/>
              </p:ext>
            </p:extLst>
          </p:nvPr>
        </p:nvGraphicFramePr>
        <p:xfrm>
          <a:off x="1259632" y="4365104"/>
          <a:ext cx="5765800" cy="2042160"/>
        </p:xfrm>
        <a:graphic>
          <a:graphicData uri="http://schemas.openxmlformats.org/drawingml/2006/table">
            <a:tbl>
              <a:tblPr/>
              <a:tblGrid>
                <a:gridCol w="2438400"/>
                <a:gridCol w="831850"/>
                <a:gridCol w="831850"/>
                <a:gridCol w="831850"/>
                <a:gridCol w="831850"/>
              </a:tblGrid>
              <a:tr h="273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Випадок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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5" name="Picture 74" descr="3D_0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81" y="3789040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 15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7" name="Action Button: Back or Previous 16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Action Button: Beginning 17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Action Button: Forward or Next 18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Action Button: End 19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Action Button: Custom 20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36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62023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0350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buFontTx/>
              <a:buNone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Наприклад, таблиця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buFontTx/>
              <a:buNone/>
            </a:pPr>
            <a:endParaRPr lang="uk-UA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buFontTx/>
              <a:buNone/>
            </a:pPr>
            <a:endParaRPr lang="uk-UA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buFontTx/>
              <a:buNone/>
            </a:pPr>
            <a:endParaRPr lang="uk-UA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buFontTx/>
              <a:buNone/>
            </a:pPr>
            <a:endParaRPr lang="uk-UA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buFontTx/>
              <a:buNone/>
            </a:pPr>
            <a:endParaRPr lang="uk-UA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buFontTx/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показує, що 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|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| 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|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еквівалентне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Аналогічно можна показати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що 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|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| 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|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еквівалентно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</a:pPr>
            <a:endParaRPr lang="uk-UA" dirty="0" smtClean="0">
              <a:solidFill>
                <a:schemeClr val="tx2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Аналогічно можна виразити ~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або ~ і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використовуючи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тільки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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таким чином показавши, що і будь-яку зв'язку можна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виразити, використовуючи лише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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/>
              </a:solidFill>
            </a:endParaRPr>
          </a:p>
          <a:p>
            <a:endParaRPr lang="ru-RU" dirty="0"/>
          </a:p>
        </p:txBody>
      </p:sp>
      <p:graphicFrame>
        <p:nvGraphicFramePr>
          <p:cNvPr id="10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382546"/>
              </p:ext>
            </p:extLst>
          </p:nvPr>
        </p:nvGraphicFramePr>
        <p:xfrm>
          <a:off x="500612" y="980728"/>
          <a:ext cx="8056562" cy="2194560"/>
        </p:xfrm>
        <a:graphic>
          <a:graphicData uri="http://schemas.openxmlformats.org/drawingml/2006/table">
            <a:tbl>
              <a:tblPr/>
              <a:tblGrid>
                <a:gridCol w="2362200"/>
                <a:gridCol w="804862"/>
                <a:gridCol w="804863"/>
                <a:gridCol w="577850"/>
                <a:gridCol w="600075"/>
                <a:gridCol w="669925"/>
                <a:gridCol w="606425"/>
                <a:gridCol w="549275"/>
                <a:gridCol w="585787"/>
                <a:gridCol w="495300"/>
              </a:tblGrid>
              <a:tr h="3656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Випадок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uk-UA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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uk-U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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uk-UA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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r>
                        <a:rPr kumimoji="0" lang="uk-U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6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6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6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6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6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2" name="Picture 2" descr="C:\Users\azadova\Pictures\zametk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908" y="4437112"/>
            <a:ext cx="544410" cy="544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4" name="Action Button: Back or Previous 13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Action Button: Beginning 14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Action Button: Forward or Next 15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Action Button: End 16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Action Button: Custom 17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37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92910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47519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FontTx/>
              <a:buNone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Нехай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p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р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,…, р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прості висловлення. Вираз х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х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х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в якому х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р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або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baseline="-25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=~p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назвемо </a:t>
            </a: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елементарною кон'юнкцією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Вираз, що є диз'юнкцією елементарних кон'юнкцій, називається </a:t>
            </a: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диз'юнктивною нормальною формою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тобто якщо m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m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m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..., m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елементарні кон'юнкції, тоді m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диз'юнктивна нормальна форма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>
              <a:lnSpc>
                <a:spcPct val="120000"/>
              </a:lnSpc>
              <a:buNone/>
            </a:pPr>
            <a:endParaRPr lang="uk-UA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lnSpc>
                <a:spcPct val="120000"/>
              </a:lnSpc>
              <a:buNone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Нехай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,p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,p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,…,p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прості висловлення. Назвемо вираз x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 якому х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р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або р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елементарною диз’юнкцією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Вираз, що є кон’юнкцією елементарних диз’юнкцій, називається </a:t>
            </a: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кон’юнктивною нормальною формою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так що, якщо т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,т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,т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,…,т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елементарні диз’юнкції, то т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є кон’юнктивна нормальна форма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 Для висловлень р та </a:t>
            </a: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диз</a:t>
            </a: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юнктивна нормальна форма має     вигляд:</a:t>
            </a:r>
            <a:endParaRPr lang="uk-UA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lnSpc>
                <a:spcPct val="120000"/>
              </a:lnSpc>
              <a:buNone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 </a:t>
            </a: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~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~</a:t>
            </a: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FontTx/>
              <a:buNone/>
            </a:pPr>
            <a:endParaRPr lang="ru-RU" dirty="0"/>
          </a:p>
        </p:txBody>
      </p: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4372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18" y="2924944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74" descr="3D_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79" y="4941168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Group 13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5" name="Action Button: Back or Previous 14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Action Button: Beginning 15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Action Button: Forward or Next 16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Action Button: End 17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Action Button: Custom 18">
              <a:hlinkClick r:id="rId4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38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321844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Карти Карно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uk-UA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Карта </a:t>
            </a:r>
            <a:r>
              <a:rPr lang="uk-UA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Карно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це таблиця, кожен елемент якої </a:t>
            </a:r>
            <a:r>
              <a:rPr lang="uk-UA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є елементарною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кон'юнкцією</a:t>
            </a:r>
            <a:r>
              <a:rPr lang="uk-UA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None/>
            </a:pPr>
            <a:r>
              <a:rPr lang="uk-UA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Карти Карно використовуються для спрощення ДНФ.</a:t>
            </a:r>
          </a:p>
          <a:p>
            <a:pPr>
              <a:buFontTx/>
              <a:buNone/>
            </a:pPr>
            <a:r>
              <a:rPr lang="uk-UA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висловлень р та 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 </a:t>
            </a: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карта карно ма</a:t>
            </a:r>
            <a:r>
              <a:rPr lang="uk-UA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є вигляд:</a:t>
            </a:r>
            <a:endParaRPr lang="uk-UA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uk-UA" sz="20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uk-UA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uk-UA" sz="2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 відобразити ДНФ на карті Карно?</a:t>
            </a:r>
          </a:p>
          <a:p>
            <a:pPr marL="0" indent="0">
              <a:buNone/>
            </a:pPr>
            <a:r>
              <a:rPr lang="uk-UA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Висловленню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(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р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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q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 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~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р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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~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q</a:t>
            </a:r>
            <a:r>
              <a:rPr lang="uk-UA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 відповідає:</a:t>
            </a:r>
            <a:endParaRPr lang="ru-RU" sz="2000" dirty="0">
              <a:solidFill>
                <a:schemeClr val="tx2"/>
              </a:solidFill>
            </a:endParaRPr>
          </a:p>
        </p:txBody>
      </p:sp>
      <p:graphicFrame>
        <p:nvGraphicFramePr>
          <p:cNvPr id="10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642357"/>
              </p:ext>
            </p:extLst>
          </p:nvPr>
        </p:nvGraphicFramePr>
        <p:xfrm>
          <a:off x="481606" y="2708920"/>
          <a:ext cx="7527925" cy="1006077"/>
        </p:xfrm>
        <a:graphic>
          <a:graphicData uri="http://schemas.openxmlformats.org/drawingml/2006/table">
            <a:tbl>
              <a:tblPr/>
              <a:tblGrid>
                <a:gridCol w="476250"/>
                <a:gridCol w="1171575"/>
                <a:gridCol w="1268413"/>
                <a:gridCol w="2339975"/>
                <a:gridCol w="1104900"/>
                <a:gridCol w="1166812"/>
              </a:tblGrid>
              <a:tr h="3353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ru-RU" sz="2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-q</a:t>
                      </a:r>
                      <a:endParaRPr kumimoji="0" lang="ru-RU" sz="2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ru-RU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-q</a:t>
                      </a:r>
                      <a:endParaRPr kumimoji="0" lang="ru-RU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kumimoji="0" lang="ru-RU" sz="2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kumimoji="0" lang="ru-RU" sz="2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 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</a:t>
                      </a:r>
                      <a:endParaRPr kumimoji="0" lang="ru-RU" sz="2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 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-q</a:t>
                      </a:r>
                      <a:endParaRPr kumimoji="0" lang="ru-RU" sz="2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-р</a:t>
                      </a:r>
                      <a:endParaRPr kumimoji="0" lang="ru-RU" sz="2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-р</a:t>
                      </a:r>
                      <a:endParaRPr kumimoji="0" lang="ru-RU" sz="2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-р 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</a:t>
                      </a:r>
                      <a:endParaRPr kumimoji="0" lang="ru-RU" sz="2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-р </a:t>
                      </a:r>
                      <a:r>
                        <a:rPr kumimoji="0" lang="uk-UA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uk-UA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-q</a:t>
                      </a:r>
                      <a:endParaRPr kumimoji="0" lang="ru-RU" sz="2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Group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067781"/>
              </p:ext>
            </p:extLst>
          </p:nvPr>
        </p:nvGraphicFramePr>
        <p:xfrm>
          <a:off x="683568" y="4581128"/>
          <a:ext cx="3159125" cy="1097280"/>
        </p:xfrm>
        <a:graphic>
          <a:graphicData uri="http://schemas.openxmlformats.org/drawingml/2006/table">
            <a:tbl>
              <a:tblPr/>
              <a:tblGrid>
                <a:gridCol w="436563"/>
                <a:gridCol w="1349375"/>
                <a:gridCol w="1373187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ru-RU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-q</a:t>
                      </a:r>
                      <a:endParaRPr kumimoji="0" lang="ru-RU" sz="2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kumimoji="0" lang="ru-RU" sz="2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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-р</a:t>
                      </a:r>
                      <a:endParaRPr kumimoji="0" lang="ru-RU" sz="2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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369065" y="4653136"/>
            <a:ext cx="433727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ля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представлення картою Карно </a:t>
            </a:r>
            <a:endParaRPr lang="uk-UA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висловлення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записаного в диз'юнктивній </a:t>
            </a:r>
            <a:endParaRPr lang="uk-UA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нормальній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формі, необхідно помістити </a:t>
            </a:r>
          </a:p>
          <a:p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позначку</a:t>
            </a:r>
            <a:r>
              <a:rPr lang="uk-UA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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прямокутниках, </a:t>
            </a:r>
            <a:endParaRPr lang="uk-UA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відповідних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елементарним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кон'юнкціям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/>
              </a:solidFill>
            </a:endParaRPr>
          </a:p>
        </p:txBody>
      </p:sp>
      <p:pic>
        <p:nvPicPr>
          <p:cNvPr id="14" name="Picture 46" descr="16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6215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6" name="Action Button: Back or Previous 1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Action Button: Beginning 1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Action Button: Forward or Next 1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Action Button: End 1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Action Button: Custom 19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39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23794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Умовні позначення</a:t>
            </a:r>
            <a:endParaRPr lang="ru-RU" dirty="0"/>
          </a:p>
        </p:txBody>
      </p:sp>
      <p:pic>
        <p:nvPicPr>
          <p:cNvPr id="8" name="Picture 74" descr="3D_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49" y="2096595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50" y="1483832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azadova\Pictures\zametki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173" y="2636912"/>
            <a:ext cx="544410" cy="544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587354" y="3172990"/>
            <a:ext cx="50342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uk-UA" sz="5400" b="1" cap="none" spc="0" dirty="0" smtClean="0">
                <a:ln w="38100" cmpd="sng">
                  <a:solidFill>
                    <a:srgbClr val="FF0000"/>
                  </a:soli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!</a:t>
            </a:r>
            <a:endParaRPr lang="en-US" sz="5400" b="1" cap="none" spc="0" dirty="0">
              <a:ln w="38100" cmpd="sng">
                <a:solidFill>
                  <a:srgbClr val="FF0000"/>
                </a:soli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01432" y="1483832"/>
            <a:ext cx="1438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- </a:t>
            </a:r>
            <a:r>
              <a:rPr lang="uk-UA" dirty="0"/>
              <a:t>о</a:t>
            </a:r>
            <a:r>
              <a:rPr lang="uk-UA" dirty="0" smtClean="0"/>
              <a:t>значення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378810" y="2144553"/>
            <a:ext cx="1208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- приклад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1434231" y="2733411"/>
            <a:ext cx="1257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- примітка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1434231" y="3501008"/>
            <a:ext cx="1304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- важливо!</a:t>
            </a:r>
            <a:endParaRPr lang="ru-RU" dirty="0"/>
          </a:p>
        </p:txBody>
      </p:sp>
      <p:sp>
        <p:nvSpPr>
          <p:cNvPr id="16" name="Text Box 2"/>
          <p:cNvSpPr txBox="1"/>
          <p:nvPr/>
        </p:nvSpPr>
        <p:spPr>
          <a:xfrm>
            <a:off x="481376" y="4123780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06949" y="4324454"/>
            <a:ext cx="1228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 </a:t>
            </a:r>
            <a:r>
              <a:rPr lang="ru-RU" dirty="0" smtClean="0"/>
              <a:t>теорема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6720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03503"/>
          </a:xfrm>
        </p:spPr>
        <p:txBody>
          <a:bodyPr/>
          <a:lstStyle/>
          <a:p>
            <a:pPr marL="0" indent="0"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Карта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Карно для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має вигляд:</a:t>
            </a:r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ru-RU" dirty="0"/>
          </a:p>
        </p:txBody>
      </p:sp>
      <p:graphicFrame>
        <p:nvGraphicFramePr>
          <p:cNvPr id="10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7836359"/>
              </p:ext>
            </p:extLst>
          </p:nvPr>
        </p:nvGraphicFramePr>
        <p:xfrm>
          <a:off x="2298073" y="1815902"/>
          <a:ext cx="3797524" cy="747967"/>
        </p:xfrm>
        <a:graphic>
          <a:graphicData uri="http://schemas.openxmlformats.org/drawingml/2006/table">
            <a:tbl>
              <a:tblPr/>
              <a:tblGrid>
                <a:gridCol w="452567"/>
                <a:gridCol w="744514"/>
                <a:gridCol w="851569"/>
                <a:gridCol w="881517"/>
                <a:gridCol w="867357"/>
              </a:tblGrid>
              <a:tr h="3394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kumimoji="0" lang="ru-RU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22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-р</a:t>
                      </a:r>
                      <a:endParaRPr kumimoji="0" lang="ru-RU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endParaRPr kumimoji="0" lang="ru-RU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3439757" y="832617"/>
            <a:ext cx="213059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anchor="ctr">
            <a:spAutoFit/>
          </a:bodyPr>
          <a:lstStyle/>
          <a:p>
            <a:pPr indent="571500" eaLnBrk="0" hangingPunct="0">
              <a:tabLst>
                <a:tab pos="2700338" algn="l"/>
                <a:tab pos="4410075" algn="l"/>
              </a:tabLst>
            </a:pPr>
            <a:r>
              <a:rPr lang="uk-UA" sz="1200" i="1" dirty="0">
                <a:cs typeface="Times New Roman" pitchFamily="18" charset="0"/>
              </a:rPr>
              <a:t>	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                   -q</a:t>
            </a:r>
            <a:endParaRPr lang="ru-RU" sz="2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571500" eaLnBrk="0" hangingPunct="0">
              <a:tabLst>
                <a:tab pos="2700338" algn="l"/>
                <a:tab pos="4410075" algn="l"/>
              </a:tabLst>
            </a:pPr>
            <a:endParaRPr lang="ru-RU" i="1" dirty="0"/>
          </a:p>
        </p:txBody>
      </p:sp>
      <p:sp>
        <p:nvSpPr>
          <p:cNvPr id="12" name="AutoShape 7"/>
          <p:cNvSpPr>
            <a:spLocks/>
          </p:cNvSpPr>
          <p:nvPr/>
        </p:nvSpPr>
        <p:spPr bwMode="auto">
          <a:xfrm rot="5400000">
            <a:off x="3456378" y="762595"/>
            <a:ext cx="223838" cy="1714500"/>
          </a:xfrm>
          <a:prstGeom prst="leftBrace">
            <a:avLst>
              <a:gd name="adj1" fmla="val 125283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 sz="24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AutoShape 6"/>
          <p:cNvSpPr>
            <a:spLocks/>
          </p:cNvSpPr>
          <p:nvPr/>
        </p:nvSpPr>
        <p:spPr bwMode="auto">
          <a:xfrm rot="5400000">
            <a:off x="5170878" y="762595"/>
            <a:ext cx="223838" cy="1714500"/>
          </a:xfrm>
          <a:prstGeom prst="leftBrace">
            <a:avLst>
              <a:gd name="adj1" fmla="val 125283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 sz="24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2711047" y="2722185"/>
            <a:ext cx="3429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anchor="ctr">
            <a:spAutoFit/>
          </a:bodyPr>
          <a:lstStyle/>
          <a:p>
            <a:pPr algn="just" eaLnBrk="0" hangingPunct="0">
              <a:tabLst>
                <a:tab pos="2339975" algn="l"/>
                <a:tab pos="3511550" algn="l"/>
                <a:tab pos="4860925" algn="l"/>
                <a:tab pos="5638800" algn="l"/>
              </a:tabLst>
              <a:defRPr/>
            </a:pP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-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r</a:t>
            </a:r>
            <a:endParaRPr lang="uk-UA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AutoShape 7"/>
          <p:cNvSpPr>
            <a:spLocks/>
          </p:cNvSpPr>
          <p:nvPr/>
        </p:nvSpPr>
        <p:spPr bwMode="auto">
          <a:xfrm rot="5400000" flipH="1">
            <a:off x="3031670" y="2410215"/>
            <a:ext cx="208210" cy="667147"/>
          </a:xfrm>
          <a:prstGeom prst="leftBrace">
            <a:avLst>
              <a:gd name="adj1" fmla="val 125283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 sz="24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AutoShape 7"/>
          <p:cNvSpPr>
            <a:spLocks/>
          </p:cNvSpPr>
          <p:nvPr/>
        </p:nvSpPr>
        <p:spPr bwMode="auto">
          <a:xfrm rot="5400000" flipH="1">
            <a:off x="5551878" y="2410216"/>
            <a:ext cx="208210" cy="667147"/>
          </a:xfrm>
          <a:prstGeom prst="leftBrace">
            <a:avLst>
              <a:gd name="adj1" fmla="val 125283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 sz="24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AutoShape 7"/>
          <p:cNvSpPr>
            <a:spLocks/>
          </p:cNvSpPr>
          <p:nvPr/>
        </p:nvSpPr>
        <p:spPr bwMode="auto">
          <a:xfrm rot="5400000" flipH="1">
            <a:off x="4321441" y="1947864"/>
            <a:ext cx="208212" cy="1575720"/>
          </a:xfrm>
          <a:prstGeom prst="leftBrace">
            <a:avLst>
              <a:gd name="adj1" fmla="val 125283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 sz="2400" i="1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0319271"/>
              </p:ext>
            </p:extLst>
          </p:nvPr>
        </p:nvGraphicFramePr>
        <p:xfrm>
          <a:off x="281780" y="3955157"/>
          <a:ext cx="7605713" cy="1524000"/>
        </p:xfrm>
        <a:graphic>
          <a:graphicData uri="http://schemas.openxmlformats.org/drawingml/2006/table">
            <a:tbl>
              <a:tblPr/>
              <a:tblGrid>
                <a:gridCol w="492125"/>
                <a:gridCol w="1752600"/>
                <a:gridCol w="1709738"/>
                <a:gridCol w="1865312"/>
                <a:gridCol w="1785938"/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</a:t>
                      </a:r>
                      <a:r>
                        <a:rPr kumimoji="0" lang="uk-UA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</a:t>
                      </a:r>
                      <a:r>
                        <a:rPr kumimoji="0" lang="uk-UA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</a:t>
                      </a:r>
                      <a:r>
                        <a:rPr kumimoji="0" lang="uk-UA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</a:t>
                      </a:r>
                      <a:r>
                        <a:rPr kumimoji="0" lang="uk-UA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-р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uk-UA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uk-UA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</a:t>
                      </a:r>
                      <a:r>
                        <a:rPr kumimoji="0" lang="uk-UA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uk-UA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</a:t>
                      </a:r>
                      <a:r>
                        <a:rPr kumimoji="0" lang="uk-UA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</a:t>
                      </a:r>
                      <a:r>
                        <a:rPr kumimoji="0" lang="uk-UA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uk-UA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</a:t>
                      </a:r>
                      <a:r>
                        <a:rPr kumimoji="0" lang="uk-UA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2067718" y="3285658"/>
            <a:ext cx="42513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eaLnBrk="0" hangingPunct="0">
              <a:tabLst>
                <a:tab pos="2700338" algn="l"/>
                <a:tab pos="4500563" algn="l"/>
              </a:tabLst>
              <a:defRPr/>
            </a:pPr>
            <a:r>
              <a:rPr lang="uk-UA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                                           -q</a:t>
            </a:r>
            <a:endParaRPr lang="ru-RU" sz="2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tabLst>
                <a:tab pos="2700338" algn="l"/>
                <a:tab pos="4500563" algn="l"/>
              </a:tabLst>
              <a:defRPr/>
            </a:pP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" name="Group 1"/>
          <p:cNvGrpSpPr>
            <a:grpSpLocks/>
          </p:cNvGrpSpPr>
          <p:nvPr/>
        </p:nvGrpSpPr>
        <p:grpSpPr bwMode="auto">
          <a:xfrm>
            <a:off x="746918" y="3717032"/>
            <a:ext cx="7096125" cy="2124075"/>
            <a:chOff x="3138" y="10800"/>
            <a:chExt cx="5940" cy="1509"/>
          </a:xfrm>
        </p:grpSpPr>
        <p:sp>
          <p:nvSpPr>
            <p:cNvPr id="21" name="AutoShape 6"/>
            <p:cNvSpPr>
              <a:spLocks/>
            </p:cNvSpPr>
            <p:nvPr/>
          </p:nvSpPr>
          <p:spPr bwMode="auto">
            <a:xfrm rot="5400000">
              <a:off x="4533" y="9405"/>
              <a:ext cx="180" cy="2970"/>
            </a:xfrm>
            <a:prstGeom prst="leftBrace">
              <a:avLst>
                <a:gd name="adj1" fmla="val 137500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/>
            <a:lstStyle/>
            <a:p>
              <a:endParaRPr lang="en-GB" sz="2400" i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utoShape 5"/>
            <p:cNvSpPr>
              <a:spLocks/>
            </p:cNvSpPr>
            <p:nvPr/>
          </p:nvSpPr>
          <p:spPr bwMode="auto">
            <a:xfrm rot="5400000">
              <a:off x="7503" y="9405"/>
              <a:ext cx="180" cy="2970"/>
            </a:xfrm>
            <a:prstGeom prst="leftBrace">
              <a:avLst>
                <a:gd name="adj1" fmla="val 137500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/>
            <a:lstStyle/>
            <a:p>
              <a:endParaRPr lang="en-GB" sz="2400" i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AutoShape 4"/>
            <p:cNvSpPr>
              <a:spLocks noChangeAspect="1"/>
            </p:cNvSpPr>
            <p:nvPr/>
          </p:nvSpPr>
          <p:spPr bwMode="auto">
            <a:xfrm rot="5400000">
              <a:off x="3825" y="11366"/>
              <a:ext cx="230" cy="1565"/>
            </a:xfrm>
            <a:prstGeom prst="rightBrace">
              <a:avLst>
                <a:gd name="adj1" fmla="val 56703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/>
            <a:lstStyle/>
            <a:p>
              <a:endParaRPr lang="en-GB" sz="2400" i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AutoShape 3"/>
            <p:cNvSpPr>
              <a:spLocks noChangeAspect="1"/>
            </p:cNvSpPr>
            <p:nvPr/>
          </p:nvSpPr>
          <p:spPr bwMode="auto">
            <a:xfrm rot="5400000">
              <a:off x="6015" y="10786"/>
              <a:ext cx="180" cy="2765"/>
            </a:xfrm>
            <a:prstGeom prst="rightBrace">
              <a:avLst>
                <a:gd name="adj1" fmla="val 128009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/>
            <a:lstStyle/>
            <a:p>
              <a:endParaRPr lang="en-GB" sz="2400" i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AutoShape 2"/>
            <p:cNvSpPr>
              <a:spLocks noChangeAspect="1"/>
            </p:cNvSpPr>
            <p:nvPr/>
          </p:nvSpPr>
          <p:spPr bwMode="auto">
            <a:xfrm rot="5400000">
              <a:off x="8162" y="11411"/>
              <a:ext cx="230" cy="1565"/>
            </a:xfrm>
            <a:prstGeom prst="rightBrace">
              <a:avLst>
                <a:gd name="adj1" fmla="val 56703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/>
            <a:lstStyle/>
            <a:p>
              <a:endParaRPr lang="en-GB" sz="2400" i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6" name="Прямоугольник 21"/>
          <p:cNvSpPr>
            <a:spLocks noChangeArrowheads="1"/>
          </p:cNvSpPr>
          <p:nvPr/>
        </p:nvSpPr>
        <p:spPr bwMode="auto">
          <a:xfrm>
            <a:off x="1567655" y="5898257"/>
            <a:ext cx="304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2"/>
          <p:cNvSpPr>
            <a:spLocks noChangeArrowheads="1"/>
          </p:cNvSpPr>
          <p:nvPr/>
        </p:nvSpPr>
        <p:spPr bwMode="auto">
          <a:xfrm>
            <a:off x="4169568" y="5869682"/>
            <a:ext cx="4079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-r</a:t>
            </a: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28" name="Прямоугольник 23"/>
          <p:cNvSpPr>
            <a:spLocks noChangeArrowheads="1"/>
          </p:cNvSpPr>
          <p:nvPr/>
        </p:nvSpPr>
        <p:spPr bwMode="auto">
          <a:xfrm>
            <a:off x="6777830" y="5891907"/>
            <a:ext cx="303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ru-RU" sz="2400" dirty="0">
              <a:solidFill>
                <a:schemeClr val="tx2"/>
              </a:solidFill>
            </a:endParaRPr>
          </a:p>
        </p:txBody>
      </p:sp>
      <p:pic>
        <p:nvPicPr>
          <p:cNvPr id="30" name="Picture 74" descr="3D_0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928" y="574588"/>
            <a:ext cx="792088" cy="516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" name="Group 30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32" name="Action Button: Back or Previous 31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Action Button: Beginning 32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Action Button: Forward or Next 33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Action Button: End 34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Action Button: Custom 35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40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743027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523" y="421451"/>
            <a:ext cx="8229600" cy="5743854"/>
          </a:xfrm>
        </p:spPr>
        <p:txBody>
          <a:bodyPr/>
          <a:lstStyle/>
          <a:p>
            <a:pPr marL="0" indent="0">
              <a:buNone/>
            </a:pPr>
            <a:r>
              <a:rPr lang="uk-UA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значить, дизюнктивній нормальній формі, що представлена у вигляді: </a:t>
            </a:r>
          </a:p>
          <a:p>
            <a:pPr marL="0" indent="0">
              <a:buNone/>
            </a:pP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q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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~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 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р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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~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q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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 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~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р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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q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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~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 </a:t>
            </a:r>
          </a:p>
          <a:p>
            <a:pPr marL="0" indent="0">
              <a:buNone/>
            </a:pPr>
            <a:r>
              <a:rPr lang="uk-UA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буде відповідати наступна карта Карно:</a:t>
            </a:r>
          </a:p>
          <a:p>
            <a:pPr marL="0" indent="0">
              <a:buNone/>
            </a:pPr>
            <a:endParaRPr lang="uk-UA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>
              <a:buNone/>
            </a:pPr>
            <a:endParaRPr lang="uk-UA" sz="2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>
              <a:buNone/>
            </a:pPr>
            <a:endParaRPr lang="uk-UA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>
              <a:buNone/>
            </a:pPr>
            <a:endParaRPr lang="uk-UA" sz="2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>
              <a:buNone/>
            </a:pPr>
            <a:endParaRPr lang="uk-UA" sz="2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>
              <a:buNone/>
            </a:pP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10" name="Таблица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8269117"/>
              </p:ext>
            </p:extLst>
          </p:nvPr>
        </p:nvGraphicFramePr>
        <p:xfrm>
          <a:off x="602692" y="2367551"/>
          <a:ext cx="7300913" cy="782638"/>
        </p:xfrm>
        <a:graphic>
          <a:graphicData uri="http://schemas.openxmlformats.org/drawingml/2006/table">
            <a:tbl>
              <a:tblPr/>
              <a:tblGrid>
                <a:gridCol w="668338"/>
                <a:gridCol w="1657350"/>
                <a:gridCol w="1658937"/>
                <a:gridCol w="1657350"/>
                <a:gridCol w="1658938"/>
              </a:tblGrid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kumimoji="0" lang="ru-RU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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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-р</a:t>
                      </a:r>
                      <a:endParaRPr kumimoji="0" lang="ru-RU" sz="2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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1198005" y="2134189"/>
            <a:ext cx="6734175" cy="1317625"/>
            <a:chOff x="1260" y="14016"/>
            <a:chExt cx="5400" cy="1509"/>
          </a:xfrm>
        </p:grpSpPr>
        <p:sp>
          <p:nvSpPr>
            <p:cNvPr id="12" name="AutoShape 11"/>
            <p:cNvSpPr>
              <a:spLocks/>
            </p:cNvSpPr>
            <p:nvPr/>
          </p:nvSpPr>
          <p:spPr bwMode="auto">
            <a:xfrm rot="5400000">
              <a:off x="2520" y="12756"/>
              <a:ext cx="180" cy="2700"/>
            </a:xfrm>
            <a:prstGeom prst="leftBrace">
              <a:avLst>
                <a:gd name="adj1" fmla="val 125000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/>
            <a:lstStyle/>
            <a:p>
              <a:endParaRPr lang="en-GB"/>
            </a:p>
          </p:txBody>
        </p:sp>
        <p:sp>
          <p:nvSpPr>
            <p:cNvPr id="13" name="AutoShape 12"/>
            <p:cNvSpPr>
              <a:spLocks/>
            </p:cNvSpPr>
            <p:nvPr/>
          </p:nvSpPr>
          <p:spPr bwMode="auto">
            <a:xfrm rot="5400000">
              <a:off x="5220" y="12756"/>
              <a:ext cx="180" cy="2700"/>
            </a:xfrm>
            <a:prstGeom prst="leftBrace">
              <a:avLst>
                <a:gd name="adj1" fmla="val 125000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/>
            <a:lstStyle/>
            <a:p>
              <a:endParaRPr lang="en-GB"/>
            </a:p>
          </p:txBody>
        </p:sp>
        <p:sp>
          <p:nvSpPr>
            <p:cNvPr id="14" name="AutoShape 13"/>
            <p:cNvSpPr>
              <a:spLocks noChangeAspect="1"/>
            </p:cNvSpPr>
            <p:nvPr/>
          </p:nvSpPr>
          <p:spPr bwMode="auto">
            <a:xfrm rot="5400000">
              <a:off x="1874" y="14653"/>
              <a:ext cx="230" cy="1423"/>
            </a:xfrm>
            <a:prstGeom prst="rightBrace">
              <a:avLst>
                <a:gd name="adj1" fmla="val 5155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/>
            <a:lstStyle/>
            <a:p>
              <a:endParaRPr lang="en-GB"/>
            </a:p>
          </p:txBody>
        </p:sp>
        <p:sp>
          <p:nvSpPr>
            <p:cNvPr id="15" name="AutoShape 14"/>
            <p:cNvSpPr>
              <a:spLocks noChangeAspect="1"/>
            </p:cNvSpPr>
            <p:nvPr/>
          </p:nvSpPr>
          <p:spPr bwMode="auto">
            <a:xfrm rot="5400000">
              <a:off x="3867" y="14128"/>
              <a:ext cx="180" cy="2514"/>
            </a:xfrm>
            <a:prstGeom prst="rightBrace">
              <a:avLst>
                <a:gd name="adj1" fmla="val 116389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/>
            <a:lstStyle/>
            <a:p>
              <a:endParaRPr lang="en-GB"/>
            </a:p>
          </p:txBody>
        </p:sp>
        <p:sp>
          <p:nvSpPr>
            <p:cNvPr id="16" name="AutoShape 15"/>
            <p:cNvSpPr>
              <a:spLocks noChangeAspect="1"/>
            </p:cNvSpPr>
            <p:nvPr/>
          </p:nvSpPr>
          <p:spPr bwMode="auto">
            <a:xfrm rot="5400000">
              <a:off x="5817" y="14698"/>
              <a:ext cx="230" cy="1423"/>
            </a:xfrm>
            <a:prstGeom prst="rightBrace">
              <a:avLst>
                <a:gd name="adj1" fmla="val 5155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/>
            <a:lstStyle/>
            <a:p>
              <a:endParaRPr lang="en-GB"/>
            </a:p>
          </p:txBody>
        </p:sp>
      </p:grp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2510867" y="1629790"/>
            <a:ext cx="425291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eaLnBrk="0" hangingPunct="0">
              <a:tabLst>
                <a:tab pos="2700338" algn="l"/>
                <a:tab pos="4500563" algn="l"/>
              </a:tabLst>
              <a:defRPr/>
            </a:pPr>
            <a:r>
              <a:rPr lang="uk-UA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                                           -q</a:t>
            </a:r>
            <a:endParaRPr lang="ru-RU" sz="2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tabLst>
                <a:tab pos="2700338" algn="l"/>
                <a:tab pos="4500563" algn="l"/>
              </a:tabLst>
              <a:defRPr/>
            </a:pP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34"/>
          <p:cNvSpPr>
            <a:spLocks noChangeArrowheads="1"/>
          </p:cNvSpPr>
          <p:nvPr/>
        </p:nvSpPr>
        <p:spPr bwMode="auto">
          <a:xfrm>
            <a:off x="1955512" y="3311669"/>
            <a:ext cx="303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35"/>
          <p:cNvSpPr>
            <a:spLocks noChangeArrowheads="1"/>
          </p:cNvSpPr>
          <p:nvPr/>
        </p:nvSpPr>
        <p:spPr bwMode="auto">
          <a:xfrm>
            <a:off x="4358944" y="3311669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-r</a:t>
            </a: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20" name="Прямоугольник 36"/>
          <p:cNvSpPr>
            <a:spLocks noChangeArrowheads="1"/>
          </p:cNvSpPr>
          <p:nvPr/>
        </p:nvSpPr>
        <p:spPr bwMode="auto">
          <a:xfrm>
            <a:off x="6926765" y="3333309"/>
            <a:ext cx="303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ru-RU" sz="2400" dirty="0">
              <a:solidFill>
                <a:schemeClr val="tx2"/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23" name="Action Button: Back or Previous 22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Action Button: Beginning 23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Action Button: Forward or Next 24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Action Button: End 25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Action Button: Custom 26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41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18299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Алгоритм спрощення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Побудувати карту Карно для дизюнктивної нормальної форми.</a:t>
            </a:r>
          </a:p>
          <a:p>
            <a:pPr marL="514350" indent="-514350">
              <a:buAutoNum type="arabicPeriod"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Сгрупувати сусідні знаки, або блоки максимальні по величині.</a:t>
            </a:r>
          </a:p>
          <a:p>
            <a:pPr marL="514350" indent="-514350">
              <a:buAutoNum type="arabicPeriod"/>
            </a:pPr>
            <a:endParaRPr lang="uk-UA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uk-UA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Співвіднести блоки з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відповідними висловленнями, які описують їх,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  об'єднати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ці висловлення символом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2" name="Таблица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5029087"/>
              </p:ext>
            </p:extLst>
          </p:nvPr>
        </p:nvGraphicFramePr>
        <p:xfrm>
          <a:off x="674922" y="3483908"/>
          <a:ext cx="7300913" cy="782638"/>
        </p:xfrm>
        <a:graphic>
          <a:graphicData uri="http://schemas.openxmlformats.org/drawingml/2006/table">
            <a:tbl>
              <a:tblPr/>
              <a:tblGrid>
                <a:gridCol w="668338"/>
                <a:gridCol w="1657350"/>
                <a:gridCol w="1658937"/>
                <a:gridCol w="1657350"/>
                <a:gridCol w="1658938"/>
              </a:tblGrid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kumimoji="0" lang="ru-RU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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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-р</a:t>
                      </a:r>
                      <a:endParaRPr kumimoji="0" lang="ru-RU" sz="2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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1270235" y="3250546"/>
            <a:ext cx="6734175" cy="1317625"/>
            <a:chOff x="1260" y="14016"/>
            <a:chExt cx="5400" cy="1509"/>
          </a:xfrm>
        </p:grpSpPr>
        <p:sp>
          <p:nvSpPr>
            <p:cNvPr id="24" name="AutoShape 11"/>
            <p:cNvSpPr>
              <a:spLocks/>
            </p:cNvSpPr>
            <p:nvPr/>
          </p:nvSpPr>
          <p:spPr bwMode="auto">
            <a:xfrm rot="5400000">
              <a:off x="2520" y="12756"/>
              <a:ext cx="180" cy="2700"/>
            </a:xfrm>
            <a:prstGeom prst="leftBrace">
              <a:avLst>
                <a:gd name="adj1" fmla="val 125000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/>
            <a:lstStyle/>
            <a:p>
              <a:endParaRPr lang="en-GB"/>
            </a:p>
          </p:txBody>
        </p:sp>
        <p:sp>
          <p:nvSpPr>
            <p:cNvPr id="25" name="AutoShape 12"/>
            <p:cNvSpPr>
              <a:spLocks/>
            </p:cNvSpPr>
            <p:nvPr/>
          </p:nvSpPr>
          <p:spPr bwMode="auto">
            <a:xfrm rot="5400000">
              <a:off x="5220" y="12756"/>
              <a:ext cx="180" cy="2700"/>
            </a:xfrm>
            <a:prstGeom prst="leftBrace">
              <a:avLst>
                <a:gd name="adj1" fmla="val 125000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/>
            <a:lstStyle/>
            <a:p>
              <a:endParaRPr lang="en-GB"/>
            </a:p>
          </p:txBody>
        </p:sp>
        <p:sp>
          <p:nvSpPr>
            <p:cNvPr id="26" name="AutoShape 13"/>
            <p:cNvSpPr>
              <a:spLocks noChangeAspect="1"/>
            </p:cNvSpPr>
            <p:nvPr/>
          </p:nvSpPr>
          <p:spPr bwMode="auto">
            <a:xfrm rot="5400000">
              <a:off x="1874" y="14653"/>
              <a:ext cx="230" cy="1423"/>
            </a:xfrm>
            <a:prstGeom prst="rightBrace">
              <a:avLst>
                <a:gd name="adj1" fmla="val 5155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/>
            <a:lstStyle/>
            <a:p>
              <a:endParaRPr lang="en-GB"/>
            </a:p>
          </p:txBody>
        </p:sp>
        <p:sp>
          <p:nvSpPr>
            <p:cNvPr id="27" name="AutoShape 14"/>
            <p:cNvSpPr>
              <a:spLocks noChangeAspect="1"/>
            </p:cNvSpPr>
            <p:nvPr/>
          </p:nvSpPr>
          <p:spPr bwMode="auto">
            <a:xfrm rot="5400000">
              <a:off x="3867" y="14128"/>
              <a:ext cx="180" cy="2514"/>
            </a:xfrm>
            <a:prstGeom prst="rightBrace">
              <a:avLst>
                <a:gd name="adj1" fmla="val 116389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/>
            <a:lstStyle/>
            <a:p>
              <a:endParaRPr lang="en-GB"/>
            </a:p>
          </p:txBody>
        </p:sp>
        <p:sp>
          <p:nvSpPr>
            <p:cNvPr id="28" name="AutoShape 15"/>
            <p:cNvSpPr>
              <a:spLocks noChangeAspect="1"/>
            </p:cNvSpPr>
            <p:nvPr/>
          </p:nvSpPr>
          <p:spPr bwMode="auto">
            <a:xfrm rot="5400000">
              <a:off x="5817" y="14698"/>
              <a:ext cx="230" cy="1423"/>
            </a:xfrm>
            <a:prstGeom prst="rightBrace">
              <a:avLst>
                <a:gd name="adj1" fmla="val 5155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/>
            <a:lstStyle/>
            <a:p>
              <a:endParaRPr lang="en-GB"/>
            </a:p>
          </p:txBody>
        </p:sp>
      </p:grp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2583097" y="2746147"/>
            <a:ext cx="425291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eaLnBrk="0" hangingPunct="0">
              <a:tabLst>
                <a:tab pos="2700338" algn="l"/>
                <a:tab pos="4500563" algn="l"/>
              </a:tabLst>
              <a:defRPr/>
            </a:pPr>
            <a:r>
              <a:rPr lang="uk-UA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                                           -q</a:t>
            </a:r>
            <a:endParaRPr lang="ru-RU" sz="2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tabLst>
                <a:tab pos="2700338" algn="l"/>
                <a:tab pos="4500563" algn="l"/>
              </a:tabLst>
              <a:defRPr/>
            </a:pP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34"/>
          <p:cNvSpPr>
            <a:spLocks noChangeArrowheads="1"/>
          </p:cNvSpPr>
          <p:nvPr/>
        </p:nvSpPr>
        <p:spPr bwMode="auto">
          <a:xfrm>
            <a:off x="2027742" y="4428026"/>
            <a:ext cx="303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Прямоугольник 35"/>
          <p:cNvSpPr>
            <a:spLocks noChangeArrowheads="1"/>
          </p:cNvSpPr>
          <p:nvPr/>
        </p:nvSpPr>
        <p:spPr bwMode="auto">
          <a:xfrm>
            <a:off x="4431174" y="4428026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-r</a:t>
            </a: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32" name="Прямоугольник 36"/>
          <p:cNvSpPr>
            <a:spLocks noChangeArrowheads="1"/>
          </p:cNvSpPr>
          <p:nvPr/>
        </p:nvSpPr>
        <p:spPr bwMode="auto">
          <a:xfrm>
            <a:off x="6998995" y="4449666"/>
            <a:ext cx="303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3419872" y="3249424"/>
            <a:ext cx="864096" cy="1199311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5" name="Group 3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36" name="Action Button: Back or Previous 3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Action Button: Beginning 3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Action Button: Forward or Next 3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Action Button: End 3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Action Button: Custom 3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42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08852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31495"/>
          </a:xfrm>
        </p:spPr>
        <p:txBody>
          <a:bodyPr/>
          <a:lstStyle/>
          <a:p>
            <a:pPr marL="0" indent="0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Маємо  </a:t>
            </a:r>
          </a:p>
          <a:p>
            <a:pPr marL="0" indent="0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~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~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q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~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 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~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р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~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q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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 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р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~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q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~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). </a:t>
            </a:r>
          </a:p>
          <a:p>
            <a:pPr marL="0" indent="0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Побудуємо карту Карно</a:t>
            </a:r>
          </a:p>
          <a:p>
            <a:pPr marL="0" indent="0">
              <a:buNone/>
            </a:pPr>
            <a:endParaRPr lang="uk-UA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>
              <a:buNone/>
            </a:pP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>
              <a:buNone/>
            </a:pPr>
            <a:endParaRPr lang="uk-UA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>
              <a:buNone/>
            </a:pP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Можна згрупувати </a:t>
            </a:r>
          </a:p>
          <a:p>
            <a:pPr marL="0" indent="0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~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~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q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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~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 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~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р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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~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q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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 ≡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~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q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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~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</a:t>
            </a: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та </a:t>
            </a:r>
          </a:p>
          <a:p>
            <a:pPr marL="0" indent="0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~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~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q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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~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р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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~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q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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~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 ≡ ~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~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q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</a:p>
          <a:p>
            <a:pPr marL="0" indent="0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Отже в результаті отримуємо: </a:t>
            </a:r>
            <a:endParaRPr lang="ru-RU" dirty="0" smtClean="0">
              <a:sym typeface="Symbol" pitchFamily="18" charset="2"/>
            </a:endParaRPr>
          </a:p>
          <a:p>
            <a:pPr marL="0" indent="0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(~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q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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~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r)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 (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~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~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q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</a:t>
            </a:r>
            <a:endParaRPr lang="uk-UA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>
              <a:buNone/>
            </a:pP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4" name="Таблица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73129"/>
              </p:ext>
            </p:extLst>
          </p:nvPr>
        </p:nvGraphicFramePr>
        <p:xfrm>
          <a:off x="763414" y="2421526"/>
          <a:ext cx="7300913" cy="782638"/>
        </p:xfrm>
        <a:graphic>
          <a:graphicData uri="http://schemas.openxmlformats.org/drawingml/2006/table">
            <a:tbl>
              <a:tblPr/>
              <a:tblGrid>
                <a:gridCol w="668338"/>
                <a:gridCol w="1657350"/>
                <a:gridCol w="1658937"/>
                <a:gridCol w="1657350"/>
                <a:gridCol w="1658938"/>
              </a:tblGrid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kumimoji="0" lang="ru-RU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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-р</a:t>
                      </a:r>
                      <a:endParaRPr kumimoji="0" lang="ru-RU" sz="2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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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380550" y="2195894"/>
            <a:ext cx="6734175" cy="1317625"/>
            <a:chOff x="1260" y="14016"/>
            <a:chExt cx="5400" cy="1509"/>
          </a:xfrm>
        </p:grpSpPr>
        <p:sp>
          <p:nvSpPr>
            <p:cNvPr id="6" name="AutoShape 11"/>
            <p:cNvSpPr>
              <a:spLocks/>
            </p:cNvSpPr>
            <p:nvPr/>
          </p:nvSpPr>
          <p:spPr bwMode="auto">
            <a:xfrm rot="5400000">
              <a:off x="2520" y="12756"/>
              <a:ext cx="180" cy="2700"/>
            </a:xfrm>
            <a:prstGeom prst="leftBrace">
              <a:avLst>
                <a:gd name="adj1" fmla="val 125000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/>
            <a:lstStyle/>
            <a:p>
              <a:endParaRPr lang="en-GB"/>
            </a:p>
          </p:txBody>
        </p:sp>
        <p:sp>
          <p:nvSpPr>
            <p:cNvPr id="7" name="AutoShape 12"/>
            <p:cNvSpPr>
              <a:spLocks/>
            </p:cNvSpPr>
            <p:nvPr/>
          </p:nvSpPr>
          <p:spPr bwMode="auto">
            <a:xfrm rot="5400000">
              <a:off x="5220" y="12756"/>
              <a:ext cx="180" cy="2700"/>
            </a:xfrm>
            <a:prstGeom prst="leftBrace">
              <a:avLst>
                <a:gd name="adj1" fmla="val 125000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/>
            <a:lstStyle/>
            <a:p>
              <a:endParaRPr lang="en-GB"/>
            </a:p>
          </p:txBody>
        </p:sp>
        <p:sp>
          <p:nvSpPr>
            <p:cNvPr id="8" name="AutoShape 13"/>
            <p:cNvSpPr>
              <a:spLocks noChangeAspect="1"/>
            </p:cNvSpPr>
            <p:nvPr/>
          </p:nvSpPr>
          <p:spPr bwMode="auto">
            <a:xfrm rot="5400000">
              <a:off x="1874" y="14653"/>
              <a:ext cx="230" cy="1423"/>
            </a:xfrm>
            <a:prstGeom prst="rightBrace">
              <a:avLst>
                <a:gd name="adj1" fmla="val 5155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/>
            <a:lstStyle/>
            <a:p>
              <a:endParaRPr lang="en-GB"/>
            </a:p>
          </p:txBody>
        </p:sp>
        <p:sp>
          <p:nvSpPr>
            <p:cNvPr id="9" name="AutoShape 14"/>
            <p:cNvSpPr>
              <a:spLocks noChangeAspect="1"/>
            </p:cNvSpPr>
            <p:nvPr/>
          </p:nvSpPr>
          <p:spPr bwMode="auto">
            <a:xfrm rot="5400000">
              <a:off x="3867" y="14128"/>
              <a:ext cx="180" cy="2514"/>
            </a:xfrm>
            <a:prstGeom prst="rightBrace">
              <a:avLst>
                <a:gd name="adj1" fmla="val 116389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/>
            <a:lstStyle/>
            <a:p>
              <a:endParaRPr lang="en-GB"/>
            </a:p>
          </p:txBody>
        </p:sp>
        <p:sp>
          <p:nvSpPr>
            <p:cNvPr id="10" name="AutoShape 15"/>
            <p:cNvSpPr>
              <a:spLocks noChangeAspect="1"/>
            </p:cNvSpPr>
            <p:nvPr/>
          </p:nvSpPr>
          <p:spPr bwMode="auto">
            <a:xfrm rot="5400000">
              <a:off x="5817" y="14698"/>
              <a:ext cx="230" cy="1423"/>
            </a:xfrm>
            <a:prstGeom prst="rightBrace">
              <a:avLst>
                <a:gd name="adj1" fmla="val 5155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/>
            <a:lstStyle/>
            <a:p>
              <a:endParaRPr lang="en-GB"/>
            </a:p>
          </p:txBody>
        </p:sp>
      </p:grp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2671589" y="1683765"/>
            <a:ext cx="425291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eaLnBrk="0" hangingPunct="0">
              <a:tabLst>
                <a:tab pos="2700338" algn="l"/>
                <a:tab pos="4500563" algn="l"/>
              </a:tabLst>
              <a:defRPr/>
            </a:pPr>
            <a:r>
              <a:rPr lang="uk-UA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                                           -q</a:t>
            </a:r>
            <a:endParaRPr lang="ru-RU" sz="2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tabLst>
                <a:tab pos="2700338" algn="l"/>
                <a:tab pos="4500563" algn="l"/>
              </a:tabLst>
              <a:defRPr/>
            </a:pP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34"/>
          <p:cNvSpPr>
            <a:spLocks noChangeArrowheads="1"/>
          </p:cNvSpPr>
          <p:nvPr/>
        </p:nvSpPr>
        <p:spPr bwMode="auto">
          <a:xfrm>
            <a:off x="2116234" y="3368951"/>
            <a:ext cx="303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35"/>
          <p:cNvSpPr>
            <a:spLocks noChangeArrowheads="1"/>
          </p:cNvSpPr>
          <p:nvPr/>
        </p:nvSpPr>
        <p:spPr bwMode="auto">
          <a:xfrm>
            <a:off x="4519666" y="3377615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-r</a:t>
            </a: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14" name="Прямоугольник 36"/>
          <p:cNvSpPr>
            <a:spLocks noChangeArrowheads="1"/>
          </p:cNvSpPr>
          <p:nvPr/>
        </p:nvSpPr>
        <p:spPr bwMode="auto">
          <a:xfrm>
            <a:off x="7055252" y="3391274"/>
            <a:ext cx="303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5076056" y="2169640"/>
            <a:ext cx="864096" cy="1199311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Oval 16"/>
          <p:cNvSpPr/>
          <p:nvPr/>
        </p:nvSpPr>
        <p:spPr>
          <a:xfrm>
            <a:off x="5387065" y="2708919"/>
            <a:ext cx="2088232" cy="603769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5" name="Picture 74" descr="3D_0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23" y="188640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6" name="Group 25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27" name="Action Button: Back or Previous 26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Action Button: Beginning 27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Action Button: Forward or Next 28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Action Button: End 29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Action Button: Custom 30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43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87982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453" y="260648"/>
            <a:ext cx="7848600" cy="563562"/>
          </a:xfrm>
        </p:spPr>
        <p:txBody>
          <a:bodyPr/>
          <a:lstStyle/>
          <a:p>
            <a:r>
              <a:rPr lang="uk-UA" dirty="0" smtClean="0"/>
              <a:t>Комутаційні схеми</a:t>
            </a:r>
            <a:endParaRPr lang="ru-RU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3834708"/>
              </p:ext>
            </p:extLst>
          </p:nvPr>
        </p:nvGraphicFramePr>
        <p:xfrm>
          <a:off x="2123728" y="836712"/>
          <a:ext cx="5122912" cy="2374008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561456"/>
                <a:gridCol w="2561456"/>
              </a:tblGrid>
              <a:tr h="395668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Позначення в логіці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Булеві позначення</a:t>
                      </a:r>
                      <a:endParaRPr lang="ru-RU" dirty="0"/>
                    </a:p>
                  </a:txBody>
                  <a:tcPr/>
                </a:tc>
              </a:tr>
              <a:tr h="395668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ym typeface="Symbol" pitchFamily="18" charset="2"/>
                        </a:rPr>
                        <a:t>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ym typeface="Symbol" pitchFamily="18" charset="2"/>
                        </a:rPr>
                        <a:t></a:t>
                      </a:r>
                      <a:endParaRPr lang="uk-UA" dirty="0" smtClean="0"/>
                    </a:p>
                  </a:txBody>
                  <a:tcPr/>
                </a:tc>
              </a:tr>
              <a:tr h="395668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ym typeface="Symbol" pitchFamily="18" charset="2"/>
                        </a:rPr>
                        <a:t>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+</a:t>
                      </a:r>
                    </a:p>
                  </a:txBody>
                  <a:tcPr/>
                </a:tc>
              </a:tr>
              <a:tr h="395668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ym typeface="Symbol" pitchFamily="18" charset="2"/>
                        </a:rPr>
                        <a:t>~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'</a:t>
                      </a:r>
                      <a:endParaRPr lang="uk-UA" dirty="0" smtClean="0"/>
                    </a:p>
                  </a:txBody>
                  <a:tcPr/>
                </a:tc>
              </a:tr>
              <a:tr h="39566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r>
                        <a:rPr lang="en-US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uk-UA" dirty="0" smtClean="0"/>
                    </a:p>
                  </a:txBody>
                  <a:tcPr/>
                </a:tc>
              </a:tr>
              <a:tr h="39566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uk-UA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C:\Users\azadova\Pictures\схемы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645024"/>
            <a:ext cx="5926137" cy="271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211916" y="3287237"/>
            <a:ext cx="2699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Умовн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позначення схеми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5" name="Action Button: Back or Previous 14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Action Button: Beginning 15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Action Button: Forward or Next 16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Action Button: End 17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Action Button: Custom 18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44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54517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692696"/>
            <a:ext cx="3924300" cy="135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197" y="4091941"/>
            <a:ext cx="6400800" cy="179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5713" y="2492896"/>
            <a:ext cx="492442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74" descr="3D_0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58594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Group 13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5" name="Action Button: Back or Previous 14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Action Button: Beginning 15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Action Button: Forward or Next 16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Action Button: End 17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Action Button: Custom 18">
              <a:hlinkClick r:id="rId6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244423" y="6415661"/>
            <a:ext cx="6089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45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82264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Література до лекції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Андерсон Д.А. Дискретная математика и комбинаторика: Пер. с англ.. – М.: Изд. дом «Вильямс», 2003. – 960 с.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Новиков Ф.А. Дискретная математика для программистов: Учебник для вузов. 3-е изд. – Спб.: Питер, 2008. – 384 с.</a:t>
            </a:r>
          </a:p>
          <a:p>
            <a:r>
              <a:rPr lang="ru-RU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Хаггарти Р. Дискретная математика для программистов. Москва: Техносфера, 2005. – 400 с.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01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852936"/>
            <a:ext cx="7848600" cy="563562"/>
          </a:xfrm>
        </p:spPr>
        <p:txBody>
          <a:bodyPr/>
          <a:lstStyle/>
          <a:p>
            <a:r>
              <a:rPr lang="uk-UA" dirty="0" smtClean="0"/>
              <a:t>Дякую за увагу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193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Вступ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78511"/>
            <a:ext cx="8229600" cy="5137150"/>
          </a:xfrm>
        </p:spPr>
        <p:txBody>
          <a:bodyPr>
            <a:noAutofit/>
          </a:bodyPr>
          <a:lstStyle/>
          <a:p>
            <a:pPr algn="just"/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Дискретна математика і логіка лежать в основі будь-якого сучасного вивчення інформатики. Слово «</a:t>
            </a:r>
            <a:r>
              <a:rPr lang="uk-UA" sz="2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дискретний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 означає «складений з окремих частин», а дискретна математика має справу з сукупністю об</a:t>
            </a:r>
            <a:r>
              <a:rPr lang="en-US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єктів, що називаються множинами, і визначеними на них структурами. </a:t>
            </a:r>
          </a:p>
          <a:p>
            <a:pPr algn="just"/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Сучасний комп</a:t>
            </a:r>
            <a:r>
              <a:rPr lang="en-US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ютер – кінцева дискретна система. Розуміння того, як така машина працює, можна досягнути якщо представити машину як дискретну математичну систему.</a:t>
            </a:r>
          </a:p>
          <a:p>
            <a:pPr algn="just"/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Дискретна математика </a:t>
            </a:r>
            <a:r>
              <a:rPr lang="ru-RU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є вкрай важливою для розвитку логічного мислення для майбутніх спеціалістів в області інформатики.</a:t>
            </a:r>
            <a:endParaRPr lang="uk-UA" sz="25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4" name="Action Button: Back or Previous 3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Action Button: Beginning 4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Action Button: Forward or Next 5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End 6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Custom 7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44423" y="6415661"/>
            <a:ext cx="59754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5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78208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3"/>
          <p:cNvSpPr>
            <a:spLocks noChangeArrowheads="1"/>
          </p:cNvSpPr>
          <p:nvPr/>
        </p:nvSpPr>
        <p:spPr bwMode="gray">
          <a:xfrm>
            <a:off x="1847656" y="2050064"/>
            <a:ext cx="5530850" cy="2743200"/>
          </a:xfrm>
          <a:prstGeom prst="upArrow">
            <a:avLst>
              <a:gd name="adj1" fmla="val 57824"/>
              <a:gd name="adj2" fmla="val 54398"/>
            </a:avLst>
          </a:prstGeom>
          <a:gradFill rotWithShape="1">
            <a:gsLst>
              <a:gs pos="0">
                <a:schemeClr val="hlink"/>
              </a:gs>
              <a:gs pos="100000">
                <a:srgbClr val="D7E6EE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gray">
          <a:xfrm>
            <a:off x="1619056" y="1288064"/>
            <a:ext cx="5791200" cy="5746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tint val="64314"/>
                  <a:invGamma/>
                </a:schemeClr>
              </a:gs>
              <a:gs pos="100000">
                <a:schemeClr val="accent2"/>
              </a:gs>
            </a:gsLst>
            <a:lin ang="0" scaled="1"/>
          </a:gra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uk-UA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Дискретна математика</a:t>
            </a: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-57344" y="4208069"/>
            <a:ext cx="1269009" cy="1267660"/>
            <a:chOff x="624" y="1584"/>
            <a:chExt cx="1248" cy="1296"/>
          </a:xfrm>
        </p:grpSpPr>
        <p:grpSp>
          <p:nvGrpSpPr>
            <p:cNvPr id="8" name="Group 8"/>
            <p:cNvGrpSpPr>
              <a:grpSpLocks/>
            </p:cNvGrpSpPr>
            <p:nvPr/>
          </p:nvGrpSpPr>
          <p:grpSpPr bwMode="auto">
            <a:xfrm>
              <a:off x="624" y="1584"/>
              <a:ext cx="1248" cy="1296"/>
              <a:chOff x="2016" y="1920"/>
              <a:chExt cx="1680" cy="1680"/>
            </a:xfrm>
          </p:grpSpPr>
          <p:sp>
            <p:nvSpPr>
              <p:cNvPr id="10" name="Oval 9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63529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>
                  <a:gd name="T0" fmla="*/ 1301 w 1321"/>
                  <a:gd name="T1" fmla="*/ 401 h 712"/>
                  <a:gd name="T2" fmla="*/ 1317 w 1321"/>
                  <a:gd name="T3" fmla="*/ 442 h 712"/>
                  <a:gd name="T4" fmla="*/ 1321 w 1321"/>
                  <a:gd name="T5" fmla="*/ 481 h 712"/>
                  <a:gd name="T6" fmla="*/ 1315 w 1321"/>
                  <a:gd name="T7" fmla="*/ 516 h 712"/>
                  <a:gd name="T8" fmla="*/ 1298 w 1321"/>
                  <a:gd name="T9" fmla="*/ 550 h 712"/>
                  <a:gd name="T10" fmla="*/ 1272 w 1321"/>
                  <a:gd name="T11" fmla="*/ 579 h 712"/>
                  <a:gd name="T12" fmla="*/ 1239 w 1321"/>
                  <a:gd name="T13" fmla="*/ 604 h 712"/>
                  <a:gd name="T14" fmla="*/ 1196 w 1321"/>
                  <a:gd name="T15" fmla="*/ 628 h 712"/>
                  <a:gd name="T16" fmla="*/ 1147 w 1321"/>
                  <a:gd name="T17" fmla="*/ 649 h 712"/>
                  <a:gd name="T18" fmla="*/ 1092 w 1321"/>
                  <a:gd name="T19" fmla="*/ 667 h 712"/>
                  <a:gd name="T20" fmla="*/ 1031 w 1321"/>
                  <a:gd name="T21" fmla="*/ 683 h 712"/>
                  <a:gd name="T22" fmla="*/ 967 w 1321"/>
                  <a:gd name="T23" fmla="*/ 694 h 712"/>
                  <a:gd name="T24" fmla="*/ 896 w 1321"/>
                  <a:gd name="T25" fmla="*/ 704 h 712"/>
                  <a:gd name="T26" fmla="*/ 824 w 1321"/>
                  <a:gd name="T27" fmla="*/ 710 h 712"/>
                  <a:gd name="T28" fmla="*/ 795 w 1321"/>
                  <a:gd name="T29" fmla="*/ 712 h 712"/>
                  <a:gd name="T30" fmla="*/ 476 w 1321"/>
                  <a:gd name="T31" fmla="*/ 712 h 712"/>
                  <a:gd name="T32" fmla="*/ 472 w 1321"/>
                  <a:gd name="T33" fmla="*/ 712 h 712"/>
                  <a:gd name="T34" fmla="*/ 409 w 1321"/>
                  <a:gd name="T35" fmla="*/ 708 h 712"/>
                  <a:gd name="T36" fmla="*/ 348 w 1321"/>
                  <a:gd name="T37" fmla="*/ 704 h 712"/>
                  <a:gd name="T38" fmla="*/ 290 w 1321"/>
                  <a:gd name="T39" fmla="*/ 696 h 712"/>
                  <a:gd name="T40" fmla="*/ 235 w 1321"/>
                  <a:gd name="T41" fmla="*/ 689 h 712"/>
                  <a:gd name="T42" fmla="*/ 186 w 1321"/>
                  <a:gd name="T43" fmla="*/ 677 h 712"/>
                  <a:gd name="T44" fmla="*/ 141 w 1321"/>
                  <a:gd name="T45" fmla="*/ 663 h 712"/>
                  <a:gd name="T46" fmla="*/ 102 w 1321"/>
                  <a:gd name="T47" fmla="*/ 648 h 712"/>
                  <a:gd name="T48" fmla="*/ 67 w 1321"/>
                  <a:gd name="T49" fmla="*/ 630 h 712"/>
                  <a:gd name="T50" fmla="*/ 39 w 1321"/>
                  <a:gd name="T51" fmla="*/ 608 h 712"/>
                  <a:gd name="T52" fmla="*/ 18 w 1321"/>
                  <a:gd name="T53" fmla="*/ 583 h 712"/>
                  <a:gd name="T54" fmla="*/ 6 w 1321"/>
                  <a:gd name="T55" fmla="*/ 554 h 712"/>
                  <a:gd name="T56" fmla="*/ 0 w 1321"/>
                  <a:gd name="T57" fmla="*/ 524 h 712"/>
                  <a:gd name="T58" fmla="*/ 0 w 1321"/>
                  <a:gd name="T59" fmla="*/ 520 h 712"/>
                  <a:gd name="T60" fmla="*/ 4 w 1321"/>
                  <a:gd name="T61" fmla="*/ 487 h 712"/>
                  <a:gd name="T62" fmla="*/ 16 w 1321"/>
                  <a:gd name="T63" fmla="*/ 446 h 712"/>
                  <a:gd name="T64" fmla="*/ 51 w 1321"/>
                  <a:gd name="T65" fmla="*/ 370 h 712"/>
                  <a:gd name="T66" fmla="*/ 94 w 1321"/>
                  <a:gd name="T67" fmla="*/ 299 h 712"/>
                  <a:gd name="T68" fmla="*/ 147 w 1321"/>
                  <a:gd name="T69" fmla="*/ 235 h 712"/>
                  <a:gd name="T70" fmla="*/ 204 w 1321"/>
                  <a:gd name="T71" fmla="*/ 176 h 712"/>
                  <a:gd name="T72" fmla="*/ 270 w 1321"/>
                  <a:gd name="T73" fmla="*/ 125 h 712"/>
                  <a:gd name="T74" fmla="*/ 341 w 1321"/>
                  <a:gd name="T75" fmla="*/ 82 h 712"/>
                  <a:gd name="T76" fmla="*/ 415 w 1321"/>
                  <a:gd name="T77" fmla="*/ 47 h 712"/>
                  <a:gd name="T78" fmla="*/ 497 w 1321"/>
                  <a:gd name="T79" fmla="*/ 21 h 712"/>
                  <a:gd name="T80" fmla="*/ 581 w 1321"/>
                  <a:gd name="T81" fmla="*/ 6 h 712"/>
                  <a:gd name="T82" fmla="*/ 667 w 1321"/>
                  <a:gd name="T83" fmla="*/ 0 h 712"/>
                  <a:gd name="T84" fmla="*/ 667 w 1321"/>
                  <a:gd name="T85" fmla="*/ 0 h 712"/>
                  <a:gd name="T86" fmla="*/ 759 w 1321"/>
                  <a:gd name="T87" fmla="*/ 6 h 712"/>
                  <a:gd name="T88" fmla="*/ 847 w 1321"/>
                  <a:gd name="T89" fmla="*/ 23 h 712"/>
                  <a:gd name="T90" fmla="*/ 932 w 1321"/>
                  <a:gd name="T91" fmla="*/ 53 h 712"/>
                  <a:gd name="T92" fmla="*/ 1010 w 1321"/>
                  <a:gd name="T93" fmla="*/ 90 h 712"/>
                  <a:gd name="T94" fmla="*/ 1082 w 1321"/>
                  <a:gd name="T95" fmla="*/ 137 h 712"/>
                  <a:gd name="T96" fmla="*/ 1149 w 1321"/>
                  <a:gd name="T97" fmla="*/ 194 h 712"/>
                  <a:gd name="T98" fmla="*/ 1208 w 1321"/>
                  <a:gd name="T99" fmla="*/ 256 h 712"/>
                  <a:gd name="T100" fmla="*/ 1258 w 1321"/>
                  <a:gd name="T101" fmla="*/ 325 h 712"/>
                  <a:gd name="T102" fmla="*/ 1301 w 1321"/>
                  <a:gd name="T103" fmla="*/ 401 h 712"/>
                  <a:gd name="T104" fmla="*/ 1301 w 1321"/>
                  <a:gd name="T105" fmla="*/ 401 h 7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BBF6EE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9" name="Text Box 11"/>
            <p:cNvSpPr txBox="1">
              <a:spLocks noChangeArrowheads="1"/>
            </p:cNvSpPr>
            <p:nvPr/>
          </p:nvSpPr>
          <p:spPr bwMode="gray">
            <a:xfrm>
              <a:off x="840" y="2085"/>
              <a:ext cx="815" cy="3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uk-UA" sz="20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Логіка</a:t>
              </a:r>
              <a:endParaRPr lang="en-US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12" name="Group 14"/>
          <p:cNvGrpSpPr>
            <a:grpSpLocks/>
          </p:cNvGrpSpPr>
          <p:nvPr/>
        </p:nvGrpSpPr>
        <p:grpSpPr bwMode="auto">
          <a:xfrm>
            <a:off x="1211665" y="4208069"/>
            <a:ext cx="1271982" cy="1257461"/>
            <a:chOff x="2016" y="1920"/>
            <a:chExt cx="1680" cy="1680"/>
          </a:xfrm>
        </p:grpSpPr>
        <p:sp>
          <p:nvSpPr>
            <p:cNvPr id="13" name="Oval 15"/>
            <p:cNvSpPr>
              <a:spLocks noChangeArrowheads="1"/>
            </p:cNvSpPr>
            <p:nvPr/>
          </p:nvSpPr>
          <p:spPr bwMode="gray">
            <a:xfrm>
              <a:off x="2016" y="1920"/>
              <a:ext cx="1680" cy="1680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51373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sy="50000" kx="-2453608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" name="Freeform 16"/>
            <p:cNvSpPr>
              <a:spLocks/>
            </p:cNvSpPr>
            <p:nvPr/>
          </p:nvSpPr>
          <p:spPr bwMode="gray">
            <a:xfrm>
              <a:off x="2208" y="1948"/>
              <a:ext cx="1296" cy="634"/>
            </a:xfrm>
            <a:custGeom>
              <a:avLst/>
              <a:gdLst>
                <a:gd name="T0" fmla="*/ 1301 w 1321"/>
                <a:gd name="T1" fmla="*/ 401 h 712"/>
                <a:gd name="T2" fmla="*/ 1317 w 1321"/>
                <a:gd name="T3" fmla="*/ 442 h 712"/>
                <a:gd name="T4" fmla="*/ 1321 w 1321"/>
                <a:gd name="T5" fmla="*/ 481 h 712"/>
                <a:gd name="T6" fmla="*/ 1315 w 1321"/>
                <a:gd name="T7" fmla="*/ 516 h 712"/>
                <a:gd name="T8" fmla="*/ 1298 w 1321"/>
                <a:gd name="T9" fmla="*/ 550 h 712"/>
                <a:gd name="T10" fmla="*/ 1272 w 1321"/>
                <a:gd name="T11" fmla="*/ 579 h 712"/>
                <a:gd name="T12" fmla="*/ 1239 w 1321"/>
                <a:gd name="T13" fmla="*/ 604 h 712"/>
                <a:gd name="T14" fmla="*/ 1196 w 1321"/>
                <a:gd name="T15" fmla="*/ 628 h 712"/>
                <a:gd name="T16" fmla="*/ 1147 w 1321"/>
                <a:gd name="T17" fmla="*/ 649 h 712"/>
                <a:gd name="T18" fmla="*/ 1092 w 1321"/>
                <a:gd name="T19" fmla="*/ 667 h 712"/>
                <a:gd name="T20" fmla="*/ 1031 w 1321"/>
                <a:gd name="T21" fmla="*/ 683 h 712"/>
                <a:gd name="T22" fmla="*/ 967 w 1321"/>
                <a:gd name="T23" fmla="*/ 694 h 712"/>
                <a:gd name="T24" fmla="*/ 896 w 1321"/>
                <a:gd name="T25" fmla="*/ 704 h 712"/>
                <a:gd name="T26" fmla="*/ 824 w 1321"/>
                <a:gd name="T27" fmla="*/ 710 h 712"/>
                <a:gd name="T28" fmla="*/ 795 w 1321"/>
                <a:gd name="T29" fmla="*/ 712 h 712"/>
                <a:gd name="T30" fmla="*/ 476 w 1321"/>
                <a:gd name="T31" fmla="*/ 712 h 712"/>
                <a:gd name="T32" fmla="*/ 472 w 1321"/>
                <a:gd name="T33" fmla="*/ 712 h 712"/>
                <a:gd name="T34" fmla="*/ 409 w 1321"/>
                <a:gd name="T35" fmla="*/ 708 h 712"/>
                <a:gd name="T36" fmla="*/ 348 w 1321"/>
                <a:gd name="T37" fmla="*/ 704 h 712"/>
                <a:gd name="T38" fmla="*/ 290 w 1321"/>
                <a:gd name="T39" fmla="*/ 696 h 712"/>
                <a:gd name="T40" fmla="*/ 235 w 1321"/>
                <a:gd name="T41" fmla="*/ 689 h 712"/>
                <a:gd name="T42" fmla="*/ 186 w 1321"/>
                <a:gd name="T43" fmla="*/ 677 h 712"/>
                <a:gd name="T44" fmla="*/ 141 w 1321"/>
                <a:gd name="T45" fmla="*/ 663 h 712"/>
                <a:gd name="T46" fmla="*/ 102 w 1321"/>
                <a:gd name="T47" fmla="*/ 648 h 712"/>
                <a:gd name="T48" fmla="*/ 67 w 1321"/>
                <a:gd name="T49" fmla="*/ 630 h 712"/>
                <a:gd name="T50" fmla="*/ 39 w 1321"/>
                <a:gd name="T51" fmla="*/ 608 h 712"/>
                <a:gd name="T52" fmla="*/ 18 w 1321"/>
                <a:gd name="T53" fmla="*/ 583 h 712"/>
                <a:gd name="T54" fmla="*/ 6 w 1321"/>
                <a:gd name="T55" fmla="*/ 554 h 712"/>
                <a:gd name="T56" fmla="*/ 0 w 1321"/>
                <a:gd name="T57" fmla="*/ 524 h 712"/>
                <a:gd name="T58" fmla="*/ 0 w 1321"/>
                <a:gd name="T59" fmla="*/ 520 h 712"/>
                <a:gd name="T60" fmla="*/ 4 w 1321"/>
                <a:gd name="T61" fmla="*/ 487 h 712"/>
                <a:gd name="T62" fmla="*/ 16 w 1321"/>
                <a:gd name="T63" fmla="*/ 446 h 712"/>
                <a:gd name="T64" fmla="*/ 51 w 1321"/>
                <a:gd name="T65" fmla="*/ 370 h 712"/>
                <a:gd name="T66" fmla="*/ 94 w 1321"/>
                <a:gd name="T67" fmla="*/ 299 h 712"/>
                <a:gd name="T68" fmla="*/ 147 w 1321"/>
                <a:gd name="T69" fmla="*/ 235 h 712"/>
                <a:gd name="T70" fmla="*/ 204 w 1321"/>
                <a:gd name="T71" fmla="*/ 176 h 712"/>
                <a:gd name="T72" fmla="*/ 270 w 1321"/>
                <a:gd name="T73" fmla="*/ 125 h 712"/>
                <a:gd name="T74" fmla="*/ 341 w 1321"/>
                <a:gd name="T75" fmla="*/ 82 h 712"/>
                <a:gd name="T76" fmla="*/ 415 w 1321"/>
                <a:gd name="T77" fmla="*/ 47 h 712"/>
                <a:gd name="T78" fmla="*/ 497 w 1321"/>
                <a:gd name="T79" fmla="*/ 21 h 712"/>
                <a:gd name="T80" fmla="*/ 581 w 1321"/>
                <a:gd name="T81" fmla="*/ 6 h 712"/>
                <a:gd name="T82" fmla="*/ 667 w 1321"/>
                <a:gd name="T83" fmla="*/ 0 h 712"/>
                <a:gd name="T84" fmla="*/ 667 w 1321"/>
                <a:gd name="T85" fmla="*/ 0 h 712"/>
                <a:gd name="T86" fmla="*/ 759 w 1321"/>
                <a:gd name="T87" fmla="*/ 6 h 712"/>
                <a:gd name="T88" fmla="*/ 847 w 1321"/>
                <a:gd name="T89" fmla="*/ 23 h 712"/>
                <a:gd name="T90" fmla="*/ 932 w 1321"/>
                <a:gd name="T91" fmla="*/ 53 h 712"/>
                <a:gd name="T92" fmla="*/ 1010 w 1321"/>
                <a:gd name="T93" fmla="*/ 90 h 712"/>
                <a:gd name="T94" fmla="*/ 1082 w 1321"/>
                <a:gd name="T95" fmla="*/ 137 h 712"/>
                <a:gd name="T96" fmla="*/ 1149 w 1321"/>
                <a:gd name="T97" fmla="*/ 194 h 712"/>
                <a:gd name="T98" fmla="*/ 1208 w 1321"/>
                <a:gd name="T99" fmla="*/ 256 h 712"/>
                <a:gd name="T100" fmla="*/ 1258 w 1321"/>
                <a:gd name="T101" fmla="*/ 325 h 712"/>
                <a:gd name="T102" fmla="*/ 1301 w 1321"/>
                <a:gd name="T103" fmla="*/ 401 h 712"/>
                <a:gd name="T104" fmla="*/ 1301 w 1321"/>
                <a:gd name="T105" fmla="*/ 401 h 7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321" h="712">
                  <a:moveTo>
                    <a:pt x="1301" y="401"/>
                  </a:moveTo>
                  <a:lnTo>
                    <a:pt x="1317" y="442"/>
                  </a:lnTo>
                  <a:lnTo>
                    <a:pt x="1321" y="481"/>
                  </a:lnTo>
                  <a:lnTo>
                    <a:pt x="1315" y="516"/>
                  </a:lnTo>
                  <a:lnTo>
                    <a:pt x="1298" y="550"/>
                  </a:lnTo>
                  <a:lnTo>
                    <a:pt x="1272" y="579"/>
                  </a:lnTo>
                  <a:lnTo>
                    <a:pt x="1239" y="604"/>
                  </a:lnTo>
                  <a:lnTo>
                    <a:pt x="1196" y="628"/>
                  </a:lnTo>
                  <a:lnTo>
                    <a:pt x="1147" y="649"/>
                  </a:lnTo>
                  <a:lnTo>
                    <a:pt x="1092" y="667"/>
                  </a:lnTo>
                  <a:lnTo>
                    <a:pt x="1031" y="683"/>
                  </a:lnTo>
                  <a:lnTo>
                    <a:pt x="967" y="694"/>
                  </a:lnTo>
                  <a:lnTo>
                    <a:pt x="896" y="704"/>
                  </a:lnTo>
                  <a:lnTo>
                    <a:pt x="824" y="710"/>
                  </a:lnTo>
                  <a:lnTo>
                    <a:pt x="795" y="712"/>
                  </a:lnTo>
                  <a:lnTo>
                    <a:pt x="476" y="712"/>
                  </a:lnTo>
                  <a:lnTo>
                    <a:pt x="472" y="712"/>
                  </a:lnTo>
                  <a:lnTo>
                    <a:pt x="409" y="708"/>
                  </a:lnTo>
                  <a:lnTo>
                    <a:pt x="348" y="704"/>
                  </a:lnTo>
                  <a:lnTo>
                    <a:pt x="290" y="696"/>
                  </a:lnTo>
                  <a:lnTo>
                    <a:pt x="235" y="689"/>
                  </a:lnTo>
                  <a:lnTo>
                    <a:pt x="186" y="677"/>
                  </a:lnTo>
                  <a:lnTo>
                    <a:pt x="141" y="663"/>
                  </a:lnTo>
                  <a:lnTo>
                    <a:pt x="102" y="648"/>
                  </a:lnTo>
                  <a:lnTo>
                    <a:pt x="67" y="630"/>
                  </a:lnTo>
                  <a:lnTo>
                    <a:pt x="39" y="608"/>
                  </a:lnTo>
                  <a:lnTo>
                    <a:pt x="18" y="583"/>
                  </a:lnTo>
                  <a:lnTo>
                    <a:pt x="6" y="554"/>
                  </a:lnTo>
                  <a:lnTo>
                    <a:pt x="0" y="524"/>
                  </a:lnTo>
                  <a:lnTo>
                    <a:pt x="0" y="520"/>
                  </a:lnTo>
                  <a:lnTo>
                    <a:pt x="4" y="487"/>
                  </a:lnTo>
                  <a:lnTo>
                    <a:pt x="16" y="446"/>
                  </a:lnTo>
                  <a:lnTo>
                    <a:pt x="51" y="370"/>
                  </a:lnTo>
                  <a:lnTo>
                    <a:pt x="94" y="299"/>
                  </a:lnTo>
                  <a:lnTo>
                    <a:pt x="147" y="235"/>
                  </a:lnTo>
                  <a:lnTo>
                    <a:pt x="204" y="176"/>
                  </a:lnTo>
                  <a:lnTo>
                    <a:pt x="270" y="125"/>
                  </a:lnTo>
                  <a:lnTo>
                    <a:pt x="341" y="82"/>
                  </a:lnTo>
                  <a:lnTo>
                    <a:pt x="415" y="47"/>
                  </a:lnTo>
                  <a:lnTo>
                    <a:pt x="497" y="21"/>
                  </a:lnTo>
                  <a:lnTo>
                    <a:pt x="581" y="6"/>
                  </a:lnTo>
                  <a:lnTo>
                    <a:pt x="667" y="0"/>
                  </a:lnTo>
                  <a:lnTo>
                    <a:pt x="667" y="0"/>
                  </a:lnTo>
                  <a:lnTo>
                    <a:pt x="759" y="6"/>
                  </a:lnTo>
                  <a:lnTo>
                    <a:pt x="847" y="23"/>
                  </a:lnTo>
                  <a:lnTo>
                    <a:pt x="932" y="53"/>
                  </a:lnTo>
                  <a:lnTo>
                    <a:pt x="1010" y="90"/>
                  </a:lnTo>
                  <a:lnTo>
                    <a:pt x="1082" y="137"/>
                  </a:lnTo>
                  <a:lnTo>
                    <a:pt x="1149" y="194"/>
                  </a:lnTo>
                  <a:lnTo>
                    <a:pt x="1208" y="256"/>
                  </a:lnTo>
                  <a:lnTo>
                    <a:pt x="1258" y="325"/>
                  </a:lnTo>
                  <a:lnTo>
                    <a:pt x="1301" y="401"/>
                  </a:lnTo>
                  <a:lnTo>
                    <a:pt x="1301" y="401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6" name="Group 20"/>
          <p:cNvGrpSpPr>
            <a:grpSpLocks/>
          </p:cNvGrpSpPr>
          <p:nvPr/>
        </p:nvGrpSpPr>
        <p:grpSpPr bwMode="auto">
          <a:xfrm>
            <a:off x="2503818" y="4208069"/>
            <a:ext cx="1290758" cy="1283333"/>
            <a:chOff x="2016" y="1920"/>
            <a:chExt cx="1680" cy="1680"/>
          </a:xfrm>
        </p:grpSpPr>
        <p:sp>
          <p:nvSpPr>
            <p:cNvPr id="17" name="Oval 21"/>
            <p:cNvSpPr>
              <a:spLocks noChangeArrowheads="1"/>
            </p:cNvSpPr>
            <p:nvPr/>
          </p:nvSpPr>
          <p:spPr bwMode="gray">
            <a:xfrm>
              <a:off x="2016" y="1920"/>
              <a:ext cx="1680" cy="168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51373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sy="50000" kx="-2453608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gray">
            <a:xfrm>
              <a:off x="2208" y="1948"/>
              <a:ext cx="1296" cy="634"/>
            </a:xfrm>
            <a:custGeom>
              <a:avLst/>
              <a:gdLst>
                <a:gd name="T0" fmla="*/ 1301 w 1321"/>
                <a:gd name="T1" fmla="*/ 401 h 712"/>
                <a:gd name="T2" fmla="*/ 1317 w 1321"/>
                <a:gd name="T3" fmla="*/ 442 h 712"/>
                <a:gd name="T4" fmla="*/ 1321 w 1321"/>
                <a:gd name="T5" fmla="*/ 481 h 712"/>
                <a:gd name="T6" fmla="*/ 1315 w 1321"/>
                <a:gd name="T7" fmla="*/ 516 h 712"/>
                <a:gd name="T8" fmla="*/ 1298 w 1321"/>
                <a:gd name="T9" fmla="*/ 550 h 712"/>
                <a:gd name="T10" fmla="*/ 1272 w 1321"/>
                <a:gd name="T11" fmla="*/ 579 h 712"/>
                <a:gd name="T12" fmla="*/ 1239 w 1321"/>
                <a:gd name="T13" fmla="*/ 604 h 712"/>
                <a:gd name="T14" fmla="*/ 1196 w 1321"/>
                <a:gd name="T15" fmla="*/ 628 h 712"/>
                <a:gd name="T16" fmla="*/ 1147 w 1321"/>
                <a:gd name="T17" fmla="*/ 649 h 712"/>
                <a:gd name="T18" fmla="*/ 1092 w 1321"/>
                <a:gd name="T19" fmla="*/ 667 h 712"/>
                <a:gd name="T20" fmla="*/ 1031 w 1321"/>
                <a:gd name="T21" fmla="*/ 683 h 712"/>
                <a:gd name="T22" fmla="*/ 967 w 1321"/>
                <a:gd name="T23" fmla="*/ 694 h 712"/>
                <a:gd name="T24" fmla="*/ 896 w 1321"/>
                <a:gd name="T25" fmla="*/ 704 h 712"/>
                <a:gd name="T26" fmla="*/ 824 w 1321"/>
                <a:gd name="T27" fmla="*/ 710 h 712"/>
                <a:gd name="T28" fmla="*/ 795 w 1321"/>
                <a:gd name="T29" fmla="*/ 712 h 712"/>
                <a:gd name="T30" fmla="*/ 476 w 1321"/>
                <a:gd name="T31" fmla="*/ 712 h 712"/>
                <a:gd name="T32" fmla="*/ 472 w 1321"/>
                <a:gd name="T33" fmla="*/ 712 h 712"/>
                <a:gd name="T34" fmla="*/ 409 w 1321"/>
                <a:gd name="T35" fmla="*/ 708 h 712"/>
                <a:gd name="T36" fmla="*/ 348 w 1321"/>
                <a:gd name="T37" fmla="*/ 704 h 712"/>
                <a:gd name="T38" fmla="*/ 290 w 1321"/>
                <a:gd name="T39" fmla="*/ 696 h 712"/>
                <a:gd name="T40" fmla="*/ 235 w 1321"/>
                <a:gd name="T41" fmla="*/ 689 h 712"/>
                <a:gd name="T42" fmla="*/ 186 w 1321"/>
                <a:gd name="T43" fmla="*/ 677 h 712"/>
                <a:gd name="T44" fmla="*/ 141 w 1321"/>
                <a:gd name="T45" fmla="*/ 663 h 712"/>
                <a:gd name="T46" fmla="*/ 102 w 1321"/>
                <a:gd name="T47" fmla="*/ 648 h 712"/>
                <a:gd name="T48" fmla="*/ 67 w 1321"/>
                <a:gd name="T49" fmla="*/ 630 h 712"/>
                <a:gd name="T50" fmla="*/ 39 w 1321"/>
                <a:gd name="T51" fmla="*/ 608 h 712"/>
                <a:gd name="T52" fmla="*/ 18 w 1321"/>
                <a:gd name="T53" fmla="*/ 583 h 712"/>
                <a:gd name="T54" fmla="*/ 6 w 1321"/>
                <a:gd name="T55" fmla="*/ 554 h 712"/>
                <a:gd name="T56" fmla="*/ 0 w 1321"/>
                <a:gd name="T57" fmla="*/ 524 h 712"/>
                <a:gd name="T58" fmla="*/ 0 w 1321"/>
                <a:gd name="T59" fmla="*/ 520 h 712"/>
                <a:gd name="T60" fmla="*/ 4 w 1321"/>
                <a:gd name="T61" fmla="*/ 487 h 712"/>
                <a:gd name="T62" fmla="*/ 16 w 1321"/>
                <a:gd name="T63" fmla="*/ 446 h 712"/>
                <a:gd name="T64" fmla="*/ 51 w 1321"/>
                <a:gd name="T65" fmla="*/ 370 h 712"/>
                <a:gd name="T66" fmla="*/ 94 w 1321"/>
                <a:gd name="T67" fmla="*/ 299 h 712"/>
                <a:gd name="T68" fmla="*/ 147 w 1321"/>
                <a:gd name="T69" fmla="*/ 235 h 712"/>
                <a:gd name="T70" fmla="*/ 204 w 1321"/>
                <a:gd name="T71" fmla="*/ 176 h 712"/>
                <a:gd name="T72" fmla="*/ 270 w 1321"/>
                <a:gd name="T73" fmla="*/ 125 h 712"/>
                <a:gd name="T74" fmla="*/ 341 w 1321"/>
                <a:gd name="T75" fmla="*/ 82 h 712"/>
                <a:gd name="T76" fmla="*/ 415 w 1321"/>
                <a:gd name="T77" fmla="*/ 47 h 712"/>
                <a:gd name="T78" fmla="*/ 497 w 1321"/>
                <a:gd name="T79" fmla="*/ 21 h 712"/>
                <a:gd name="T80" fmla="*/ 581 w 1321"/>
                <a:gd name="T81" fmla="*/ 6 h 712"/>
                <a:gd name="T82" fmla="*/ 667 w 1321"/>
                <a:gd name="T83" fmla="*/ 0 h 712"/>
                <a:gd name="T84" fmla="*/ 667 w 1321"/>
                <a:gd name="T85" fmla="*/ 0 h 712"/>
                <a:gd name="T86" fmla="*/ 759 w 1321"/>
                <a:gd name="T87" fmla="*/ 6 h 712"/>
                <a:gd name="T88" fmla="*/ 847 w 1321"/>
                <a:gd name="T89" fmla="*/ 23 h 712"/>
                <a:gd name="T90" fmla="*/ 932 w 1321"/>
                <a:gd name="T91" fmla="*/ 53 h 712"/>
                <a:gd name="T92" fmla="*/ 1010 w 1321"/>
                <a:gd name="T93" fmla="*/ 90 h 712"/>
                <a:gd name="T94" fmla="*/ 1082 w 1321"/>
                <a:gd name="T95" fmla="*/ 137 h 712"/>
                <a:gd name="T96" fmla="*/ 1149 w 1321"/>
                <a:gd name="T97" fmla="*/ 194 h 712"/>
                <a:gd name="T98" fmla="*/ 1208 w 1321"/>
                <a:gd name="T99" fmla="*/ 256 h 712"/>
                <a:gd name="T100" fmla="*/ 1258 w 1321"/>
                <a:gd name="T101" fmla="*/ 325 h 712"/>
                <a:gd name="T102" fmla="*/ 1301 w 1321"/>
                <a:gd name="T103" fmla="*/ 401 h 712"/>
                <a:gd name="T104" fmla="*/ 1301 w 1321"/>
                <a:gd name="T105" fmla="*/ 401 h 7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321" h="712">
                  <a:moveTo>
                    <a:pt x="1301" y="401"/>
                  </a:moveTo>
                  <a:lnTo>
                    <a:pt x="1317" y="442"/>
                  </a:lnTo>
                  <a:lnTo>
                    <a:pt x="1321" y="481"/>
                  </a:lnTo>
                  <a:lnTo>
                    <a:pt x="1315" y="516"/>
                  </a:lnTo>
                  <a:lnTo>
                    <a:pt x="1298" y="550"/>
                  </a:lnTo>
                  <a:lnTo>
                    <a:pt x="1272" y="579"/>
                  </a:lnTo>
                  <a:lnTo>
                    <a:pt x="1239" y="604"/>
                  </a:lnTo>
                  <a:lnTo>
                    <a:pt x="1196" y="628"/>
                  </a:lnTo>
                  <a:lnTo>
                    <a:pt x="1147" y="649"/>
                  </a:lnTo>
                  <a:lnTo>
                    <a:pt x="1092" y="667"/>
                  </a:lnTo>
                  <a:lnTo>
                    <a:pt x="1031" y="683"/>
                  </a:lnTo>
                  <a:lnTo>
                    <a:pt x="967" y="694"/>
                  </a:lnTo>
                  <a:lnTo>
                    <a:pt x="896" y="704"/>
                  </a:lnTo>
                  <a:lnTo>
                    <a:pt x="824" y="710"/>
                  </a:lnTo>
                  <a:lnTo>
                    <a:pt x="795" y="712"/>
                  </a:lnTo>
                  <a:lnTo>
                    <a:pt x="476" y="712"/>
                  </a:lnTo>
                  <a:lnTo>
                    <a:pt x="472" y="712"/>
                  </a:lnTo>
                  <a:lnTo>
                    <a:pt x="409" y="708"/>
                  </a:lnTo>
                  <a:lnTo>
                    <a:pt x="348" y="704"/>
                  </a:lnTo>
                  <a:lnTo>
                    <a:pt x="290" y="696"/>
                  </a:lnTo>
                  <a:lnTo>
                    <a:pt x="235" y="689"/>
                  </a:lnTo>
                  <a:lnTo>
                    <a:pt x="186" y="677"/>
                  </a:lnTo>
                  <a:lnTo>
                    <a:pt x="141" y="663"/>
                  </a:lnTo>
                  <a:lnTo>
                    <a:pt x="102" y="648"/>
                  </a:lnTo>
                  <a:lnTo>
                    <a:pt x="67" y="630"/>
                  </a:lnTo>
                  <a:lnTo>
                    <a:pt x="39" y="608"/>
                  </a:lnTo>
                  <a:lnTo>
                    <a:pt x="18" y="583"/>
                  </a:lnTo>
                  <a:lnTo>
                    <a:pt x="6" y="554"/>
                  </a:lnTo>
                  <a:lnTo>
                    <a:pt x="0" y="524"/>
                  </a:lnTo>
                  <a:lnTo>
                    <a:pt x="0" y="520"/>
                  </a:lnTo>
                  <a:lnTo>
                    <a:pt x="4" y="487"/>
                  </a:lnTo>
                  <a:lnTo>
                    <a:pt x="16" y="446"/>
                  </a:lnTo>
                  <a:lnTo>
                    <a:pt x="51" y="370"/>
                  </a:lnTo>
                  <a:lnTo>
                    <a:pt x="94" y="299"/>
                  </a:lnTo>
                  <a:lnTo>
                    <a:pt x="147" y="235"/>
                  </a:lnTo>
                  <a:lnTo>
                    <a:pt x="204" y="176"/>
                  </a:lnTo>
                  <a:lnTo>
                    <a:pt x="270" y="125"/>
                  </a:lnTo>
                  <a:lnTo>
                    <a:pt x="341" y="82"/>
                  </a:lnTo>
                  <a:lnTo>
                    <a:pt x="415" y="47"/>
                  </a:lnTo>
                  <a:lnTo>
                    <a:pt x="497" y="21"/>
                  </a:lnTo>
                  <a:lnTo>
                    <a:pt x="581" y="6"/>
                  </a:lnTo>
                  <a:lnTo>
                    <a:pt x="667" y="0"/>
                  </a:lnTo>
                  <a:lnTo>
                    <a:pt x="667" y="0"/>
                  </a:lnTo>
                  <a:lnTo>
                    <a:pt x="759" y="6"/>
                  </a:lnTo>
                  <a:lnTo>
                    <a:pt x="847" y="23"/>
                  </a:lnTo>
                  <a:lnTo>
                    <a:pt x="932" y="53"/>
                  </a:lnTo>
                  <a:lnTo>
                    <a:pt x="1010" y="90"/>
                  </a:lnTo>
                  <a:lnTo>
                    <a:pt x="1082" y="137"/>
                  </a:lnTo>
                  <a:lnTo>
                    <a:pt x="1149" y="194"/>
                  </a:lnTo>
                  <a:lnTo>
                    <a:pt x="1208" y="256"/>
                  </a:lnTo>
                  <a:lnTo>
                    <a:pt x="1258" y="325"/>
                  </a:lnTo>
                  <a:lnTo>
                    <a:pt x="1301" y="401"/>
                  </a:lnTo>
                  <a:lnTo>
                    <a:pt x="1301" y="401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0" name="Group 26"/>
          <p:cNvGrpSpPr>
            <a:grpSpLocks/>
          </p:cNvGrpSpPr>
          <p:nvPr/>
        </p:nvGrpSpPr>
        <p:grpSpPr bwMode="auto">
          <a:xfrm>
            <a:off x="3805824" y="4208069"/>
            <a:ext cx="1356904" cy="1305236"/>
            <a:chOff x="2400" y="1488"/>
            <a:chExt cx="1152" cy="1152"/>
          </a:xfrm>
        </p:grpSpPr>
        <p:grpSp>
          <p:nvGrpSpPr>
            <p:cNvPr id="21" name="Group 27"/>
            <p:cNvGrpSpPr>
              <a:grpSpLocks/>
            </p:cNvGrpSpPr>
            <p:nvPr/>
          </p:nvGrpSpPr>
          <p:grpSpPr bwMode="auto">
            <a:xfrm>
              <a:off x="2400" y="1488"/>
              <a:ext cx="1152" cy="1152"/>
              <a:chOff x="2016" y="1920"/>
              <a:chExt cx="1680" cy="1680"/>
            </a:xfrm>
          </p:grpSpPr>
          <p:sp>
            <p:nvSpPr>
              <p:cNvPr id="23" name="Oval 28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chemeClr val="folHlink">
                      <a:gamma/>
                      <a:shade val="24314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" name="Freeform 29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>
                  <a:gd name="T0" fmla="*/ 1301 w 1321"/>
                  <a:gd name="T1" fmla="*/ 401 h 712"/>
                  <a:gd name="T2" fmla="*/ 1317 w 1321"/>
                  <a:gd name="T3" fmla="*/ 442 h 712"/>
                  <a:gd name="T4" fmla="*/ 1321 w 1321"/>
                  <a:gd name="T5" fmla="*/ 481 h 712"/>
                  <a:gd name="T6" fmla="*/ 1315 w 1321"/>
                  <a:gd name="T7" fmla="*/ 516 h 712"/>
                  <a:gd name="T8" fmla="*/ 1298 w 1321"/>
                  <a:gd name="T9" fmla="*/ 550 h 712"/>
                  <a:gd name="T10" fmla="*/ 1272 w 1321"/>
                  <a:gd name="T11" fmla="*/ 579 h 712"/>
                  <a:gd name="T12" fmla="*/ 1239 w 1321"/>
                  <a:gd name="T13" fmla="*/ 604 h 712"/>
                  <a:gd name="T14" fmla="*/ 1196 w 1321"/>
                  <a:gd name="T15" fmla="*/ 628 h 712"/>
                  <a:gd name="T16" fmla="*/ 1147 w 1321"/>
                  <a:gd name="T17" fmla="*/ 649 h 712"/>
                  <a:gd name="T18" fmla="*/ 1092 w 1321"/>
                  <a:gd name="T19" fmla="*/ 667 h 712"/>
                  <a:gd name="T20" fmla="*/ 1031 w 1321"/>
                  <a:gd name="T21" fmla="*/ 683 h 712"/>
                  <a:gd name="T22" fmla="*/ 967 w 1321"/>
                  <a:gd name="T23" fmla="*/ 694 h 712"/>
                  <a:gd name="T24" fmla="*/ 896 w 1321"/>
                  <a:gd name="T25" fmla="*/ 704 h 712"/>
                  <a:gd name="T26" fmla="*/ 824 w 1321"/>
                  <a:gd name="T27" fmla="*/ 710 h 712"/>
                  <a:gd name="T28" fmla="*/ 795 w 1321"/>
                  <a:gd name="T29" fmla="*/ 712 h 712"/>
                  <a:gd name="T30" fmla="*/ 476 w 1321"/>
                  <a:gd name="T31" fmla="*/ 712 h 712"/>
                  <a:gd name="T32" fmla="*/ 472 w 1321"/>
                  <a:gd name="T33" fmla="*/ 712 h 712"/>
                  <a:gd name="T34" fmla="*/ 409 w 1321"/>
                  <a:gd name="T35" fmla="*/ 708 h 712"/>
                  <a:gd name="T36" fmla="*/ 348 w 1321"/>
                  <a:gd name="T37" fmla="*/ 704 h 712"/>
                  <a:gd name="T38" fmla="*/ 290 w 1321"/>
                  <a:gd name="T39" fmla="*/ 696 h 712"/>
                  <a:gd name="T40" fmla="*/ 235 w 1321"/>
                  <a:gd name="T41" fmla="*/ 689 h 712"/>
                  <a:gd name="T42" fmla="*/ 186 w 1321"/>
                  <a:gd name="T43" fmla="*/ 677 h 712"/>
                  <a:gd name="T44" fmla="*/ 141 w 1321"/>
                  <a:gd name="T45" fmla="*/ 663 h 712"/>
                  <a:gd name="T46" fmla="*/ 102 w 1321"/>
                  <a:gd name="T47" fmla="*/ 648 h 712"/>
                  <a:gd name="T48" fmla="*/ 67 w 1321"/>
                  <a:gd name="T49" fmla="*/ 630 h 712"/>
                  <a:gd name="T50" fmla="*/ 39 w 1321"/>
                  <a:gd name="T51" fmla="*/ 608 h 712"/>
                  <a:gd name="T52" fmla="*/ 18 w 1321"/>
                  <a:gd name="T53" fmla="*/ 583 h 712"/>
                  <a:gd name="T54" fmla="*/ 6 w 1321"/>
                  <a:gd name="T55" fmla="*/ 554 h 712"/>
                  <a:gd name="T56" fmla="*/ 0 w 1321"/>
                  <a:gd name="T57" fmla="*/ 524 h 712"/>
                  <a:gd name="T58" fmla="*/ 0 w 1321"/>
                  <a:gd name="T59" fmla="*/ 520 h 712"/>
                  <a:gd name="T60" fmla="*/ 4 w 1321"/>
                  <a:gd name="T61" fmla="*/ 487 h 712"/>
                  <a:gd name="T62" fmla="*/ 16 w 1321"/>
                  <a:gd name="T63" fmla="*/ 446 h 712"/>
                  <a:gd name="T64" fmla="*/ 51 w 1321"/>
                  <a:gd name="T65" fmla="*/ 370 h 712"/>
                  <a:gd name="T66" fmla="*/ 94 w 1321"/>
                  <a:gd name="T67" fmla="*/ 299 h 712"/>
                  <a:gd name="T68" fmla="*/ 147 w 1321"/>
                  <a:gd name="T69" fmla="*/ 235 h 712"/>
                  <a:gd name="T70" fmla="*/ 204 w 1321"/>
                  <a:gd name="T71" fmla="*/ 176 h 712"/>
                  <a:gd name="T72" fmla="*/ 270 w 1321"/>
                  <a:gd name="T73" fmla="*/ 125 h 712"/>
                  <a:gd name="T74" fmla="*/ 341 w 1321"/>
                  <a:gd name="T75" fmla="*/ 82 h 712"/>
                  <a:gd name="T76" fmla="*/ 415 w 1321"/>
                  <a:gd name="T77" fmla="*/ 47 h 712"/>
                  <a:gd name="T78" fmla="*/ 497 w 1321"/>
                  <a:gd name="T79" fmla="*/ 21 h 712"/>
                  <a:gd name="T80" fmla="*/ 581 w 1321"/>
                  <a:gd name="T81" fmla="*/ 6 h 712"/>
                  <a:gd name="T82" fmla="*/ 667 w 1321"/>
                  <a:gd name="T83" fmla="*/ 0 h 712"/>
                  <a:gd name="T84" fmla="*/ 667 w 1321"/>
                  <a:gd name="T85" fmla="*/ 0 h 712"/>
                  <a:gd name="T86" fmla="*/ 759 w 1321"/>
                  <a:gd name="T87" fmla="*/ 6 h 712"/>
                  <a:gd name="T88" fmla="*/ 847 w 1321"/>
                  <a:gd name="T89" fmla="*/ 23 h 712"/>
                  <a:gd name="T90" fmla="*/ 932 w 1321"/>
                  <a:gd name="T91" fmla="*/ 53 h 712"/>
                  <a:gd name="T92" fmla="*/ 1010 w 1321"/>
                  <a:gd name="T93" fmla="*/ 90 h 712"/>
                  <a:gd name="T94" fmla="*/ 1082 w 1321"/>
                  <a:gd name="T95" fmla="*/ 137 h 712"/>
                  <a:gd name="T96" fmla="*/ 1149 w 1321"/>
                  <a:gd name="T97" fmla="*/ 194 h 712"/>
                  <a:gd name="T98" fmla="*/ 1208 w 1321"/>
                  <a:gd name="T99" fmla="*/ 256 h 712"/>
                  <a:gd name="T100" fmla="*/ 1258 w 1321"/>
                  <a:gd name="T101" fmla="*/ 325 h 712"/>
                  <a:gd name="T102" fmla="*/ 1301 w 1321"/>
                  <a:gd name="T103" fmla="*/ 401 h 712"/>
                  <a:gd name="T104" fmla="*/ 1301 w 1321"/>
                  <a:gd name="T105" fmla="*/ 401 h 7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BBF6EE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2" name="Text Box 30"/>
            <p:cNvSpPr txBox="1">
              <a:spLocks noChangeArrowheads="1"/>
            </p:cNvSpPr>
            <p:nvPr/>
          </p:nvSpPr>
          <p:spPr bwMode="gray">
            <a:xfrm>
              <a:off x="2607" y="1813"/>
              <a:ext cx="813" cy="5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uk-UA" sz="20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Теорія </a:t>
              </a:r>
            </a:p>
            <a:p>
              <a:pPr algn="ctr" eaLnBrk="0" hangingPunct="0"/>
              <a:r>
                <a:rPr lang="uk-UA" sz="20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графів</a:t>
              </a:r>
              <a:endParaRPr lang="en-US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25" name="Group 7"/>
          <p:cNvGrpSpPr>
            <a:grpSpLocks/>
          </p:cNvGrpSpPr>
          <p:nvPr/>
        </p:nvGrpSpPr>
        <p:grpSpPr bwMode="auto">
          <a:xfrm>
            <a:off x="5177441" y="4208069"/>
            <a:ext cx="1368426" cy="1321619"/>
            <a:chOff x="632" y="1584"/>
            <a:chExt cx="1248" cy="1296"/>
          </a:xfrm>
        </p:grpSpPr>
        <p:grpSp>
          <p:nvGrpSpPr>
            <p:cNvPr id="26" name="Group 8"/>
            <p:cNvGrpSpPr>
              <a:grpSpLocks/>
            </p:cNvGrpSpPr>
            <p:nvPr/>
          </p:nvGrpSpPr>
          <p:grpSpPr bwMode="auto">
            <a:xfrm>
              <a:off x="632" y="1584"/>
              <a:ext cx="1248" cy="1296"/>
              <a:chOff x="2027" y="1920"/>
              <a:chExt cx="1680" cy="1680"/>
            </a:xfrm>
          </p:grpSpPr>
          <p:sp>
            <p:nvSpPr>
              <p:cNvPr id="28" name="Oval 27"/>
              <p:cNvSpPr>
                <a:spLocks noChangeArrowheads="1"/>
              </p:cNvSpPr>
              <p:nvPr/>
            </p:nvSpPr>
            <p:spPr bwMode="gray">
              <a:xfrm>
                <a:off x="2027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63529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>
                  <a:gd name="T0" fmla="*/ 1301 w 1321"/>
                  <a:gd name="T1" fmla="*/ 401 h 712"/>
                  <a:gd name="T2" fmla="*/ 1317 w 1321"/>
                  <a:gd name="T3" fmla="*/ 442 h 712"/>
                  <a:gd name="T4" fmla="*/ 1321 w 1321"/>
                  <a:gd name="T5" fmla="*/ 481 h 712"/>
                  <a:gd name="T6" fmla="*/ 1315 w 1321"/>
                  <a:gd name="T7" fmla="*/ 516 h 712"/>
                  <a:gd name="T8" fmla="*/ 1298 w 1321"/>
                  <a:gd name="T9" fmla="*/ 550 h 712"/>
                  <a:gd name="T10" fmla="*/ 1272 w 1321"/>
                  <a:gd name="T11" fmla="*/ 579 h 712"/>
                  <a:gd name="T12" fmla="*/ 1239 w 1321"/>
                  <a:gd name="T13" fmla="*/ 604 h 712"/>
                  <a:gd name="T14" fmla="*/ 1196 w 1321"/>
                  <a:gd name="T15" fmla="*/ 628 h 712"/>
                  <a:gd name="T16" fmla="*/ 1147 w 1321"/>
                  <a:gd name="T17" fmla="*/ 649 h 712"/>
                  <a:gd name="T18" fmla="*/ 1092 w 1321"/>
                  <a:gd name="T19" fmla="*/ 667 h 712"/>
                  <a:gd name="T20" fmla="*/ 1031 w 1321"/>
                  <a:gd name="T21" fmla="*/ 683 h 712"/>
                  <a:gd name="T22" fmla="*/ 967 w 1321"/>
                  <a:gd name="T23" fmla="*/ 694 h 712"/>
                  <a:gd name="T24" fmla="*/ 896 w 1321"/>
                  <a:gd name="T25" fmla="*/ 704 h 712"/>
                  <a:gd name="T26" fmla="*/ 824 w 1321"/>
                  <a:gd name="T27" fmla="*/ 710 h 712"/>
                  <a:gd name="T28" fmla="*/ 795 w 1321"/>
                  <a:gd name="T29" fmla="*/ 712 h 712"/>
                  <a:gd name="T30" fmla="*/ 476 w 1321"/>
                  <a:gd name="T31" fmla="*/ 712 h 712"/>
                  <a:gd name="T32" fmla="*/ 472 w 1321"/>
                  <a:gd name="T33" fmla="*/ 712 h 712"/>
                  <a:gd name="T34" fmla="*/ 409 w 1321"/>
                  <a:gd name="T35" fmla="*/ 708 h 712"/>
                  <a:gd name="T36" fmla="*/ 348 w 1321"/>
                  <a:gd name="T37" fmla="*/ 704 h 712"/>
                  <a:gd name="T38" fmla="*/ 290 w 1321"/>
                  <a:gd name="T39" fmla="*/ 696 h 712"/>
                  <a:gd name="T40" fmla="*/ 235 w 1321"/>
                  <a:gd name="T41" fmla="*/ 689 h 712"/>
                  <a:gd name="T42" fmla="*/ 186 w 1321"/>
                  <a:gd name="T43" fmla="*/ 677 h 712"/>
                  <a:gd name="T44" fmla="*/ 141 w 1321"/>
                  <a:gd name="T45" fmla="*/ 663 h 712"/>
                  <a:gd name="T46" fmla="*/ 102 w 1321"/>
                  <a:gd name="T47" fmla="*/ 648 h 712"/>
                  <a:gd name="T48" fmla="*/ 67 w 1321"/>
                  <a:gd name="T49" fmla="*/ 630 h 712"/>
                  <a:gd name="T50" fmla="*/ 39 w 1321"/>
                  <a:gd name="T51" fmla="*/ 608 h 712"/>
                  <a:gd name="T52" fmla="*/ 18 w 1321"/>
                  <a:gd name="T53" fmla="*/ 583 h 712"/>
                  <a:gd name="T54" fmla="*/ 6 w 1321"/>
                  <a:gd name="T55" fmla="*/ 554 h 712"/>
                  <a:gd name="T56" fmla="*/ 0 w 1321"/>
                  <a:gd name="T57" fmla="*/ 524 h 712"/>
                  <a:gd name="T58" fmla="*/ 0 w 1321"/>
                  <a:gd name="T59" fmla="*/ 520 h 712"/>
                  <a:gd name="T60" fmla="*/ 4 w 1321"/>
                  <a:gd name="T61" fmla="*/ 487 h 712"/>
                  <a:gd name="T62" fmla="*/ 16 w 1321"/>
                  <a:gd name="T63" fmla="*/ 446 h 712"/>
                  <a:gd name="T64" fmla="*/ 51 w 1321"/>
                  <a:gd name="T65" fmla="*/ 370 h 712"/>
                  <a:gd name="T66" fmla="*/ 94 w 1321"/>
                  <a:gd name="T67" fmla="*/ 299 h 712"/>
                  <a:gd name="T68" fmla="*/ 147 w 1321"/>
                  <a:gd name="T69" fmla="*/ 235 h 712"/>
                  <a:gd name="T70" fmla="*/ 204 w 1321"/>
                  <a:gd name="T71" fmla="*/ 176 h 712"/>
                  <a:gd name="T72" fmla="*/ 270 w 1321"/>
                  <a:gd name="T73" fmla="*/ 125 h 712"/>
                  <a:gd name="T74" fmla="*/ 341 w 1321"/>
                  <a:gd name="T75" fmla="*/ 82 h 712"/>
                  <a:gd name="T76" fmla="*/ 415 w 1321"/>
                  <a:gd name="T77" fmla="*/ 47 h 712"/>
                  <a:gd name="T78" fmla="*/ 497 w 1321"/>
                  <a:gd name="T79" fmla="*/ 21 h 712"/>
                  <a:gd name="T80" fmla="*/ 581 w 1321"/>
                  <a:gd name="T81" fmla="*/ 6 h 712"/>
                  <a:gd name="T82" fmla="*/ 667 w 1321"/>
                  <a:gd name="T83" fmla="*/ 0 h 712"/>
                  <a:gd name="T84" fmla="*/ 667 w 1321"/>
                  <a:gd name="T85" fmla="*/ 0 h 712"/>
                  <a:gd name="T86" fmla="*/ 759 w 1321"/>
                  <a:gd name="T87" fmla="*/ 6 h 712"/>
                  <a:gd name="T88" fmla="*/ 847 w 1321"/>
                  <a:gd name="T89" fmla="*/ 23 h 712"/>
                  <a:gd name="T90" fmla="*/ 932 w 1321"/>
                  <a:gd name="T91" fmla="*/ 53 h 712"/>
                  <a:gd name="T92" fmla="*/ 1010 w 1321"/>
                  <a:gd name="T93" fmla="*/ 90 h 712"/>
                  <a:gd name="T94" fmla="*/ 1082 w 1321"/>
                  <a:gd name="T95" fmla="*/ 137 h 712"/>
                  <a:gd name="T96" fmla="*/ 1149 w 1321"/>
                  <a:gd name="T97" fmla="*/ 194 h 712"/>
                  <a:gd name="T98" fmla="*/ 1208 w 1321"/>
                  <a:gd name="T99" fmla="*/ 256 h 712"/>
                  <a:gd name="T100" fmla="*/ 1258 w 1321"/>
                  <a:gd name="T101" fmla="*/ 325 h 712"/>
                  <a:gd name="T102" fmla="*/ 1301 w 1321"/>
                  <a:gd name="T103" fmla="*/ 401 h 712"/>
                  <a:gd name="T104" fmla="*/ 1301 w 1321"/>
                  <a:gd name="T105" fmla="*/ 401 h 7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BBF6EE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7" name="Text Box 11"/>
            <p:cNvSpPr txBox="1">
              <a:spLocks noChangeArrowheads="1"/>
            </p:cNvSpPr>
            <p:nvPr/>
          </p:nvSpPr>
          <p:spPr bwMode="gray">
            <a:xfrm>
              <a:off x="797" y="2073"/>
              <a:ext cx="932" cy="3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uk-UA" sz="20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Дерева</a:t>
              </a:r>
              <a:endParaRPr lang="en-US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545867" y="4208069"/>
            <a:ext cx="1331612" cy="1308764"/>
            <a:chOff x="7588016" y="1466849"/>
            <a:chExt cx="1524000" cy="1520825"/>
          </a:xfrm>
        </p:grpSpPr>
        <p:grpSp>
          <p:nvGrpSpPr>
            <p:cNvPr id="30" name="Group 14"/>
            <p:cNvGrpSpPr>
              <a:grpSpLocks/>
            </p:cNvGrpSpPr>
            <p:nvPr/>
          </p:nvGrpSpPr>
          <p:grpSpPr bwMode="auto">
            <a:xfrm>
              <a:off x="7588016" y="1466849"/>
              <a:ext cx="1524000" cy="1520825"/>
              <a:chOff x="2016" y="1920"/>
              <a:chExt cx="1680" cy="1680"/>
            </a:xfrm>
          </p:grpSpPr>
          <p:sp>
            <p:nvSpPr>
              <p:cNvPr id="31" name="Oval 15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5137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sy="50000" kx="-2453608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2" name="Freeform 16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>
                  <a:gd name="T0" fmla="*/ 1301 w 1321"/>
                  <a:gd name="T1" fmla="*/ 401 h 712"/>
                  <a:gd name="T2" fmla="*/ 1317 w 1321"/>
                  <a:gd name="T3" fmla="*/ 442 h 712"/>
                  <a:gd name="T4" fmla="*/ 1321 w 1321"/>
                  <a:gd name="T5" fmla="*/ 481 h 712"/>
                  <a:gd name="T6" fmla="*/ 1315 w 1321"/>
                  <a:gd name="T7" fmla="*/ 516 h 712"/>
                  <a:gd name="T8" fmla="*/ 1298 w 1321"/>
                  <a:gd name="T9" fmla="*/ 550 h 712"/>
                  <a:gd name="T10" fmla="*/ 1272 w 1321"/>
                  <a:gd name="T11" fmla="*/ 579 h 712"/>
                  <a:gd name="T12" fmla="*/ 1239 w 1321"/>
                  <a:gd name="T13" fmla="*/ 604 h 712"/>
                  <a:gd name="T14" fmla="*/ 1196 w 1321"/>
                  <a:gd name="T15" fmla="*/ 628 h 712"/>
                  <a:gd name="T16" fmla="*/ 1147 w 1321"/>
                  <a:gd name="T17" fmla="*/ 649 h 712"/>
                  <a:gd name="T18" fmla="*/ 1092 w 1321"/>
                  <a:gd name="T19" fmla="*/ 667 h 712"/>
                  <a:gd name="T20" fmla="*/ 1031 w 1321"/>
                  <a:gd name="T21" fmla="*/ 683 h 712"/>
                  <a:gd name="T22" fmla="*/ 967 w 1321"/>
                  <a:gd name="T23" fmla="*/ 694 h 712"/>
                  <a:gd name="T24" fmla="*/ 896 w 1321"/>
                  <a:gd name="T25" fmla="*/ 704 h 712"/>
                  <a:gd name="T26" fmla="*/ 824 w 1321"/>
                  <a:gd name="T27" fmla="*/ 710 h 712"/>
                  <a:gd name="T28" fmla="*/ 795 w 1321"/>
                  <a:gd name="T29" fmla="*/ 712 h 712"/>
                  <a:gd name="T30" fmla="*/ 476 w 1321"/>
                  <a:gd name="T31" fmla="*/ 712 h 712"/>
                  <a:gd name="T32" fmla="*/ 472 w 1321"/>
                  <a:gd name="T33" fmla="*/ 712 h 712"/>
                  <a:gd name="T34" fmla="*/ 409 w 1321"/>
                  <a:gd name="T35" fmla="*/ 708 h 712"/>
                  <a:gd name="T36" fmla="*/ 348 w 1321"/>
                  <a:gd name="T37" fmla="*/ 704 h 712"/>
                  <a:gd name="T38" fmla="*/ 290 w 1321"/>
                  <a:gd name="T39" fmla="*/ 696 h 712"/>
                  <a:gd name="T40" fmla="*/ 235 w 1321"/>
                  <a:gd name="T41" fmla="*/ 689 h 712"/>
                  <a:gd name="T42" fmla="*/ 186 w 1321"/>
                  <a:gd name="T43" fmla="*/ 677 h 712"/>
                  <a:gd name="T44" fmla="*/ 141 w 1321"/>
                  <a:gd name="T45" fmla="*/ 663 h 712"/>
                  <a:gd name="T46" fmla="*/ 102 w 1321"/>
                  <a:gd name="T47" fmla="*/ 648 h 712"/>
                  <a:gd name="T48" fmla="*/ 67 w 1321"/>
                  <a:gd name="T49" fmla="*/ 630 h 712"/>
                  <a:gd name="T50" fmla="*/ 39 w 1321"/>
                  <a:gd name="T51" fmla="*/ 608 h 712"/>
                  <a:gd name="T52" fmla="*/ 18 w 1321"/>
                  <a:gd name="T53" fmla="*/ 583 h 712"/>
                  <a:gd name="T54" fmla="*/ 6 w 1321"/>
                  <a:gd name="T55" fmla="*/ 554 h 712"/>
                  <a:gd name="T56" fmla="*/ 0 w 1321"/>
                  <a:gd name="T57" fmla="*/ 524 h 712"/>
                  <a:gd name="T58" fmla="*/ 0 w 1321"/>
                  <a:gd name="T59" fmla="*/ 520 h 712"/>
                  <a:gd name="T60" fmla="*/ 4 w 1321"/>
                  <a:gd name="T61" fmla="*/ 487 h 712"/>
                  <a:gd name="T62" fmla="*/ 16 w 1321"/>
                  <a:gd name="T63" fmla="*/ 446 h 712"/>
                  <a:gd name="T64" fmla="*/ 51 w 1321"/>
                  <a:gd name="T65" fmla="*/ 370 h 712"/>
                  <a:gd name="T66" fmla="*/ 94 w 1321"/>
                  <a:gd name="T67" fmla="*/ 299 h 712"/>
                  <a:gd name="T68" fmla="*/ 147 w 1321"/>
                  <a:gd name="T69" fmla="*/ 235 h 712"/>
                  <a:gd name="T70" fmla="*/ 204 w 1321"/>
                  <a:gd name="T71" fmla="*/ 176 h 712"/>
                  <a:gd name="T72" fmla="*/ 270 w 1321"/>
                  <a:gd name="T73" fmla="*/ 125 h 712"/>
                  <a:gd name="T74" fmla="*/ 341 w 1321"/>
                  <a:gd name="T75" fmla="*/ 82 h 712"/>
                  <a:gd name="T76" fmla="*/ 415 w 1321"/>
                  <a:gd name="T77" fmla="*/ 47 h 712"/>
                  <a:gd name="T78" fmla="*/ 497 w 1321"/>
                  <a:gd name="T79" fmla="*/ 21 h 712"/>
                  <a:gd name="T80" fmla="*/ 581 w 1321"/>
                  <a:gd name="T81" fmla="*/ 6 h 712"/>
                  <a:gd name="T82" fmla="*/ 667 w 1321"/>
                  <a:gd name="T83" fmla="*/ 0 h 712"/>
                  <a:gd name="T84" fmla="*/ 667 w 1321"/>
                  <a:gd name="T85" fmla="*/ 0 h 712"/>
                  <a:gd name="T86" fmla="*/ 759 w 1321"/>
                  <a:gd name="T87" fmla="*/ 6 h 712"/>
                  <a:gd name="T88" fmla="*/ 847 w 1321"/>
                  <a:gd name="T89" fmla="*/ 23 h 712"/>
                  <a:gd name="T90" fmla="*/ 932 w 1321"/>
                  <a:gd name="T91" fmla="*/ 53 h 712"/>
                  <a:gd name="T92" fmla="*/ 1010 w 1321"/>
                  <a:gd name="T93" fmla="*/ 90 h 712"/>
                  <a:gd name="T94" fmla="*/ 1082 w 1321"/>
                  <a:gd name="T95" fmla="*/ 137 h 712"/>
                  <a:gd name="T96" fmla="*/ 1149 w 1321"/>
                  <a:gd name="T97" fmla="*/ 194 h 712"/>
                  <a:gd name="T98" fmla="*/ 1208 w 1321"/>
                  <a:gd name="T99" fmla="*/ 256 h 712"/>
                  <a:gd name="T100" fmla="*/ 1258 w 1321"/>
                  <a:gd name="T101" fmla="*/ 325 h 712"/>
                  <a:gd name="T102" fmla="*/ 1301 w 1321"/>
                  <a:gd name="T103" fmla="*/ 401 h 712"/>
                  <a:gd name="T104" fmla="*/ 1301 w 1321"/>
                  <a:gd name="T105" fmla="*/ 401 h 7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100000">
                    <a:schemeClr val="hlink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6" name="Text Box 17"/>
            <p:cNvSpPr txBox="1">
              <a:spLocks noChangeArrowheads="1"/>
            </p:cNvSpPr>
            <p:nvPr/>
          </p:nvSpPr>
          <p:spPr bwMode="gray">
            <a:xfrm>
              <a:off x="7661364" y="1945477"/>
              <a:ext cx="1371600" cy="6795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/>
              <a:r>
                <a:rPr lang="uk-UA" sz="16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Комбіна-торика</a:t>
              </a:r>
              <a:endParaRPr lang="en-US" sz="16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sp>
        <p:nvSpPr>
          <p:cNvPr id="39" name="Text Box 11"/>
          <p:cNvSpPr txBox="1">
            <a:spLocks noChangeArrowheads="1"/>
          </p:cNvSpPr>
          <p:nvPr/>
        </p:nvSpPr>
        <p:spPr bwMode="gray">
          <a:xfrm>
            <a:off x="1283946" y="4461672"/>
            <a:ext cx="117673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uk-UA" sz="2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Теорія </a:t>
            </a:r>
          </a:p>
          <a:p>
            <a:pPr algn="ctr" eaLnBrk="0" hangingPunct="0"/>
            <a:r>
              <a:rPr lang="uk-UA" sz="2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множин</a:t>
            </a:r>
            <a:endParaRPr lang="en-US" sz="20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" name="Text Box 11"/>
          <p:cNvSpPr txBox="1">
            <a:spLocks noChangeArrowheads="1"/>
          </p:cNvSpPr>
          <p:nvPr/>
        </p:nvSpPr>
        <p:spPr bwMode="gray">
          <a:xfrm>
            <a:off x="2460678" y="4619958"/>
            <a:ext cx="14432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uk-UA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Алгоритми</a:t>
            </a:r>
            <a:endParaRPr lang="en-US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41" name="Group 20"/>
          <p:cNvGrpSpPr>
            <a:grpSpLocks/>
          </p:cNvGrpSpPr>
          <p:nvPr/>
        </p:nvGrpSpPr>
        <p:grpSpPr bwMode="auto">
          <a:xfrm>
            <a:off x="7859014" y="4193439"/>
            <a:ext cx="1336161" cy="1334495"/>
            <a:chOff x="2016" y="1920"/>
            <a:chExt cx="1680" cy="1680"/>
          </a:xfrm>
        </p:grpSpPr>
        <p:sp>
          <p:nvSpPr>
            <p:cNvPr id="42" name="Oval 21"/>
            <p:cNvSpPr>
              <a:spLocks noChangeArrowheads="1"/>
            </p:cNvSpPr>
            <p:nvPr/>
          </p:nvSpPr>
          <p:spPr bwMode="gray">
            <a:xfrm>
              <a:off x="2016" y="1920"/>
              <a:ext cx="1680" cy="168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51373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sy="50000" kx="-2453608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3" name="Freeform 22"/>
            <p:cNvSpPr>
              <a:spLocks/>
            </p:cNvSpPr>
            <p:nvPr/>
          </p:nvSpPr>
          <p:spPr bwMode="gray">
            <a:xfrm>
              <a:off x="2208" y="1948"/>
              <a:ext cx="1296" cy="634"/>
            </a:xfrm>
            <a:custGeom>
              <a:avLst/>
              <a:gdLst>
                <a:gd name="T0" fmla="*/ 1301 w 1321"/>
                <a:gd name="T1" fmla="*/ 401 h 712"/>
                <a:gd name="T2" fmla="*/ 1317 w 1321"/>
                <a:gd name="T3" fmla="*/ 442 h 712"/>
                <a:gd name="T4" fmla="*/ 1321 w 1321"/>
                <a:gd name="T5" fmla="*/ 481 h 712"/>
                <a:gd name="T6" fmla="*/ 1315 w 1321"/>
                <a:gd name="T7" fmla="*/ 516 h 712"/>
                <a:gd name="T8" fmla="*/ 1298 w 1321"/>
                <a:gd name="T9" fmla="*/ 550 h 712"/>
                <a:gd name="T10" fmla="*/ 1272 w 1321"/>
                <a:gd name="T11" fmla="*/ 579 h 712"/>
                <a:gd name="T12" fmla="*/ 1239 w 1321"/>
                <a:gd name="T13" fmla="*/ 604 h 712"/>
                <a:gd name="T14" fmla="*/ 1196 w 1321"/>
                <a:gd name="T15" fmla="*/ 628 h 712"/>
                <a:gd name="T16" fmla="*/ 1147 w 1321"/>
                <a:gd name="T17" fmla="*/ 649 h 712"/>
                <a:gd name="T18" fmla="*/ 1092 w 1321"/>
                <a:gd name="T19" fmla="*/ 667 h 712"/>
                <a:gd name="T20" fmla="*/ 1031 w 1321"/>
                <a:gd name="T21" fmla="*/ 683 h 712"/>
                <a:gd name="T22" fmla="*/ 967 w 1321"/>
                <a:gd name="T23" fmla="*/ 694 h 712"/>
                <a:gd name="T24" fmla="*/ 896 w 1321"/>
                <a:gd name="T25" fmla="*/ 704 h 712"/>
                <a:gd name="T26" fmla="*/ 824 w 1321"/>
                <a:gd name="T27" fmla="*/ 710 h 712"/>
                <a:gd name="T28" fmla="*/ 795 w 1321"/>
                <a:gd name="T29" fmla="*/ 712 h 712"/>
                <a:gd name="T30" fmla="*/ 476 w 1321"/>
                <a:gd name="T31" fmla="*/ 712 h 712"/>
                <a:gd name="T32" fmla="*/ 472 w 1321"/>
                <a:gd name="T33" fmla="*/ 712 h 712"/>
                <a:gd name="T34" fmla="*/ 409 w 1321"/>
                <a:gd name="T35" fmla="*/ 708 h 712"/>
                <a:gd name="T36" fmla="*/ 348 w 1321"/>
                <a:gd name="T37" fmla="*/ 704 h 712"/>
                <a:gd name="T38" fmla="*/ 290 w 1321"/>
                <a:gd name="T39" fmla="*/ 696 h 712"/>
                <a:gd name="T40" fmla="*/ 235 w 1321"/>
                <a:gd name="T41" fmla="*/ 689 h 712"/>
                <a:gd name="T42" fmla="*/ 186 w 1321"/>
                <a:gd name="T43" fmla="*/ 677 h 712"/>
                <a:gd name="T44" fmla="*/ 141 w 1321"/>
                <a:gd name="T45" fmla="*/ 663 h 712"/>
                <a:gd name="T46" fmla="*/ 102 w 1321"/>
                <a:gd name="T47" fmla="*/ 648 h 712"/>
                <a:gd name="T48" fmla="*/ 67 w 1321"/>
                <a:gd name="T49" fmla="*/ 630 h 712"/>
                <a:gd name="T50" fmla="*/ 39 w 1321"/>
                <a:gd name="T51" fmla="*/ 608 h 712"/>
                <a:gd name="T52" fmla="*/ 18 w 1321"/>
                <a:gd name="T53" fmla="*/ 583 h 712"/>
                <a:gd name="T54" fmla="*/ 6 w 1321"/>
                <a:gd name="T55" fmla="*/ 554 h 712"/>
                <a:gd name="T56" fmla="*/ 0 w 1321"/>
                <a:gd name="T57" fmla="*/ 524 h 712"/>
                <a:gd name="T58" fmla="*/ 0 w 1321"/>
                <a:gd name="T59" fmla="*/ 520 h 712"/>
                <a:gd name="T60" fmla="*/ 4 w 1321"/>
                <a:gd name="T61" fmla="*/ 487 h 712"/>
                <a:gd name="T62" fmla="*/ 16 w 1321"/>
                <a:gd name="T63" fmla="*/ 446 h 712"/>
                <a:gd name="T64" fmla="*/ 51 w 1321"/>
                <a:gd name="T65" fmla="*/ 370 h 712"/>
                <a:gd name="T66" fmla="*/ 94 w 1321"/>
                <a:gd name="T67" fmla="*/ 299 h 712"/>
                <a:gd name="T68" fmla="*/ 147 w 1321"/>
                <a:gd name="T69" fmla="*/ 235 h 712"/>
                <a:gd name="T70" fmla="*/ 204 w 1321"/>
                <a:gd name="T71" fmla="*/ 176 h 712"/>
                <a:gd name="T72" fmla="*/ 270 w 1321"/>
                <a:gd name="T73" fmla="*/ 125 h 712"/>
                <a:gd name="T74" fmla="*/ 341 w 1321"/>
                <a:gd name="T75" fmla="*/ 82 h 712"/>
                <a:gd name="T76" fmla="*/ 415 w 1321"/>
                <a:gd name="T77" fmla="*/ 47 h 712"/>
                <a:gd name="T78" fmla="*/ 497 w 1321"/>
                <a:gd name="T79" fmla="*/ 21 h 712"/>
                <a:gd name="T80" fmla="*/ 581 w 1321"/>
                <a:gd name="T81" fmla="*/ 6 h 712"/>
                <a:gd name="T82" fmla="*/ 667 w 1321"/>
                <a:gd name="T83" fmla="*/ 0 h 712"/>
                <a:gd name="T84" fmla="*/ 667 w 1321"/>
                <a:gd name="T85" fmla="*/ 0 h 712"/>
                <a:gd name="T86" fmla="*/ 759 w 1321"/>
                <a:gd name="T87" fmla="*/ 6 h 712"/>
                <a:gd name="T88" fmla="*/ 847 w 1321"/>
                <a:gd name="T89" fmla="*/ 23 h 712"/>
                <a:gd name="T90" fmla="*/ 932 w 1321"/>
                <a:gd name="T91" fmla="*/ 53 h 712"/>
                <a:gd name="T92" fmla="*/ 1010 w 1321"/>
                <a:gd name="T93" fmla="*/ 90 h 712"/>
                <a:gd name="T94" fmla="*/ 1082 w 1321"/>
                <a:gd name="T95" fmla="*/ 137 h 712"/>
                <a:gd name="T96" fmla="*/ 1149 w 1321"/>
                <a:gd name="T97" fmla="*/ 194 h 712"/>
                <a:gd name="T98" fmla="*/ 1208 w 1321"/>
                <a:gd name="T99" fmla="*/ 256 h 712"/>
                <a:gd name="T100" fmla="*/ 1258 w 1321"/>
                <a:gd name="T101" fmla="*/ 325 h 712"/>
                <a:gd name="T102" fmla="*/ 1301 w 1321"/>
                <a:gd name="T103" fmla="*/ 401 h 712"/>
                <a:gd name="T104" fmla="*/ 1301 w 1321"/>
                <a:gd name="T105" fmla="*/ 401 h 7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321" h="712">
                  <a:moveTo>
                    <a:pt x="1301" y="401"/>
                  </a:moveTo>
                  <a:lnTo>
                    <a:pt x="1317" y="442"/>
                  </a:lnTo>
                  <a:lnTo>
                    <a:pt x="1321" y="481"/>
                  </a:lnTo>
                  <a:lnTo>
                    <a:pt x="1315" y="516"/>
                  </a:lnTo>
                  <a:lnTo>
                    <a:pt x="1298" y="550"/>
                  </a:lnTo>
                  <a:lnTo>
                    <a:pt x="1272" y="579"/>
                  </a:lnTo>
                  <a:lnTo>
                    <a:pt x="1239" y="604"/>
                  </a:lnTo>
                  <a:lnTo>
                    <a:pt x="1196" y="628"/>
                  </a:lnTo>
                  <a:lnTo>
                    <a:pt x="1147" y="649"/>
                  </a:lnTo>
                  <a:lnTo>
                    <a:pt x="1092" y="667"/>
                  </a:lnTo>
                  <a:lnTo>
                    <a:pt x="1031" y="683"/>
                  </a:lnTo>
                  <a:lnTo>
                    <a:pt x="967" y="694"/>
                  </a:lnTo>
                  <a:lnTo>
                    <a:pt x="896" y="704"/>
                  </a:lnTo>
                  <a:lnTo>
                    <a:pt x="824" y="710"/>
                  </a:lnTo>
                  <a:lnTo>
                    <a:pt x="795" y="712"/>
                  </a:lnTo>
                  <a:lnTo>
                    <a:pt x="476" y="712"/>
                  </a:lnTo>
                  <a:lnTo>
                    <a:pt x="472" y="712"/>
                  </a:lnTo>
                  <a:lnTo>
                    <a:pt x="409" y="708"/>
                  </a:lnTo>
                  <a:lnTo>
                    <a:pt x="348" y="704"/>
                  </a:lnTo>
                  <a:lnTo>
                    <a:pt x="290" y="696"/>
                  </a:lnTo>
                  <a:lnTo>
                    <a:pt x="235" y="689"/>
                  </a:lnTo>
                  <a:lnTo>
                    <a:pt x="186" y="677"/>
                  </a:lnTo>
                  <a:lnTo>
                    <a:pt x="141" y="663"/>
                  </a:lnTo>
                  <a:lnTo>
                    <a:pt x="102" y="648"/>
                  </a:lnTo>
                  <a:lnTo>
                    <a:pt x="67" y="630"/>
                  </a:lnTo>
                  <a:lnTo>
                    <a:pt x="39" y="608"/>
                  </a:lnTo>
                  <a:lnTo>
                    <a:pt x="18" y="583"/>
                  </a:lnTo>
                  <a:lnTo>
                    <a:pt x="6" y="554"/>
                  </a:lnTo>
                  <a:lnTo>
                    <a:pt x="0" y="524"/>
                  </a:lnTo>
                  <a:lnTo>
                    <a:pt x="0" y="520"/>
                  </a:lnTo>
                  <a:lnTo>
                    <a:pt x="4" y="487"/>
                  </a:lnTo>
                  <a:lnTo>
                    <a:pt x="16" y="446"/>
                  </a:lnTo>
                  <a:lnTo>
                    <a:pt x="51" y="370"/>
                  </a:lnTo>
                  <a:lnTo>
                    <a:pt x="94" y="299"/>
                  </a:lnTo>
                  <a:lnTo>
                    <a:pt x="147" y="235"/>
                  </a:lnTo>
                  <a:lnTo>
                    <a:pt x="204" y="176"/>
                  </a:lnTo>
                  <a:lnTo>
                    <a:pt x="270" y="125"/>
                  </a:lnTo>
                  <a:lnTo>
                    <a:pt x="341" y="82"/>
                  </a:lnTo>
                  <a:lnTo>
                    <a:pt x="415" y="47"/>
                  </a:lnTo>
                  <a:lnTo>
                    <a:pt x="497" y="21"/>
                  </a:lnTo>
                  <a:lnTo>
                    <a:pt x="581" y="6"/>
                  </a:lnTo>
                  <a:lnTo>
                    <a:pt x="667" y="0"/>
                  </a:lnTo>
                  <a:lnTo>
                    <a:pt x="667" y="0"/>
                  </a:lnTo>
                  <a:lnTo>
                    <a:pt x="759" y="6"/>
                  </a:lnTo>
                  <a:lnTo>
                    <a:pt x="847" y="23"/>
                  </a:lnTo>
                  <a:lnTo>
                    <a:pt x="932" y="53"/>
                  </a:lnTo>
                  <a:lnTo>
                    <a:pt x="1010" y="90"/>
                  </a:lnTo>
                  <a:lnTo>
                    <a:pt x="1082" y="137"/>
                  </a:lnTo>
                  <a:lnTo>
                    <a:pt x="1149" y="194"/>
                  </a:lnTo>
                  <a:lnTo>
                    <a:pt x="1208" y="256"/>
                  </a:lnTo>
                  <a:lnTo>
                    <a:pt x="1258" y="325"/>
                  </a:lnTo>
                  <a:lnTo>
                    <a:pt x="1301" y="401"/>
                  </a:lnTo>
                  <a:lnTo>
                    <a:pt x="1301" y="401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4" name="Text Box 30"/>
          <p:cNvSpPr txBox="1">
            <a:spLocks noChangeArrowheads="1"/>
          </p:cNvSpPr>
          <p:nvPr/>
        </p:nvSpPr>
        <p:spPr bwMode="gray">
          <a:xfrm>
            <a:off x="7907470" y="4620935"/>
            <a:ext cx="12392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uk-UA" sz="2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Алгебра</a:t>
            </a:r>
            <a:endParaRPr lang="en-US" sz="20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52" name="Action Button: Back or Previous 51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Action Button: Beginning 53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Action Button: Forward or Next 54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Action Button: End 55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Action Button: Custom 56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244423" y="6415661"/>
            <a:ext cx="59754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6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19116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Висловлення та логічні зв</a:t>
            </a:r>
            <a:r>
              <a:rPr lang="en-US" dirty="0" smtClean="0"/>
              <a:t>’</a:t>
            </a:r>
            <a:r>
              <a:rPr lang="uk-UA" dirty="0" smtClean="0"/>
              <a:t>язки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lnSpc>
                <a:spcPct val="120000"/>
              </a:lnSpc>
              <a:spcBef>
                <a:spcPct val="25000"/>
              </a:spcBef>
              <a:buNone/>
            </a:pPr>
            <a:r>
              <a:rPr lang="uk-UA" b="1" i="1" dirty="0" smtClean="0">
                <a:solidFill>
                  <a:schemeClr val="tx2"/>
                </a:solidFill>
                <a:latin typeface="Times New Roman" pitchFamily="18" charset="0"/>
              </a:rPr>
              <a:t>	Висловлення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– це твердження або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</a:rPr>
              <a:t>розповідне речення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, про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</a:rPr>
              <a:t>зміст якого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можна сказати, істинне воно або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</a:rPr>
              <a:t>хибне.</a:t>
            </a:r>
          </a:p>
          <a:p>
            <a:pPr marL="0" indent="0" algn="just">
              <a:lnSpc>
                <a:spcPct val="120000"/>
              </a:lnSpc>
              <a:spcBef>
                <a:spcPct val="25000"/>
              </a:spcBef>
              <a:buNone/>
            </a:pPr>
            <a:r>
              <a:rPr lang="ru-RU" b="1" i="1" dirty="0">
                <a:solidFill>
                  <a:schemeClr val="tx2"/>
                </a:solidFill>
                <a:latin typeface="Times New Roman" pitchFamily="18" charset="0"/>
              </a:rPr>
              <a:t>Значення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</a:rPr>
              <a:t>істинності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</a:rPr>
              <a:t> висловлень - «Iстинно» і «Хибно»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</a:t>
            </a:r>
          </a:p>
          <a:p>
            <a:pPr marL="0" indent="0" algn="just">
              <a:lnSpc>
                <a:spcPct val="120000"/>
              </a:lnSpc>
              <a:spcBef>
                <a:spcPct val="25000"/>
              </a:spcBef>
              <a:buNone/>
            </a:pPr>
            <a:r>
              <a:rPr lang="ru-RU" dirty="0">
                <a:solidFill>
                  <a:schemeClr val="tx2"/>
                </a:solidFill>
                <a:latin typeface="Times New Roman" pitchFamily="18" charset="0"/>
              </a:rPr>
              <a:t>п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означають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</a:rPr>
              <a:t> відповідно символами 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</a:rPr>
              <a:t>1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</a:rPr>
              <a:t> і 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</a:rPr>
              <a:t>0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en-US" b="1" dirty="0">
                <a:solidFill>
                  <a:schemeClr val="tx2"/>
                </a:solidFill>
                <a:latin typeface="Times New Roman" pitchFamily="18" charset="0"/>
              </a:rPr>
              <a:t>T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itchFamily="18" charset="0"/>
              </a:rPr>
              <a:t>i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b="1" dirty="0">
                <a:solidFill>
                  <a:schemeClr val="tx2"/>
                </a:solidFill>
                <a:latin typeface="Times New Roman" pitchFamily="18" charset="0"/>
              </a:rPr>
              <a:t>F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</a:rPr>
              <a:t>або 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</a:rPr>
              <a:t>I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</a:rPr>
              <a:t> і 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</a:rPr>
              <a:t>Х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spcBef>
                <a:spcPct val="25000"/>
              </a:spcBef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	</a:t>
            </a:r>
            <a:r>
              <a:rPr lang="uk-UA" b="1" i="1" dirty="0" smtClean="0">
                <a:solidFill>
                  <a:schemeClr val="tx2"/>
                </a:solidFill>
                <a:latin typeface="Times New Roman" pitchFamily="18" charset="0"/>
              </a:rPr>
              <a:t>Закон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</a:rPr>
              <a:t>виключеного третього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. Кожне висловлення є або </a:t>
            </a:r>
          </a:p>
          <a:p>
            <a:pPr marL="0" indent="0" algn="just">
              <a:lnSpc>
                <a:spcPct val="120000"/>
              </a:lnSpc>
              <a:spcBef>
                <a:spcPct val="25000"/>
              </a:spcBef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істинним, або хибним.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b="1" i="1" dirty="0">
                <a:solidFill>
                  <a:schemeClr val="tx2"/>
                </a:solidFill>
                <a:latin typeface="Times New Roman" pitchFamily="18" charset="0"/>
              </a:rPr>
              <a:t>	Закон виключення суперечності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. Жодне висловлення не є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одночасно істинним і хибним.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   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</a:rPr>
              <a:t>Змінні висловлення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позначають латинськими літерами 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р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,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</a:rPr>
              <a:t>1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, …). Після підстановки певного елементарного висловлення змінне висловлення набуває відповідного значення: 0 або 1.</a:t>
            </a:r>
            <a:endParaRPr lang="en-US" dirty="0">
              <a:solidFill>
                <a:schemeClr val="tx2"/>
              </a:solidFill>
              <a:latin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</a:rPr>
              <a:t>	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	1.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: «Херсон – це обласний центр».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                     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</a:rPr>
              <a:t>	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.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: «Земля обертається».</a:t>
            </a:r>
          </a:p>
          <a:p>
            <a:pPr algn="just">
              <a:lnSpc>
                <a:spcPct val="90000"/>
              </a:lnSpc>
              <a:spcBef>
                <a:spcPct val="25000"/>
              </a:spcBef>
              <a:buNone/>
            </a:pPr>
            <a:endParaRPr lang="ru-RU" dirty="0"/>
          </a:p>
        </p:txBody>
      </p: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23" y="1412776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74" descr="3D_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023" y="5301208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4" name="Action Button: Back or Previous 13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Action Button: Beginning 14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Action Button: Forward or Next 15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Action Button: End 16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Action Button: Custom 17">
              <a:hlinkClick r:id="rId4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244423" y="6415661"/>
            <a:ext cx="59754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7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25586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buNone/>
            </a:pPr>
            <a:r>
              <a:rPr lang="uk-UA" sz="2600" b="1" dirty="0" smtClean="0">
                <a:solidFill>
                  <a:schemeClr val="tx2"/>
                </a:solidFill>
                <a:latin typeface="Times New Roman" pitchFamily="18" charset="0"/>
              </a:rPr>
              <a:t>  Висловленя:</a:t>
            </a:r>
            <a:endParaRPr lang="uk-UA" sz="2600" b="1" dirty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lnSpc>
                <a:spcPct val="110000"/>
              </a:lnSpc>
              <a:buNone/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</a:rPr>
              <a:t>1.</a:t>
            </a:r>
            <a:r>
              <a:rPr lang="uk-UA" sz="26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</a:rPr>
              <a:t>Число 5 є простим.</a:t>
            </a:r>
          </a:p>
          <a:p>
            <a:pPr>
              <a:lnSpc>
                <a:spcPct val="110000"/>
              </a:lnSpc>
              <a:buNone/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</a:rPr>
              <a:t>2. Усі натуральні числа парні.</a:t>
            </a:r>
          </a:p>
          <a:p>
            <a:pPr>
              <a:lnSpc>
                <a:spcPct val="110000"/>
              </a:lnSpc>
              <a:buNone/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</a:rPr>
              <a:t>3. Херсон – це обласний центр.</a:t>
            </a:r>
          </a:p>
          <a:p>
            <a:pPr>
              <a:lnSpc>
                <a:spcPct val="110000"/>
              </a:lnSpc>
              <a:buNone/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</a:rPr>
              <a:t>4. Множина всіх 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</a:rPr>
              <a:t>непарних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</a:rPr>
              <a:t>чисел є скінченною.</a:t>
            </a:r>
          </a:p>
          <a:p>
            <a:pPr>
              <a:lnSpc>
                <a:spcPct val="110000"/>
              </a:lnSpc>
              <a:buNone/>
            </a:pPr>
            <a:r>
              <a:rPr lang="uk-UA" sz="2600" i="1" dirty="0">
                <a:latin typeface="Times New Roman" pitchFamily="18" charset="0"/>
              </a:rPr>
              <a:t>Перше і третє висловлення </a:t>
            </a:r>
            <a:r>
              <a:rPr lang="en-US" sz="2600" i="1" dirty="0">
                <a:latin typeface="Times New Roman" pitchFamily="18" charset="0"/>
              </a:rPr>
              <a:t>- </a:t>
            </a:r>
            <a:r>
              <a:rPr lang="uk-UA" sz="2600" i="1" dirty="0">
                <a:latin typeface="Times New Roman" pitchFamily="18" charset="0"/>
              </a:rPr>
              <a:t>істинні, друге і четверте - хибні</a:t>
            </a:r>
            <a:r>
              <a:rPr lang="uk-UA" sz="2600" dirty="0">
                <a:latin typeface="Times New Roman" pitchFamily="18" charset="0"/>
              </a:rPr>
              <a:t>.</a:t>
            </a:r>
          </a:p>
          <a:p>
            <a:pPr>
              <a:lnSpc>
                <a:spcPct val="110000"/>
              </a:lnSpc>
              <a:buNone/>
            </a:pPr>
            <a:endParaRPr lang="uk-UA" sz="2600" dirty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lnSpc>
                <a:spcPct val="110000"/>
              </a:lnSpc>
              <a:buNone/>
            </a:pPr>
            <a:r>
              <a:rPr lang="uk-UA" sz="2600" b="1" dirty="0" smtClean="0">
                <a:solidFill>
                  <a:schemeClr val="tx2"/>
                </a:solidFill>
                <a:latin typeface="Times New Roman" pitchFamily="18" charset="0"/>
              </a:rPr>
              <a:t>   Речення, </a:t>
            </a:r>
            <a:r>
              <a:rPr lang="uk-UA" sz="2600" b="1" dirty="0">
                <a:solidFill>
                  <a:schemeClr val="tx2"/>
                </a:solidFill>
                <a:latin typeface="Times New Roman" pitchFamily="18" charset="0"/>
              </a:rPr>
              <a:t>що не є висловленнями:</a:t>
            </a:r>
          </a:p>
          <a:p>
            <a:pPr>
              <a:lnSpc>
                <a:spcPct val="110000"/>
              </a:lnSpc>
              <a:buNone/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</a:rPr>
              <a:t>1. Хто ви?     </a:t>
            </a:r>
            <a:r>
              <a:rPr lang="uk-UA" sz="2600" dirty="0">
                <a:latin typeface="Times New Roman" pitchFamily="18" charset="0"/>
              </a:rPr>
              <a:t>(</a:t>
            </a:r>
            <a:r>
              <a:rPr lang="uk-UA" sz="2600" i="1" dirty="0">
                <a:latin typeface="Times New Roman" pitchFamily="18" charset="0"/>
              </a:rPr>
              <a:t>питання</a:t>
            </a:r>
            <a:r>
              <a:rPr lang="ru-RU" sz="2600" dirty="0">
                <a:latin typeface="Times New Roman" pitchFamily="18" charset="0"/>
              </a:rPr>
              <a:t>)</a:t>
            </a:r>
            <a:endParaRPr lang="uk-UA" sz="2600" dirty="0">
              <a:latin typeface="Times New Roman" pitchFamily="18" charset="0"/>
            </a:endParaRPr>
          </a:p>
          <a:p>
            <a:pPr>
              <a:lnSpc>
                <a:spcPct val="110000"/>
              </a:lnSpc>
              <a:buNone/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</a:rPr>
              <a:t>2. Прочитайте цей розділ до наступного заняття. </a:t>
            </a:r>
          </a:p>
          <a:p>
            <a:pPr>
              <a:lnSpc>
                <a:spcPct val="110000"/>
              </a:lnSpc>
              <a:buNone/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</a:rPr>
              <a:t>3. Хай живе математика! </a:t>
            </a:r>
          </a:p>
          <a:p>
            <a:pPr>
              <a:lnSpc>
                <a:spcPct val="110000"/>
              </a:lnSpc>
              <a:buNone/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</a:rPr>
              <a:t>4. Будьте обережні. </a:t>
            </a:r>
            <a:r>
              <a:rPr lang="uk-UA" sz="2600" dirty="0">
                <a:latin typeface="Times New Roman" pitchFamily="18" charset="0"/>
              </a:rPr>
              <a:t>(</a:t>
            </a:r>
            <a:r>
              <a:rPr lang="uk-UA" sz="2600" i="1" dirty="0">
                <a:latin typeface="Times New Roman" pitchFamily="18" charset="0"/>
              </a:rPr>
              <a:t>наказ або вигук</a:t>
            </a:r>
            <a:r>
              <a:rPr lang="ru-RU" sz="2600" dirty="0">
                <a:latin typeface="Times New Roman" pitchFamily="18" charset="0"/>
              </a:rPr>
              <a:t>)</a:t>
            </a:r>
            <a:endParaRPr lang="uk-UA" sz="2600" dirty="0">
              <a:latin typeface="Times New Roman" pitchFamily="18" charset="0"/>
            </a:endParaRPr>
          </a:p>
          <a:p>
            <a:pPr>
              <a:lnSpc>
                <a:spcPct val="110000"/>
              </a:lnSpc>
              <a:buNone/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</a:rPr>
              <a:t>5. Це твердження хибне. </a:t>
            </a:r>
            <a:r>
              <a:rPr lang="uk-UA" sz="2600" dirty="0">
                <a:latin typeface="Times New Roman" pitchFamily="18" charset="0"/>
              </a:rPr>
              <a:t>(</a:t>
            </a:r>
            <a:r>
              <a:rPr lang="uk-UA" sz="2600" i="1" dirty="0">
                <a:latin typeface="Times New Roman" pitchFamily="18" charset="0"/>
              </a:rPr>
              <a:t>внутрішньо суперечливе твердження</a:t>
            </a:r>
            <a:r>
              <a:rPr lang="ru-RU" sz="2600" dirty="0">
                <a:latin typeface="Times New Roman" pitchFamily="18" charset="0"/>
              </a:rPr>
              <a:t>)</a:t>
            </a:r>
          </a:p>
          <a:p>
            <a:endParaRPr lang="ru-RU" dirty="0"/>
          </a:p>
        </p:txBody>
      </p:sp>
      <p:pic>
        <p:nvPicPr>
          <p:cNvPr id="11" name="Picture 74" descr="3D_0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0768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74" descr="3D_0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33056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4" name="Action Button: Back or Previous 13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Action Button: Beginning 14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Action Button: Forward or Next 15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Action Button: End 16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Action Button: Custom 17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244423" y="6415661"/>
            <a:ext cx="59754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8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312835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548680"/>
            <a:ext cx="8229600" cy="2880320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uk-UA" b="1" i="1" dirty="0" smtClean="0">
                <a:solidFill>
                  <a:schemeClr val="tx2"/>
                </a:solidFill>
                <a:latin typeface="Times New Roman" pitchFamily="18" charset="0"/>
              </a:rPr>
              <a:t>  Простим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висловленням називається висловлення, що не містить зв'язок 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і, або, ні, якщо ... то, тоді і тільки тоді …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). </a:t>
            </a:r>
            <a:endParaRPr lang="uk-UA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uk-UA" b="1" i="1" dirty="0" smtClean="0">
                <a:solidFill>
                  <a:schemeClr val="tx2"/>
                </a:solidFill>
                <a:latin typeface="Times New Roman" pitchFamily="18" charset="0"/>
              </a:rPr>
              <a:t>  Складеними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</a:rPr>
              <a:t> висловленнями називаються висловлення, що будуються за допомогою зв'язок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(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</a:rPr>
              <a:t>операцій).</a:t>
            </a:r>
            <a:endParaRPr lang="uk-UA" dirty="0">
              <a:solidFill>
                <a:schemeClr val="tx2"/>
              </a:solidFill>
              <a:latin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</a:rPr>
              <a:t>Істинність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складеного висловлення однозначно визначається істинністю або хибністю складових його частин. </a:t>
            </a:r>
            <a:endParaRPr lang="ru-RU" dirty="0">
              <a:solidFill>
                <a:schemeClr val="tx2"/>
              </a:solidFill>
              <a:latin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uk-UA" i="1" dirty="0" smtClean="0">
                <a:solidFill>
                  <a:schemeClr val="tx2"/>
                </a:solidFill>
                <a:latin typeface="Times New Roman" pitchFamily="18" charset="0"/>
              </a:rPr>
              <a:t>Таблиця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</a:rPr>
              <a:t>істинності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  перераховує всі можливі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</a:rPr>
              <a:t>комбінації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</a:rPr>
              <a:t>істинності і хибності складених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</a:rPr>
              <a:t>висловлень.</a:t>
            </a:r>
            <a:endParaRPr lang="uk-UA" sz="1000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uk-UA" b="1" dirty="0" smtClean="0">
                <a:solidFill>
                  <a:schemeClr val="tx2"/>
                </a:solidFill>
                <a:latin typeface="Times New Roman" pitchFamily="18" charset="0"/>
              </a:rPr>
              <a:t>Сигнатура </a:t>
            </a:r>
            <a:r>
              <a:rPr lang="uk-UA" b="1" dirty="0">
                <a:solidFill>
                  <a:schemeClr val="tx2"/>
                </a:solidFill>
                <a:latin typeface="Times New Roman" pitchFamily="18" charset="0"/>
              </a:rPr>
              <a:t>алгебри </a:t>
            </a:r>
            <a:r>
              <a:rPr lang="uk-UA" b="1" dirty="0" smtClean="0">
                <a:solidFill>
                  <a:schemeClr val="tx2"/>
                </a:solidFill>
                <a:latin typeface="Times New Roman" pitchFamily="18" charset="0"/>
              </a:rPr>
              <a:t>висловлень</a:t>
            </a:r>
            <a:endParaRPr lang="uk-UA" b="1" dirty="0">
              <a:solidFill>
                <a:schemeClr val="tx2"/>
              </a:solidFill>
              <a:latin typeface="Times New Roman" pitchFamily="18" charset="0"/>
            </a:endParaRPr>
          </a:p>
          <a:p>
            <a:endParaRPr lang="ru-RU" b="1" dirty="0"/>
          </a:p>
        </p:txBody>
      </p:sp>
      <p:graphicFrame>
        <p:nvGraphicFramePr>
          <p:cNvPr id="4" name="Group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5033166"/>
              </p:ext>
            </p:extLst>
          </p:nvPr>
        </p:nvGraphicFramePr>
        <p:xfrm>
          <a:off x="251520" y="3501008"/>
          <a:ext cx="8680450" cy="2405063"/>
        </p:xfrm>
        <a:graphic>
          <a:graphicData uri="http://schemas.openxmlformats.org/drawingml/2006/table">
            <a:tbl>
              <a:tblPr/>
              <a:tblGrid>
                <a:gridCol w="6734175"/>
                <a:gridCol w="1946275"/>
              </a:tblGrid>
              <a:tr h="415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Назва</a:t>
                      </a:r>
                      <a:endParaRPr kumimoji="0" lang="ru-RU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Позначення</a:t>
                      </a:r>
                      <a:endParaRPr kumimoji="0" lang="ru-RU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Кон’юнкція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 (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Логічне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множення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) (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Логічне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 «І»)</a:t>
                      </a: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     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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    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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Диз’юнкція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 (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Логічне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додавання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) (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Логічне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 «АБО»)</a:t>
                      </a: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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Заперечення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 (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Логічне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 «НІ»)</a:t>
                      </a: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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      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     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Імплікація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 (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Логічне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слідування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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       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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20687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4" name="Action Button: Back or Previous 13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Action Button: Beginning 14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Action Button: Forward or Next 15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Action Button: End 16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Action Button: Custom 17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244423" y="6415661"/>
            <a:ext cx="59754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Таблиці істинності, логіка, доведення. Слайд 9 з 47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31258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38l">
  <a:themeElements>
    <a:clrScheme name="sample 3">
      <a:dk1>
        <a:srgbClr val="1D528D"/>
      </a:dk1>
      <a:lt1>
        <a:srgbClr val="FFFFFF"/>
      </a:lt1>
      <a:dk2>
        <a:srgbClr val="000000"/>
      </a:dk2>
      <a:lt2>
        <a:srgbClr val="DDDDDD"/>
      </a:lt2>
      <a:accent1>
        <a:srgbClr val="25B1B1"/>
      </a:accent1>
      <a:accent2>
        <a:srgbClr val="5BACE9"/>
      </a:accent2>
      <a:accent3>
        <a:srgbClr val="FFFFFF"/>
      </a:accent3>
      <a:accent4>
        <a:srgbClr val="174578"/>
      </a:accent4>
      <a:accent5>
        <a:srgbClr val="ACD5D5"/>
      </a:accent5>
      <a:accent6>
        <a:srgbClr val="529BD3"/>
      </a:accent6>
      <a:hlink>
        <a:srgbClr val="6E71F0"/>
      </a:hlink>
      <a:folHlink>
        <a:srgbClr val="969696"/>
      </a:folHlink>
    </a:clrScheme>
    <a:fontScheme name="sample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1">
        <a:dk1>
          <a:srgbClr val="1D528D"/>
        </a:dk1>
        <a:lt1>
          <a:srgbClr val="FFFFFF"/>
        </a:lt1>
        <a:dk2>
          <a:srgbClr val="000000"/>
        </a:dk2>
        <a:lt2>
          <a:srgbClr val="C0C0C0"/>
        </a:lt2>
        <a:accent1>
          <a:srgbClr val="4EA693"/>
        </a:accent1>
        <a:accent2>
          <a:srgbClr val="ABA755"/>
        </a:accent2>
        <a:accent3>
          <a:srgbClr val="FFFFFF"/>
        </a:accent3>
        <a:accent4>
          <a:srgbClr val="174578"/>
        </a:accent4>
        <a:accent5>
          <a:srgbClr val="B2D0C8"/>
        </a:accent5>
        <a:accent6>
          <a:srgbClr val="9B974C"/>
        </a:accent6>
        <a:hlink>
          <a:srgbClr val="3981B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124B98"/>
        </a:dk1>
        <a:lt1>
          <a:srgbClr val="FFFFFF"/>
        </a:lt1>
        <a:dk2>
          <a:srgbClr val="000000"/>
        </a:dk2>
        <a:lt2>
          <a:srgbClr val="DDDDDD"/>
        </a:lt2>
        <a:accent1>
          <a:srgbClr val="4976D1"/>
        </a:accent1>
        <a:accent2>
          <a:srgbClr val="4CB494"/>
        </a:accent2>
        <a:accent3>
          <a:srgbClr val="FFFFFF"/>
        </a:accent3>
        <a:accent4>
          <a:srgbClr val="0E3F81"/>
        </a:accent4>
        <a:accent5>
          <a:srgbClr val="B1BDE5"/>
        </a:accent5>
        <a:accent6>
          <a:srgbClr val="44A386"/>
        </a:accent6>
        <a:hlink>
          <a:srgbClr val="0099CC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5B1B1"/>
        </a:accent1>
        <a:accent2>
          <a:srgbClr val="5BACE9"/>
        </a:accent2>
        <a:accent3>
          <a:srgbClr val="FFFFFF"/>
        </a:accent3>
        <a:accent4>
          <a:srgbClr val="174578"/>
        </a:accent4>
        <a:accent5>
          <a:srgbClr val="ACD5D5"/>
        </a:accent5>
        <a:accent6>
          <a:srgbClr val="529BD3"/>
        </a:accent6>
        <a:hlink>
          <a:srgbClr val="6E71F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</Template>
  <TotalTime>4068</TotalTime>
  <Words>3992</Words>
  <Application>Microsoft Office PowerPoint</Application>
  <PresentationFormat>Экран (4:3)</PresentationFormat>
  <Paragraphs>1404</Paragraphs>
  <Slides>47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48" baseType="lpstr">
      <vt:lpstr>cdb2004138l</vt:lpstr>
      <vt:lpstr>Таблиці істинності, логіка, доведення</vt:lpstr>
      <vt:lpstr>Література</vt:lpstr>
      <vt:lpstr>План</vt:lpstr>
      <vt:lpstr>Умовні позначення</vt:lpstr>
      <vt:lpstr>Вступ</vt:lpstr>
      <vt:lpstr>Презентация PowerPoint</vt:lpstr>
      <vt:lpstr>Висловлення та логічні зв’язки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Умовні висловлення</vt:lpstr>
      <vt:lpstr>Презентация PowerPoint</vt:lpstr>
      <vt:lpstr>Еквівалентні висловлення</vt:lpstr>
      <vt:lpstr>Конверсія, інверсія й контрапозиція</vt:lpstr>
      <vt:lpstr>Презентация PowerPoint</vt:lpstr>
      <vt:lpstr>Властивості логічних зв’язок</vt:lpstr>
      <vt:lpstr>Тавтологія та протиріччя</vt:lpstr>
      <vt:lpstr>Співвідношення зі сталими</vt:lpstr>
      <vt:lpstr>Аксіоматичні системи:  умовиводу та доведення</vt:lpstr>
      <vt:lpstr>Презентация PowerPoint</vt:lpstr>
      <vt:lpstr>Презентация PowerPoint</vt:lpstr>
      <vt:lpstr>Презентация PowerPoint</vt:lpstr>
      <vt:lpstr>Презентация PowerPoint</vt:lpstr>
      <vt:lpstr>Метод від супротивного (протилежного)</vt:lpstr>
      <vt:lpstr>Презентация PowerPoint</vt:lpstr>
      <vt:lpstr>Презентация PowerPoint</vt:lpstr>
      <vt:lpstr>Правила виведення</vt:lpstr>
      <vt:lpstr>Презентация PowerPoint</vt:lpstr>
      <vt:lpstr>Презентация PowerPoint</vt:lpstr>
      <vt:lpstr>Процес доведення теорем</vt:lpstr>
      <vt:lpstr>Повнота в логіці висловлень</vt:lpstr>
      <vt:lpstr>Презентация PowerPoint</vt:lpstr>
      <vt:lpstr>Презентация PowerPoint</vt:lpstr>
      <vt:lpstr>Презентация PowerPoint</vt:lpstr>
      <vt:lpstr>Карти Карно</vt:lpstr>
      <vt:lpstr>Презентация PowerPoint</vt:lpstr>
      <vt:lpstr>Презентация PowerPoint</vt:lpstr>
      <vt:lpstr>Алгоритм спрощення</vt:lpstr>
      <vt:lpstr>Презентация PowerPoint</vt:lpstr>
      <vt:lpstr>Комутаційні схеми</vt:lpstr>
      <vt:lpstr>Презентация PowerPoint</vt:lpstr>
      <vt:lpstr>Література до лекції</vt:lpstr>
      <vt:lpstr>Дякую за увагу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Таблиці істинності, логіка, доведення</dc:title>
  <dc:creator>Эллина</dc:creator>
  <cp:lastModifiedBy>Irina</cp:lastModifiedBy>
  <cp:revision>254</cp:revision>
  <dcterms:created xsi:type="dcterms:W3CDTF">2011-07-03T17:12:01Z</dcterms:created>
  <dcterms:modified xsi:type="dcterms:W3CDTF">2012-10-10T03:25:51Z</dcterms:modified>
</cp:coreProperties>
</file>