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sldIdLst>
    <p:sldId id="256" r:id="rId2"/>
    <p:sldId id="258" r:id="rId3"/>
    <p:sldId id="285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6" r:id="rId30"/>
    <p:sldId id="257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88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267DB4-79FB-4C7A-BB63-9E395F4AA2E7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96729-2223-409D-83DC-524012D3AE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3783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C9F368-2CE4-46D6-937F-03780A72D3B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77281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C96729-2223-409D-83DC-524012D3AE2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46530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dirty="0" smtClean="0"/>
              <a:t>Доведення</a:t>
            </a:r>
            <a:r>
              <a:rPr lang="uk-UA" baseline="0" dirty="0" smtClean="0"/>
              <a:t> Теореми 8.3. К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ожна вершина, за виключенням кореня, являється потомком внутрішньої вершини. Оскільки є і внутрішніх вершин і кожна внутрішня вершина має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 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потомків, всього є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 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потомків. Якщо враховувати корінь, то загальна кількість вершин дорівнює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+ 1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C96729-2223-409D-83DC-524012D3AE23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16699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C96729-2223-409D-83DC-524012D3AE23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85649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Доведення Теореми 8.7. Якщо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{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} 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ребро дерева Т, то вивід очевидний. Якщо це не так, то одна з вершин, наприклад, а, повинна бути поміщена в дерево першою. Але оскільки вершина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не була поміщена в дерево на кроці 4 алгоритма ПОДГ, то пошук продовжується з вершини а до тих пір, поки не буде знайдена вершина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Тому вершина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являється потомком а.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C96729-2223-409D-83DC-524012D3AE23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64102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200" b="1" i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Зважений граф </a:t>
            </a:r>
            <a:r>
              <a:rPr lang="uk-UA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це граф, кожному ребру якого приписане додатнє число, що називається </a:t>
            </a:r>
            <a:r>
              <a:rPr lang="uk-UA" sz="1200" b="1" i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вагою</a:t>
            </a:r>
            <a:r>
              <a:rPr lang="uk-UA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ru-RU" sz="1200" kern="120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C96729-2223-409D-83DC-524012D3AE23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7427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89" name="Group 17"/>
          <p:cNvGrpSpPr>
            <a:grpSpLocks/>
          </p:cNvGrpSpPr>
          <p:nvPr/>
        </p:nvGrpSpPr>
        <p:grpSpPr bwMode="auto">
          <a:xfrm>
            <a:off x="-9525" y="2708275"/>
            <a:ext cx="9183688" cy="1501775"/>
            <a:chOff x="-23" y="1319"/>
            <a:chExt cx="5799" cy="946"/>
          </a:xfrm>
        </p:grpSpPr>
        <p:sp>
          <p:nvSpPr>
            <p:cNvPr id="3090" name="Freeform 18"/>
            <p:cNvSpPr>
              <a:spLocks/>
            </p:cNvSpPr>
            <p:nvPr/>
          </p:nvSpPr>
          <p:spPr bwMode="gray">
            <a:xfrm>
              <a:off x="-20" y="1319"/>
              <a:ext cx="5779" cy="946"/>
            </a:xfrm>
            <a:custGeom>
              <a:avLst/>
              <a:gdLst>
                <a:gd name="T0" fmla="*/ 6 w 5779"/>
                <a:gd name="T1" fmla="*/ 454 h 946"/>
                <a:gd name="T2" fmla="*/ 355 w 5779"/>
                <a:gd name="T3" fmla="*/ 454 h 946"/>
                <a:gd name="T4" fmla="*/ 757 w 5779"/>
                <a:gd name="T5" fmla="*/ 1 h 946"/>
                <a:gd name="T6" fmla="*/ 2511 w 5779"/>
                <a:gd name="T7" fmla="*/ 0 h 946"/>
                <a:gd name="T8" fmla="*/ 2646 w 5779"/>
                <a:gd name="T9" fmla="*/ 144 h 946"/>
                <a:gd name="T10" fmla="*/ 5779 w 5779"/>
                <a:gd name="T11" fmla="*/ 137 h 946"/>
                <a:gd name="T12" fmla="*/ 5779 w 5779"/>
                <a:gd name="T13" fmla="*/ 772 h 946"/>
                <a:gd name="T14" fmla="*/ 2899 w 5779"/>
                <a:gd name="T15" fmla="*/ 765 h 946"/>
                <a:gd name="T16" fmla="*/ 2757 w 5779"/>
                <a:gd name="T17" fmla="*/ 946 h 946"/>
                <a:gd name="T18" fmla="*/ 1883 w 5779"/>
                <a:gd name="T19" fmla="*/ 946 h 946"/>
                <a:gd name="T20" fmla="*/ 1663 w 5779"/>
                <a:gd name="T21" fmla="*/ 687 h 946"/>
                <a:gd name="T22" fmla="*/ 0 w 5779"/>
                <a:gd name="T23" fmla="*/ 687 h 946"/>
                <a:gd name="T24" fmla="*/ 35 w 5779"/>
                <a:gd name="T25" fmla="*/ 480 h 9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79" h="946">
                  <a:moveTo>
                    <a:pt x="6" y="454"/>
                  </a:moveTo>
                  <a:lnTo>
                    <a:pt x="355" y="454"/>
                  </a:lnTo>
                  <a:lnTo>
                    <a:pt x="757" y="1"/>
                  </a:lnTo>
                  <a:lnTo>
                    <a:pt x="2511" y="0"/>
                  </a:lnTo>
                  <a:lnTo>
                    <a:pt x="2646" y="144"/>
                  </a:lnTo>
                  <a:lnTo>
                    <a:pt x="5779" y="137"/>
                  </a:lnTo>
                  <a:lnTo>
                    <a:pt x="5779" y="772"/>
                  </a:lnTo>
                  <a:lnTo>
                    <a:pt x="2899" y="765"/>
                  </a:lnTo>
                  <a:lnTo>
                    <a:pt x="2757" y="946"/>
                  </a:lnTo>
                  <a:lnTo>
                    <a:pt x="1883" y="946"/>
                  </a:lnTo>
                  <a:lnTo>
                    <a:pt x="1663" y="687"/>
                  </a:lnTo>
                  <a:lnTo>
                    <a:pt x="0" y="687"/>
                  </a:lnTo>
                  <a:lnTo>
                    <a:pt x="35" y="48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dist="77251" dir="4832261" algn="ctr" rotWithShape="0">
                <a:srgbClr val="000066">
                  <a:alpha val="19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91" name="Freeform 19" descr="01_img(Global Digtal Desigm(imageState)"/>
            <p:cNvSpPr>
              <a:spLocks/>
            </p:cNvSpPr>
            <p:nvPr/>
          </p:nvSpPr>
          <p:spPr bwMode="gray">
            <a:xfrm>
              <a:off x="-23" y="1344"/>
              <a:ext cx="5799" cy="895"/>
            </a:xfrm>
            <a:custGeom>
              <a:avLst/>
              <a:gdLst>
                <a:gd name="T0" fmla="*/ 0 w 5799"/>
                <a:gd name="T1" fmla="*/ 455 h 895"/>
                <a:gd name="T2" fmla="*/ 369 w 5799"/>
                <a:gd name="T3" fmla="*/ 454 h 895"/>
                <a:gd name="T4" fmla="*/ 776 w 5799"/>
                <a:gd name="T5" fmla="*/ 0 h 895"/>
                <a:gd name="T6" fmla="*/ 2496 w 5799"/>
                <a:gd name="T7" fmla="*/ 0 h 895"/>
                <a:gd name="T8" fmla="*/ 2632 w 5799"/>
                <a:gd name="T9" fmla="*/ 136 h 895"/>
                <a:gd name="T10" fmla="*/ 5799 w 5799"/>
                <a:gd name="T11" fmla="*/ 136 h 895"/>
                <a:gd name="T12" fmla="*/ 5788 w 5799"/>
                <a:gd name="T13" fmla="*/ 727 h 895"/>
                <a:gd name="T14" fmla="*/ 2883 w 5799"/>
                <a:gd name="T15" fmla="*/ 708 h 895"/>
                <a:gd name="T16" fmla="*/ 2747 w 5799"/>
                <a:gd name="T17" fmla="*/ 895 h 895"/>
                <a:gd name="T18" fmla="*/ 1899 w 5799"/>
                <a:gd name="T19" fmla="*/ 895 h 895"/>
                <a:gd name="T20" fmla="*/ 1681 w 5799"/>
                <a:gd name="T21" fmla="*/ 635 h 895"/>
                <a:gd name="T22" fmla="*/ 7 w 5799"/>
                <a:gd name="T23" fmla="*/ 635 h 895"/>
                <a:gd name="T24" fmla="*/ 7 w 5799"/>
                <a:gd name="T25" fmla="*/ 454 h 8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99" h="895">
                  <a:moveTo>
                    <a:pt x="0" y="455"/>
                  </a:moveTo>
                  <a:lnTo>
                    <a:pt x="369" y="454"/>
                  </a:lnTo>
                  <a:lnTo>
                    <a:pt x="776" y="0"/>
                  </a:lnTo>
                  <a:lnTo>
                    <a:pt x="2496" y="0"/>
                  </a:lnTo>
                  <a:lnTo>
                    <a:pt x="2632" y="136"/>
                  </a:lnTo>
                  <a:lnTo>
                    <a:pt x="5799" y="136"/>
                  </a:lnTo>
                  <a:lnTo>
                    <a:pt x="5788" y="727"/>
                  </a:lnTo>
                  <a:lnTo>
                    <a:pt x="2883" y="708"/>
                  </a:lnTo>
                  <a:lnTo>
                    <a:pt x="2747" y="895"/>
                  </a:lnTo>
                  <a:lnTo>
                    <a:pt x="1899" y="895"/>
                  </a:lnTo>
                  <a:lnTo>
                    <a:pt x="1681" y="635"/>
                  </a:lnTo>
                  <a:lnTo>
                    <a:pt x="7" y="635"/>
                  </a:lnTo>
                  <a:lnTo>
                    <a:pt x="7" y="454"/>
                  </a:lnTo>
                </a:path>
              </a:pathLst>
            </a:custGeom>
            <a:blipFill dpi="0" rotWithShape="1">
              <a:blip r:embed="rId2"/>
              <a:srcRect/>
              <a:stretch>
                <a:fillRect/>
              </a:stretch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990600" y="4953000"/>
            <a:ext cx="7315200" cy="3810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800">
                <a:latin typeface="Verdana" pitchFamily="34" charset="0"/>
              </a:defRPr>
            </a:lvl1pPr>
          </a:lstStyle>
          <a:p>
            <a:pPr lvl="0"/>
            <a:r>
              <a:rPr lang="ru-RU" noProof="0" smtClean="0"/>
              <a:t>Образец подзаголовка</a:t>
            </a:r>
            <a:endParaRPr lang="en-US" noProof="0" smtClean="0"/>
          </a:p>
        </p:txBody>
      </p:sp>
      <p:sp>
        <p:nvSpPr>
          <p:cNvPr id="3092" name="Rectangle 20"/>
          <p:cNvSpPr>
            <a:spLocks noGrp="1" noChangeArrowheads="1"/>
          </p:cNvSpPr>
          <p:nvPr>
            <p:ph type="ctrTitle" sz="quarter"/>
          </p:nvPr>
        </p:nvSpPr>
        <p:spPr bwMode="black">
          <a:xfrm>
            <a:off x="611188" y="1700213"/>
            <a:ext cx="8137525" cy="792162"/>
          </a:xfrm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altLang="ko-KR" noProof="0" smtClean="0"/>
              <a:t>Образец заголовка</a:t>
            </a:r>
            <a:endParaRPr lang="en-US" altLang="ko-KR" noProof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B4E144-BE34-468B-8FA6-C9A2A867357A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E18C2FF-22A2-48DD-8DF6-5204628E1C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496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79438"/>
            <a:ext cx="2057400" cy="590073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79438"/>
            <a:ext cx="6019800" cy="59007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B4E144-BE34-468B-8FA6-C9A2A867357A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E18C2FF-22A2-48DD-8DF6-5204628E1C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7921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579438"/>
            <a:ext cx="7848600" cy="5635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343025"/>
            <a:ext cx="8229600" cy="5137150"/>
          </a:xfrm>
        </p:spPr>
        <p:txBody>
          <a:bodyPr/>
          <a:lstStyle/>
          <a:p>
            <a:r>
              <a:rPr lang="ru-RU" smtClean="0"/>
              <a:t>Вставка таблицы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010400" y="28892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3FB4E144-BE34-468B-8FA6-C9A2A867357A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E18C2FF-22A2-48DD-8DF6-5204628E1C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3708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B4E144-BE34-468B-8FA6-C9A2A867357A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E18C2FF-22A2-48DD-8DF6-5204628E1C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8735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B4E144-BE34-468B-8FA6-C9A2A867357A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E18C2FF-22A2-48DD-8DF6-5204628E1C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817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343025"/>
            <a:ext cx="4038600" cy="513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343025"/>
            <a:ext cx="4038600" cy="513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B4E144-BE34-468B-8FA6-C9A2A867357A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E18C2FF-22A2-48DD-8DF6-5204628E1C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579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B4E144-BE34-468B-8FA6-C9A2A867357A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E18C2FF-22A2-48DD-8DF6-5204628E1C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62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B4E144-BE34-468B-8FA6-C9A2A867357A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E18C2FF-22A2-48DD-8DF6-5204628E1C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3741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B4E144-BE34-468B-8FA6-C9A2A867357A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E18C2FF-22A2-48DD-8DF6-5204628E1C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39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B4E144-BE34-468B-8FA6-C9A2A867357A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E18C2FF-22A2-48DD-8DF6-5204628E1C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5152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B4E144-BE34-468B-8FA6-C9A2A867357A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E18C2FF-22A2-48DD-8DF6-5204628E1C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354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43025"/>
            <a:ext cx="8229600" cy="513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288925"/>
            <a:ext cx="21336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latin typeface="+mj-lt"/>
              </a:defRPr>
            </a:lvl1pPr>
          </a:lstStyle>
          <a:p>
            <a:fld id="{3FB4E144-BE34-468B-8FA6-C9A2A867357A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609600" y="579438"/>
            <a:ext cx="7848600" cy="563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заголовка</a:t>
            </a:r>
            <a:endParaRPr lang="en-US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4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slide" Target="slide2.xml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6.xml"/><Relationship Id="rId5" Type="http://schemas.openxmlformats.org/officeDocument/2006/relationships/slide" Target="slide20.xml"/><Relationship Id="rId4" Type="http://schemas.openxmlformats.org/officeDocument/2006/relationships/slide" Target="slide1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Модуль 2 Лекція 5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uk-UA" dirty="0" smtClean="0"/>
              <a:t>Дерева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2785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Бінарні дерева пошуку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5137150"/>
          </a:xfrm>
        </p:spPr>
        <p:txBody>
          <a:bodyPr/>
          <a:lstStyle/>
          <a:p>
            <a:pPr marL="0" indent="0">
              <a:buNone/>
            </a:pPr>
            <a:endParaRPr lang="uk-UA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Побудувати бінарне дерево. </a:t>
            </a:r>
          </a:p>
          <a:p>
            <a:pPr marL="0" indent="0">
              <a:buNone/>
            </a:pPr>
            <a:r>
              <a:rPr lang="uk-UA" sz="28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Петерсон</a:t>
            </a:r>
            <a:r>
              <a:rPr lang="uk-UA" sz="2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Джонсон, Сміт, Вейл, Спенсер, Рассел.</a:t>
            </a:r>
            <a:endParaRPr lang="ru-RU" sz="28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63888" y="2924944"/>
            <a:ext cx="1512168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Петерсон</a:t>
            </a:r>
            <a:endParaRPr lang="ru-RU" dirty="0"/>
          </a:p>
        </p:txBody>
      </p:sp>
      <p:sp>
        <p:nvSpPr>
          <p:cNvPr id="5" name="Rectangle 4"/>
          <p:cNvSpPr/>
          <p:nvPr/>
        </p:nvSpPr>
        <p:spPr>
          <a:xfrm>
            <a:off x="2339752" y="3717032"/>
            <a:ext cx="1368152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Джонсон</a:t>
            </a:r>
            <a:endParaRPr lang="ru-RU" dirty="0"/>
          </a:p>
        </p:txBody>
      </p:sp>
      <p:sp>
        <p:nvSpPr>
          <p:cNvPr id="6" name="Rectangle 5"/>
          <p:cNvSpPr/>
          <p:nvPr/>
        </p:nvSpPr>
        <p:spPr>
          <a:xfrm>
            <a:off x="4932040" y="3717032"/>
            <a:ext cx="1368152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Сміт</a:t>
            </a:r>
            <a:endParaRPr lang="ru-RU" dirty="0"/>
          </a:p>
        </p:txBody>
      </p:sp>
      <p:cxnSp>
        <p:nvCxnSpPr>
          <p:cNvPr id="8" name="Straight Connector 7"/>
          <p:cNvCxnSpPr>
            <a:stCxn id="5" idx="0"/>
            <a:endCxn id="4" idx="2"/>
          </p:cNvCxnSpPr>
          <p:nvPr/>
        </p:nvCxnSpPr>
        <p:spPr>
          <a:xfrm flipV="1">
            <a:off x="3023828" y="3356992"/>
            <a:ext cx="1296144" cy="36004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4" idx="2"/>
            <a:endCxn id="6" idx="0"/>
          </p:cNvCxnSpPr>
          <p:nvPr/>
        </p:nvCxnSpPr>
        <p:spPr>
          <a:xfrm>
            <a:off x="4319972" y="3356992"/>
            <a:ext cx="1296144" cy="36004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16" idx="0"/>
            <a:endCxn id="5" idx="2"/>
          </p:cNvCxnSpPr>
          <p:nvPr/>
        </p:nvCxnSpPr>
        <p:spPr>
          <a:xfrm flipV="1">
            <a:off x="2231740" y="4149080"/>
            <a:ext cx="792088" cy="50405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547664" y="4653136"/>
            <a:ext cx="1368152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Вейл</a:t>
            </a:r>
            <a:endParaRPr lang="ru-RU" dirty="0"/>
          </a:p>
        </p:txBody>
      </p:sp>
      <p:sp>
        <p:nvSpPr>
          <p:cNvPr id="17" name="Rectangle 16"/>
          <p:cNvSpPr/>
          <p:nvPr/>
        </p:nvSpPr>
        <p:spPr>
          <a:xfrm>
            <a:off x="4067944" y="4653136"/>
            <a:ext cx="1368152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Рассел</a:t>
            </a:r>
            <a:endParaRPr lang="ru-RU" dirty="0"/>
          </a:p>
        </p:txBody>
      </p:sp>
      <p:sp>
        <p:nvSpPr>
          <p:cNvPr id="18" name="Rectangle 17"/>
          <p:cNvSpPr/>
          <p:nvPr/>
        </p:nvSpPr>
        <p:spPr>
          <a:xfrm>
            <a:off x="6156176" y="4653136"/>
            <a:ext cx="1368152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Спенсер</a:t>
            </a:r>
            <a:endParaRPr lang="ru-RU" dirty="0"/>
          </a:p>
        </p:txBody>
      </p:sp>
      <p:cxnSp>
        <p:nvCxnSpPr>
          <p:cNvPr id="21" name="Straight Connector 20"/>
          <p:cNvCxnSpPr>
            <a:endCxn id="6" idx="2"/>
          </p:cNvCxnSpPr>
          <p:nvPr/>
        </p:nvCxnSpPr>
        <p:spPr>
          <a:xfrm flipV="1">
            <a:off x="4824028" y="4149080"/>
            <a:ext cx="792088" cy="50405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6" idx="2"/>
            <a:endCxn id="18" idx="0"/>
          </p:cNvCxnSpPr>
          <p:nvPr/>
        </p:nvCxnSpPr>
        <p:spPr>
          <a:xfrm>
            <a:off x="5616116" y="4149080"/>
            <a:ext cx="1224136" cy="50405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12694" y="6446439"/>
            <a:ext cx="32392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5. Дерева. Слайд 10 з 30</a:t>
            </a:r>
            <a:endParaRPr lang="ru-RU" sz="1600" dirty="0"/>
          </a:p>
        </p:txBody>
      </p:sp>
      <p:grpSp>
        <p:nvGrpSpPr>
          <p:cNvPr id="29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30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22" name="Picture 74" descr="3D_0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453" y="1412776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1110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6" grpId="0" animBg="1"/>
      <p:bldP spid="17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Алгоритм вставки елемента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 algn="just">
              <a:buFont typeface="+mj-lt"/>
              <a:buAutoNum type="arabicPeriod"/>
            </a:pP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Починаємо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кор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ня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buFont typeface="+mj-lt"/>
              <a:buAutoNum type="arabicPeriod"/>
            </a:pP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елемент </a:t>
            </a:r>
            <a:r>
              <a:rPr lang="ru-RU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&lt;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об’єкта в вершині, переходимо до лівого сина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buFont typeface="+mj-lt"/>
              <a:buAutoNum type="arabicPeriod"/>
            </a:pP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елемент </a:t>
            </a:r>
            <a:r>
              <a:rPr lang="ru-RU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об’єкта в вершині, переходимо до правого сина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buFont typeface="+mj-lt"/>
              <a:buAutoNum type="arabicPeriod"/>
            </a:pP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Повторяємо кроки 2 і 3, доки не досягнемо вершини, яка не визначена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buFont typeface="+mj-lt"/>
              <a:buAutoNum type="arabicPeriod"/>
            </a:pP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досягнута вершина не визначена, то визначаємо вершину і вставляємо елемент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32240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5. Дерева. Слайд 11 з 30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245965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Алгоритм пошуку елемента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 algn="just">
              <a:buFont typeface="+mj-lt"/>
              <a:buAutoNum type="arabicPeriod"/>
            </a:pP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Починаємо з кореня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buFont typeface="+mj-lt"/>
              <a:buAutoNum type="arabicPeriod"/>
            </a:pP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елемент </a:t>
            </a:r>
            <a:r>
              <a:rPr lang="ru-RU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&lt;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об’єкта в вершині, переходимо до лівого сина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buFont typeface="+mj-lt"/>
              <a:buAutoNum type="arabicPeriod"/>
            </a:pP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елемент </a:t>
            </a:r>
            <a:r>
              <a:rPr lang="ru-RU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об’єкта в вершині, переходимо до правого сина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buFont typeface="+mj-lt"/>
              <a:buAutoNum type="arabicPeriod"/>
            </a:pP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елемент = об’єкту в вершині, то елемент 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знайдено;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виконуємо відповідні дії і виходимо.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buFont typeface="+mj-lt"/>
              <a:buAutoNum type="arabicPeriod"/>
            </a:pP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Повторяємо кроки 2, 3 і 4 доки не досягнемо вершини, яка не визначена.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buFont typeface="+mj-lt"/>
              <a:buAutoNum type="arabicPeriod"/>
            </a:pP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досягнута вершина не визначена і в дереві немає шуканого елемента, то виконуємо відповідні дії і виходимо.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32392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5. Дерева. Слайд 12 з 30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72988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Алгоритм видалення елемента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 algn="just">
              <a:buFont typeface="+mj-lt"/>
              <a:buAutoNum type="arabicPeriod"/>
            </a:pP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вершина </a:t>
            </a:r>
            <a:r>
              <a:rPr lang="en-US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 має синів, просто видаляємо її.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buFont typeface="+mj-lt"/>
              <a:buAutoNum type="arabicPeriod"/>
            </a:pP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вершина </a:t>
            </a:r>
            <a:r>
              <a:rPr lang="en-US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має одного сина, видаляємо </a:t>
            </a:r>
            <a:r>
              <a:rPr lang="en-US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заміняємо її сином.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buFont typeface="+mj-lt"/>
              <a:buAutoNum type="arabicPeriod"/>
            </a:pP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en-US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має двох синів, знаходимо правого сина </a:t>
            </a:r>
            <a:r>
              <a:rPr lang="en-US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вершини </a:t>
            </a:r>
            <a:r>
              <a:rPr lang="en-US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а потім знаходимо лівого сина вершини </a:t>
            </a:r>
            <a:r>
              <a:rPr lang="en-US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(якщо він існує). Продовжуємо вибирати лівих синів кожної знайденої вершини, доки не знайдеться така вершина </a:t>
            </a:r>
            <a:r>
              <a:rPr lang="en-US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у якої не буде лівого сина. Замінимо </a:t>
            </a:r>
            <a:r>
              <a:rPr lang="en-US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en-US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зробимо правого сина вершини </a:t>
            </a:r>
            <a:r>
              <a:rPr lang="en-US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лівим сином батька вершини </a:t>
            </a:r>
            <a:r>
              <a:rPr lang="en-US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32392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5. Дерева. Слайд 13 з 30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198761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397" y="1870910"/>
            <a:ext cx="2371725" cy="341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9545" y="1820934"/>
            <a:ext cx="2181225" cy="352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4462" y="1844686"/>
            <a:ext cx="2438400" cy="346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29814" y="1313102"/>
            <a:ext cx="1790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Дане дерево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88633" y="1065575"/>
            <a:ext cx="34030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Дерево, після видалення</a:t>
            </a:r>
          </a:p>
          <a:p>
            <a:pPr algn="ctr"/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вершини </a:t>
            </a:r>
            <a:r>
              <a:rPr lang="uk-UA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62139" y="1065575"/>
            <a:ext cx="34030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Дерево, після видалення</a:t>
            </a:r>
          </a:p>
          <a:p>
            <a:pPr algn="ctr"/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ершини 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2694" y="6446439"/>
            <a:ext cx="32392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5. Дерева. Слайд 14 з 30</a:t>
            </a:r>
            <a:endParaRPr lang="ru-RU" sz="1600" dirty="0"/>
          </a:p>
        </p:txBody>
      </p:sp>
      <p:grpSp>
        <p:nvGrpSpPr>
          <p:cNvPr id="10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1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Action Button: Custom 21">
              <a:hlinkClick r:id="rId5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8" name="Picture 74" descr="3D_0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29690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7586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Обхід бінарних дерев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>
              <a:buNone/>
            </a:pP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Наступні дерева зображають арифметичні операції</a:t>
            </a:r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447000"/>
            <a:ext cx="1697413" cy="14165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5" y="3447000"/>
            <a:ext cx="1972887" cy="12787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2363" y="3447000"/>
            <a:ext cx="2733675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359956" y="2771897"/>
            <a:ext cx="10647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+ В</a:t>
            </a:r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71019" y="2771897"/>
            <a:ext cx="27825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(A + B) 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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(C + D)</a:t>
            </a:r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37921" y="2771897"/>
            <a:ext cx="27825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(A + B) 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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(C + D)</a:t>
            </a:r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2694" y="6446439"/>
            <a:ext cx="32392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5. Дерева. Слайд 15 з 30</a:t>
            </a:r>
            <a:endParaRPr lang="ru-RU" sz="1600" dirty="0"/>
          </a:p>
        </p:txBody>
      </p:sp>
      <p:grpSp>
        <p:nvGrpSpPr>
          <p:cNvPr id="11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2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Action Button: Custom 21">
              <a:hlinkClick r:id="rId5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7" name="Picture 74" descr="3D_0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288" y="1560628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8878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7848600" cy="563562"/>
          </a:xfrm>
        </p:spPr>
        <p:txBody>
          <a:bodyPr/>
          <a:lstStyle/>
          <a:p>
            <a:r>
              <a:rPr lang="uk-UA" sz="2800" dirty="0" smtClean="0"/>
              <a:t>Алгоритм обходу дерева в центрованому порядку – ОЦП(корінь)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24744"/>
            <a:ext cx="8640960" cy="2448271"/>
          </a:xfrm>
        </p:spPr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ЛівийСин(корінь) існує, то 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ОЦП(ЛівийСин(корінь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))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Обробити(корінь)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ПравийСин(корінь) існує, то ОЦП(ПравийСин(корінь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))</a:t>
            </a:r>
          </a:p>
          <a:p>
            <a:pPr marL="0" indent="0">
              <a:buNone/>
            </a:pPr>
            <a:endParaRPr lang="uk-UA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результаті обходу дерева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центрованому порядку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тримуємо: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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 + C ÷ D – E 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501007"/>
            <a:ext cx="2985935" cy="26484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TextBox 26"/>
          <p:cNvSpPr txBox="1"/>
          <p:nvPr/>
        </p:nvSpPr>
        <p:spPr>
          <a:xfrm>
            <a:off x="112694" y="6446439"/>
            <a:ext cx="32392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5. Дерева. Слайд 16 з 30</a:t>
            </a:r>
            <a:endParaRPr lang="ru-RU" sz="1600" dirty="0"/>
          </a:p>
        </p:txBody>
      </p:sp>
      <p:grpSp>
        <p:nvGrpSpPr>
          <p:cNvPr id="28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29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Action Button: Custom 21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2" name="Picture 74" descr="3D_0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99" y="3344834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5508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Алгоритм обходу дерева в прямому порядку – ОПП(корінь)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Обробити(корінь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ЛівийСин(корінь) існує, то ОПП(ЛівийСин(корінь))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ПравийСин(корінь) існує, то ОПП(ПравийСин(корінь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))</a:t>
            </a:r>
          </a:p>
          <a:p>
            <a:pPr marL="0" indent="0">
              <a:buNone/>
            </a:pPr>
            <a:endParaRPr lang="uk-UA" sz="26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Для даного дерева результат</a:t>
            </a:r>
          </a:p>
          <a:p>
            <a:pPr marL="0" indent="0">
              <a:buNone/>
            </a:pP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лгоритму:</a:t>
            </a:r>
          </a:p>
          <a:p>
            <a:pPr marL="0" indent="0">
              <a:buNone/>
            </a:pP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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AB ÷ C – DE 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400" dirty="0"/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3789040"/>
            <a:ext cx="2781300" cy="246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2694" y="6446439"/>
            <a:ext cx="32392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5. Дерева. Слайд 17 з 30</a:t>
            </a:r>
            <a:endParaRPr lang="ru-RU" sz="1600" dirty="0"/>
          </a:p>
        </p:txBody>
      </p:sp>
      <p:grpSp>
        <p:nvGrpSpPr>
          <p:cNvPr id="6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7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Action Button: Custom 21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2" name="Picture 74" descr="3D_0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032" y="3571097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51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Алгоритм обходу дерева в оберненому порядку – ООП(корінь)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ЛівийСин(корінь) існує, то ООП(ЛівийСин(корінь))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ПравийСин(корінь) існує, то ООП(ПравийСин(корінь))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Обробити(корінь).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6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Результат алгоритму:</a:t>
            </a:r>
            <a:endParaRPr lang="uk-UA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AB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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CDE </a:t>
            </a:r>
            <a:r>
              <a:rPr lang="ru-RU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÷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3789040"/>
            <a:ext cx="2781300" cy="246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2694" y="6446439"/>
            <a:ext cx="32392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5. Дерева. Слайд 18 з 30</a:t>
            </a:r>
            <a:endParaRPr lang="ru-RU" sz="1600" dirty="0"/>
          </a:p>
        </p:txBody>
      </p:sp>
      <p:grpSp>
        <p:nvGrpSpPr>
          <p:cNvPr id="6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7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Action Button: Custom 21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2" name="Picture 74" descr="3D_0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823" y="3723406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2235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dirty="0"/>
              <a:t>Алгоритм перевірки </a:t>
            </a:r>
            <a:r>
              <a:rPr lang="uk-UA" sz="2800" dirty="0" err="1"/>
              <a:t>ізоморфності</a:t>
            </a:r>
            <a:r>
              <a:rPr lang="uk-UA" sz="2800" dirty="0"/>
              <a:t> бінарних дерев – ІБД(</a:t>
            </a:r>
            <a:r>
              <a:rPr lang="en-US" sz="2800" dirty="0"/>
              <a:t>r</a:t>
            </a:r>
            <a:r>
              <a:rPr lang="uk-UA" sz="2800" baseline="-25000" dirty="0"/>
              <a:t>1</a:t>
            </a:r>
            <a:r>
              <a:rPr lang="uk-UA" sz="2800" dirty="0"/>
              <a:t>, </a:t>
            </a:r>
            <a:r>
              <a:rPr lang="en-US" sz="2800" dirty="0"/>
              <a:t>r</a:t>
            </a:r>
            <a:r>
              <a:rPr lang="uk-UA" sz="2800" baseline="-25000" dirty="0"/>
              <a:t>2</a:t>
            </a:r>
            <a:r>
              <a:rPr lang="uk-UA" sz="2800" dirty="0"/>
              <a:t>) </a:t>
            </a:r>
            <a:r>
              <a:rPr lang="ru-RU" sz="2800" dirty="0"/>
              <a:t/>
            </a:r>
            <a:br>
              <a:rPr lang="ru-RU" sz="2800" dirty="0"/>
            </a:b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 algn="just">
              <a:buFont typeface="+mj-lt"/>
              <a:buAutoNum type="arabicPeriod"/>
            </a:pP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Обробити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en-US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наявність(</a:t>
            </a:r>
            <a:r>
              <a:rPr lang="en-US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наявність(</a:t>
            </a:r>
            <a:r>
              <a:rPr lang="en-US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або наявність(</a:t>
            </a:r>
            <a:r>
              <a:rPr lang="en-US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наявність(</a:t>
            </a:r>
            <a:r>
              <a:rPr lang="en-US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Ізо = 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Ізо = 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завершити ІБД(</a:t>
            </a:r>
            <a:r>
              <a:rPr lang="en-US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наявність(</a:t>
            </a:r>
            <a:r>
              <a:rPr lang="en-US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наявність(</a:t>
            </a:r>
            <a:r>
              <a:rPr lang="en-US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ІБД(ЛівийСин(</a:t>
            </a:r>
            <a:r>
              <a:rPr lang="en-US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), ЛівийСин(</a:t>
            </a:r>
            <a:r>
              <a:rPr lang="en-US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))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наявність(</a:t>
            </a:r>
            <a:r>
              <a:rPr lang="en-US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наявність(</a:t>
            </a:r>
            <a:r>
              <a:rPr lang="en-US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то ІБД(ПравийСин(</a:t>
            </a:r>
            <a:r>
              <a:rPr lang="en-US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), ПравийСин(</a:t>
            </a:r>
            <a:r>
              <a:rPr lang="en-US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))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32392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5. Дерева. Слайд 19 з 30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650155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hlinkClick r:id="rId2" action="ppaction://hlinksldjump"/>
              </a:rPr>
              <a:t>Основні поняття та властивості дерев</a:t>
            </a:r>
            <a:endParaRPr lang="uk-UA" dirty="0" smtClean="0"/>
          </a:p>
          <a:p>
            <a:r>
              <a:rPr lang="uk-UA" dirty="0" smtClean="0">
                <a:hlinkClick r:id="rId3" action="ppaction://hlinksldjump"/>
              </a:rPr>
              <a:t>Бінарні дерева пошуку</a:t>
            </a:r>
            <a:endParaRPr lang="uk-UA" dirty="0" smtClean="0"/>
          </a:p>
          <a:p>
            <a:r>
              <a:rPr lang="uk-UA" dirty="0" smtClean="0">
                <a:hlinkClick r:id="rId4" action="ppaction://hlinksldjump"/>
              </a:rPr>
              <a:t>Обхід бінарних дерев</a:t>
            </a:r>
            <a:endParaRPr lang="uk-UA" dirty="0" smtClean="0"/>
          </a:p>
          <a:p>
            <a:r>
              <a:rPr lang="uk-UA" dirty="0" smtClean="0">
                <a:hlinkClick r:id="rId5" action="ppaction://hlinksldjump"/>
              </a:rPr>
              <a:t>Остовні дерева</a:t>
            </a:r>
            <a:endParaRPr lang="uk-UA" dirty="0" smtClean="0"/>
          </a:p>
          <a:p>
            <a:r>
              <a:rPr lang="uk-UA" dirty="0" smtClean="0">
                <a:hlinkClick r:id="rId6" action="ppaction://hlinksldjump"/>
              </a:rPr>
              <a:t>Мінімальні </a:t>
            </a:r>
            <a:r>
              <a:rPr lang="uk-UA" dirty="0" err="1" smtClean="0">
                <a:hlinkClick r:id="rId6" action="ppaction://hlinksldjump"/>
              </a:rPr>
              <a:t>остовні</a:t>
            </a:r>
            <a:r>
              <a:rPr lang="uk-UA" dirty="0" smtClean="0">
                <a:hlinkClick r:id="rId6" action="ppaction://hlinksldjump"/>
              </a:rPr>
              <a:t> дерева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8892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dirty="0" smtClean="0"/>
              <a:t>Основні дерева</a:t>
            </a:r>
            <a:r>
              <a:rPr lang="uk-UA" sz="2800" dirty="0"/>
              <a:t>. Алгоритм пошуку </a:t>
            </a:r>
            <a:r>
              <a:rPr lang="uk-UA" sz="2800" dirty="0" err="1"/>
              <a:t>остовного</a:t>
            </a:r>
            <a:r>
              <a:rPr lang="uk-UA" sz="2800" dirty="0"/>
              <a:t> дерева в ширину – ПОДШ</a:t>
            </a:r>
            <a:r>
              <a:rPr lang="ru-RU" sz="2800" dirty="0"/>
              <a:t>(</a:t>
            </a:r>
            <a:r>
              <a:rPr lang="en-US" sz="2800" dirty="0"/>
              <a:t>G</a:t>
            </a:r>
            <a:r>
              <a:rPr lang="ru-RU" sz="2800" dirty="0"/>
              <a:t>)</a:t>
            </a:r>
            <a:br>
              <a:rPr lang="ru-RU" sz="2800" dirty="0"/>
            </a:b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137150"/>
          </a:xfrm>
        </p:spPr>
        <p:txBody>
          <a:bodyPr/>
          <a:lstStyle/>
          <a:p>
            <a:pPr marL="457200" lvl="0" indent="-457200" algn="just">
              <a:spcBef>
                <a:spcPts val="0"/>
              </a:spcBef>
              <a:buFont typeface="+mj-lt"/>
              <a:buAutoNum type="arabicPeriod"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Вибрати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довільний елемент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графа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Нехай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0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spcBef>
                <a:spcPts val="0"/>
              </a:spcBef>
              <a:buFont typeface="+mj-lt"/>
              <a:buAutoNum type="arabicPeriod"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Для всіх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таких, що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суміжна з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покласти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}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4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1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spcBef>
                <a:spcPts val="0"/>
              </a:spcBef>
              <a:buFont typeface="+mj-lt"/>
              <a:buAutoNum type="arabicPeriod"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Нехай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1.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spcBef>
                <a:spcPts val="0"/>
              </a:spcBef>
              <a:buFont typeface="+mj-lt"/>
              <a:buAutoNum type="arabicPeriod"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Вибрати </a:t>
            </a:r>
            <a:r>
              <a:rPr lang="en-US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таке, що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spcBef>
                <a:spcPts val="0"/>
              </a:spcBef>
              <a:buFont typeface="+mj-lt"/>
              <a:buAutoNum type="arabicPeriod"/>
            </a:pP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Вибрати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Якщо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сум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іжна з </a:t>
            </a:r>
            <a:r>
              <a:rPr lang="en-US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покласти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}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4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+ 1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spcBef>
                <a:spcPts val="0"/>
              </a:spcBef>
              <a:buFont typeface="+mj-lt"/>
              <a:buAutoNum type="arabicPeriod"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Продовжувати крок 5, доки всі елементи множини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не будуть розглянуті.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spcBef>
                <a:spcPts val="0"/>
              </a:spcBef>
              <a:buFont typeface="+mj-lt"/>
              <a:buAutoNum type="arabicPeriod"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Повторювати кроки 4, 5, 6 доки всі </a:t>
            </a:r>
            <a:r>
              <a:rPr lang="en-US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такі, що що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US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не будуть вибрані.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spcBef>
                <a:spcPts val="0"/>
              </a:spcBef>
              <a:buFont typeface="+mj-lt"/>
              <a:buAutoNum type="arabicPeriod"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Покласти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+ 1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spcBef>
                <a:spcPts val="0"/>
              </a:spcBef>
              <a:buFont typeface="+mj-lt"/>
              <a:buAutoNum type="arabicPeriod"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Повторювати кроки 4-8 до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32392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5. Дерева. Слайд 20 з 30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77215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7848600" cy="563562"/>
          </a:xfrm>
        </p:spPr>
        <p:txBody>
          <a:bodyPr/>
          <a:lstStyle/>
          <a:p>
            <a:r>
              <a:rPr lang="uk-UA" sz="2400" dirty="0"/>
              <a:t>Алгоритм пошуку </a:t>
            </a:r>
            <a:r>
              <a:rPr lang="uk-UA" sz="2400" dirty="0" err="1"/>
              <a:t>остовного</a:t>
            </a:r>
            <a:r>
              <a:rPr lang="uk-UA" sz="2400" dirty="0"/>
              <a:t> дерева в глибину – ПОДГ (</a:t>
            </a:r>
            <a:r>
              <a:rPr lang="en-US" sz="2400" dirty="0"/>
              <a:t>G</a:t>
            </a:r>
            <a:r>
              <a:rPr lang="uk-UA" sz="2400" dirty="0"/>
              <a:t>)</a:t>
            </a:r>
            <a:r>
              <a:rPr lang="ru-RU" sz="2800" dirty="0"/>
              <a:t/>
            </a:r>
            <a:br>
              <a:rPr lang="ru-RU" sz="2800" dirty="0"/>
            </a:b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715471"/>
          </a:xfrm>
        </p:spPr>
        <p:txBody>
          <a:bodyPr>
            <a:noAutofit/>
          </a:bodyPr>
          <a:lstStyle/>
          <a:p>
            <a:pPr marL="514350" lvl="0" indent="-514350" algn="just">
              <a:spcBef>
                <a:spcPts val="0"/>
              </a:spcBef>
              <a:buFont typeface="+mj-lt"/>
              <a:buAutoNum type="arabicPeriod"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Помітимо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кожну вершину графа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символом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lvl="0" indent="-514350" algn="just">
              <a:spcBef>
                <a:spcPts val="0"/>
              </a:spcBef>
              <a:buFont typeface="+mj-lt"/>
              <a:buAutoNum type="arabicPeriod"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Виберемо довільний елемент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графа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назвемо його коренем дерева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spcBef>
                <a:spcPts val="0"/>
              </a:spcBef>
              <a:buFont typeface="+mj-lt"/>
              <a:buAutoNum type="arabicPeriod"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Замінимо мітку вершини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 «нова» на «використовується» і покладемо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spcBef>
                <a:spcPts val="0"/>
              </a:spcBef>
              <a:buFont typeface="+mj-lt"/>
              <a:buAutoNum type="arabicPeriod"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Доки існують вільні невибрані вершини, суміжні з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виконувати наступні дії: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971550" lvl="1" indent="-514350" algn="just">
              <a:spcBef>
                <a:spcPts val="0"/>
              </a:spcBef>
              <a:buFont typeface="+mj-lt"/>
              <a:buAutoNum type="arabicPeriod"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Вибрати вершину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суміжну з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endParaRPr lang="ru-RU" sz="24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971550" lvl="1" indent="-514350" algn="just">
              <a:spcBef>
                <a:spcPts val="0"/>
              </a:spcBef>
              <a:buFont typeface="+mj-lt"/>
              <a:buAutoNum type="arabicPeriod"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має мітку «нова», додати (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в РЕБРА ДЕРЕВА, змінити мітку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 «використовується», покласти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повторити крок 4.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971550" lvl="1" indent="-514350" algn="just">
              <a:spcBef>
                <a:spcPts val="0"/>
              </a:spcBef>
              <a:buFont typeface="+mj-lt"/>
              <a:buAutoNum type="arabicPeriod"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має мітку «використовується»  і не являється батьком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додати (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в зворотні ребра і повторити крок 4.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spcBef>
                <a:spcPts val="0"/>
              </a:spcBef>
              <a:buFont typeface="+mj-lt"/>
              <a:buAutoNum type="arabicPeriod"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≠ а, покласти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(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і повторити крок 4.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32392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5. Дерева. Слайд 21 з 30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306576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0350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Ліс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остовних дерев називається 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остовним лісом.</a:t>
            </a:r>
            <a:endParaRPr lang="ru-RU" sz="2400" b="1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uk-UA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ТЕОРЕМА 8.7.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Т – глибинне остовне дерево графа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і 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}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ребро графа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), то або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являється потомком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або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потомком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ТЕОРЕМА 8.8.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Нехай Т – глибинне остовне дерево графа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). Вершина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являється точкою зчленування графа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 тоді і тільки тоді, коли вершина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1) або являється коренем дерева Т і має більше ніж одного сина, або 2) вершина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не являється коренем дерева Т, і існує такий син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що між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або одним з його потомків, і власним предком вершини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не існує зворотнього ребра.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ТЕОРЕМА 8.9.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(Формула Келі для дерева) Число остовних дерев для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розмічених вершин дорівнює </a:t>
            </a:r>
            <a:r>
              <a:rPr lang="en-US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baseline="30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-2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32392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5. Дерева. Слайд 22 з 30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59" y="476672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 Box 2"/>
          <p:cNvSpPr txBox="1"/>
          <p:nvPr/>
        </p:nvSpPr>
        <p:spPr>
          <a:xfrm>
            <a:off x="-93643" y="1052736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3" name="Text Box 2"/>
          <p:cNvSpPr txBox="1"/>
          <p:nvPr/>
        </p:nvSpPr>
        <p:spPr>
          <a:xfrm>
            <a:off x="-93644" y="2276872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4" name="Text Box 2"/>
          <p:cNvSpPr txBox="1"/>
          <p:nvPr/>
        </p:nvSpPr>
        <p:spPr>
          <a:xfrm>
            <a:off x="-93645" y="5013176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23249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3012" y="482212"/>
            <a:ext cx="8229600" cy="5976664"/>
          </a:xfrm>
        </p:spPr>
        <p:txBody>
          <a:bodyPr>
            <a:noAutofit/>
          </a:bodyPr>
          <a:lstStyle/>
          <a:p>
            <a:pPr marL="514350" lvl="0" indent="-514350">
              <a:spcBef>
                <a:spcPts val="0"/>
              </a:spcBef>
              <a:buFont typeface="+mj-lt"/>
              <a:buAutoNum type="arabicPeriod"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Помітити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символом «використовується»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spcBef>
                <a:spcPts val="0"/>
              </a:spcBef>
              <a:buFont typeface="+mj-lt"/>
              <a:buAutoNum type="arabicPeriod"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Присвоїти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значення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+ 1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spcBef>
                <a:spcPts val="0"/>
              </a:spcBef>
              <a:buFont typeface="+mj-lt"/>
              <a:buAutoNum type="arabicPeriod"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Покласти ОР(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ЗС(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1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spcBef>
                <a:spcPts val="0"/>
              </a:spcBef>
              <a:buFont typeface="+mj-lt"/>
              <a:buAutoNum type="arabicPeriod"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Поки існує невибрана вершина, суміжна з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виконувати наступне: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971550" lvl="1" indent="-514350">
              <a:spcBef>
                <a:spcPts val="0"/>
              </a:spcBef>
              <a:buFont typeface="+mj-lt"/>
              <a:buAutoNum type="arabicPeriod"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Вибрати вершину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яка суміжна з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971550" lvl="1" indent="-514350">
              <a:spcBef>
                <a:spcPts val="0"/>
              </a:spcBef>
              <a:buFont typeface="+mj-lt"/>
              <a:buAutoNum type="arabicPeriod"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має мітку «нова», то: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0" lvl="2" indent="-457200">
              <a:spcBef>
                <a:spcPts val="0"/>
              </a:spcBef>
              <a:buFont typeface="+mj-lt"/>
              <a:buAutoNum type="arabicPeriod"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Додати (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в РЕБРА ДЕРЕВА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0" lvl="2" indent="-457200">
              <a:spcBef>
                <a:spcPts val="0"/>
              </a:spcBef>
              <a:buFont typeface="+mj-lt"/>
              <a:buAutoNum type="arabicPeriod"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Покласти 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parent(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0" lvl="2" indent="-457200">
              <a:spcBef>
                <a:spcPts val="0"/>
              </a:spcBef>
              <a:buFont typeface="+mj-lt"/>
              <a:buAutoNum type="arabicPeriod"/>
            </a:pP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Визвати ПТЗ(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1371600" lvl="2" indent="-457200">
              <a:spcBef>
                <a:spcPts val="0"/>
              </a:spcBef>
              <a:buFont typeface="+mj-lt"/>
              <a:buAutoNum type="arabicPeriod"/>
            </a:pP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ОР(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≥ ЗС (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), то 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– точка зчленування. Ребра, нижче 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 охоплюють компоненту, видаляються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0" lvl="2" indent="-457200">
              <a:spcBef>
                <a:spcPts val="0"/>
              </a:spcBef>
              <a:buFont typeface="+mj-lt"/>
              <a:buAutoNum type="arabicPeriod"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Покласти ОР(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min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OP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OP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))</a:t>
            </a:r>
          </a:p>
          <a:p>
            <a:pPr marL="971550" lvl="1" indent="-514350">
              <a:spcBef>
                <a:spcPts val="0"/>
              </a:spcBef>
              <a:buFont typeface="+mj-lt"/>
              <a:buAutoNum type="arabicPeriod"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має мітку «використовується» і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не являється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parent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), то ОР(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min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OP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), ЗС(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))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7848600" cy="563562"/>
          </a:xfrm>
        </p:spPr>
        <p:txBody>
          <a:bodyPr/>
          <a:lstStyle/>
          <a:p>
            <a:r>
              <a:rPr lang="uk-UA" sz="2400" dirty="0" smtClean="0"/>
              <a:t>Алгоритм пошуку точок зчленування – ПТЗ</a:t>
            </a:r>
            <a:r>
              <a:rPr lang="en-US" sz="2400" dirty="0" smtClean="0"/>
              <a:t>(v)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12694" y="6446439"/>
            <a:ext cx="32392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5. Дерева. Слайд 23 з 30</a:t>
            </a:r>
            <a:endParaRPr lang="ru-RU" sz="1600" dirty="0"/>
          </a:p>
        </p:txBody>
      </p:sp>
      <p:grpSp>
        <p:nvGrpSpPr>
          <p:cNvPr id="6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7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197777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dirty="0"/>
              <a:t>Алгоритм переведення дерева в послідовність </a:t>
            </a:r>
            <a:r>
              <a:rPr lang="uk-UA" sz="2800" dirty="0" err="1"/>
              <a:t>ДвП</a:t>
            </a:r>
            <a:r>
              <a:rPr lang="uk-UA" sz="2800" dirty="0"/>
              <a:t>(Т) для </a:t>
            </a:r>
            <a:r>
              <a:rPr lang="en-US" sz="2800" dirty="0"/>
              <a:t>n</a:t>
            </a:r>
            <a:r>
              <a:rPr lang="uk-UA" sz="2800" dirty="0"/>
              <a:t> = </a:t>
            </a:r>
            <a:r>
              <a:rPr lang="uk-UA" sz="2800" dirty="0" smtClean="0"/>
              <a:t>3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lvl="0" indent="-514350" algn="just">
              <a:lnSpc>
                <a:spcPct val="110000"/>
              </a:lnSpc>
              <a:buFont typeface="+mj-lt"/>
              <a:buAutoNum type="arabicPeriod"/>
            </a:pPr>
            <a:r>
              <a:rPr lang="uk-UA" sz="3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вибора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30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взяти лист </a:t>
            </a:r>
            <a:r>
              <a:rPr lang="en-US" sz="30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0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 найменшим значенням </a:t>
            </a:r>
            <a:r>
              <a:rPr lang="en-US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Завжди існує єдине </a:t>
            </a:r>
            <a:r>
              <a:rPr lang="en-US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таке, що {</a:t>
            </a:r>
            <a:r>
              <a:rPr lang="en-US" sz="30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0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0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} являється ребром дерева. Видалити це ребро і покласти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30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lnSpc>
                <a:spcPct val="110000"/>
              </a:lnSpc>
              <a:buFont typeface="+mj-lt"/>
              <a:buAutoNum type="arabicPeriod"/>
            </a:pP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вибрано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30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і-1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для вибора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30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 дерева, що залишилося, взяти лист </a:t>
            </a:r>
            <a:r>
              <a:rPr lang="en-US" sz="30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0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 найменшим значенням </a:t>
            </a:r>
            <a:r>
              <a:rPr lang="en-US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Завжди існує єдине </a:t>
            </a:r>
            <a:r>
              <a:rPr lang="en-US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таке, що {</a:t>
            </a:r>
            <a:r>
              <a:rPr lang="en-US" sz="30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0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0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} являється ребром дерева. Видалити це ребро і покласти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30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lnSpc>
                <a:spcPct val="110000"/>
              </a:lnSpc>
              <a:buFont typeface="+mj-lt"/>
              <a:buAutoNum type="arabicPeriod"/>
            </a:pP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Продовжувати до тих пір, поки не буде оброблено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30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30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0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32392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5. Дерева. Слайд 24 з 30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666314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7848600" cy="563562"/>
          </a:xfrm>
        </p:spPr>
        <p:txBody>
          <a:bodyPr/>
          <a:lstStyle/>
          <a:p>
            <a:r>
              <a:rPr lang="uk-UA" sz="2600" dirty="0"/>
              <a:t>Алгоритм переводу послідовності в дерево – </a:t>
            </a:r>
            <a:r>
              <a:rPr lang="uk-UA" sz="2600" dirty="0" err="1"/>
              <a:t>ПвД</a:t>
            </a:r>
            <a:r>
              <a:rPr lang="uk-UA" sz="2600" dirty="0"/>
              <a:t>(а</a:t>
            </a:r>
            <a:r>
              <a:rPr lang="uk-UA" sz="2600" baseline="-25000" dirty="0"/>
              <a:t>1</a:t>
            </a:r>
            <a:r>
              <a:rPr lang="uk-UA" sz="2600" dirty="0"/>
              <a:t>, а</a:t>
            </a:r>
            <a:r>
              <a:rPr lang="uk-UA" sz="2600" baseline="-25000" dirty="0"/>
              <a:t>2</a:t>
            </a:r>
            <a:r>
              <a:rPr lang="uk-UA" sz="2600" dirty="0"/>
              <a:t>, …, а</a:t>
            </a:r>
            <a:r>
              <a:rPr lang="en-US" sz="2600" baseline="-25000" dirty="0"/>
              <a:t>n</a:t>
            </a:r>
            <a:r>
              <a:rPr lang="ru-RU" sz="2600" baseline="-25000" dirty="0"/>
              <a:t>-2</a:t>
            </a:r>
            <a:r>
              <a:rPr lang="uk-UA" sz="2600" dirty="0"/>
              <a:t>) для </a:t>
            </a:r>
            <a:r>
              <a:rPr lang="en-US" sz="2600" dirty="0"/>
              <a:t>n </a:t>
            </a:r>
            <a:r>
              <a:rPr lang="ru-RU" sz="2600" dirty="0"/>
              <a:t>≥ </a:t>
            </a:r>
            <a:r>
              <a:rPr lang="ru-RU" sz="2600" dirty="0" smtClean="0"/>
              <a:t>3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 algn="just">
              <a:spcBef>
                <a:spcPts val="0"/>
              </a:spcBef>
              <a:buFont typeface="+mj-lt"/>
              <a:buAutoNum type="arabicPeriod"/>
            </a:pP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кожного </a:t>
            </a:r>
            <a:r>
              <a:rPr lang="en-US" sz="25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5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з’являється в послідовності </a:t>
            </a:r>
            <a:r>
              <a:rPr lang="en-US" sz="25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5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зів, покласти </a:t>
            </a:r>
            <a:r>
              <a:rPr lang="en-US" sz="2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deg</a:t>
            </a:r>
            <a:r>
              <a:rPr lang="ru-RU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US" sz="25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5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+ 1.</a:t>
            </a:r>
          </a:p>
          <a:p>
            <a:pPr marL="514350" lvl="0" indent="-514350" algn="just">
              <a:spcBef>
                <a:spcPts val="0"/>
              </a:spcBef>
              <a:buFont typeface="+mj-lt"/>
              <a:buAutoNum type="arabicPeriod"/>
            </a:pP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Прочитати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сформувати ребро </a:t>
            </a:r>
            <a:r>
              <a:rPr lang="ru-RU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sz="25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5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5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5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ru-RU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}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де </a:t>
            </a:r>
            <a:r>
              <a:rPr lang="en-US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найменша мітка, така що </a:t>
            </a:r>
            <a:r>
              <a:rPr lang="en-US" sz="2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deg</a:t>
            </a:r>
            <a:r>
              <a:rPr lang="ru-RU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5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5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ru-RU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1)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spcBef>
                <a:spcPts val="0"/>
              </a:spcBef>
              <a:buFont typeface="+mj-lt"/>
              <a:buAutoNum type="arabicPeriod"/>
            </a:pP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Зменшити </a:t>
            </a:r>
            <a:r>
              <a:rPr lang="en-US" sz="2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deg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5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5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і </a:t>
            </a:r>
            <a:r>
              <a:rPr lang="en-US" sz="2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deg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5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5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на 1.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spcBef>
                <a:spcPts val="0"/>
              </a:spcBef>
              <a:buFont typeface="+mj-lt"/>
              <a:buAutoNum type="arabicPeriod"/>
            </a:pP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Припустимо, що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і-1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прочитано, читати </a:t>
            </a:r>
            <a:r>
              <a:rPr lang="uk-UA" sz="25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5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формувати ребро {</a:t>
            </a:r>
            <a:r>
              <a:rPr lang="en-US" sz="25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5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5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5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}, де </a:t>
            </a:r>
            <a:r>
              <a:rPr lang="uk-UA" sz="2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де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найменша мітка, така що </a:t>
            </a:r>
            <a:r>
              <a:rPr lang="en-US" sz="2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deg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5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5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1).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spcBef>
                <a:spcPts val="0"/>
              </a:spcBef>
              <a:buFont typeface="+mj-lt"/>
              <a:buAutoNum type="arabicPeriod"/>
            </a:pP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Зменшити </a:t>
            </a:r>
            <a:r>
              <a:rPr lang="en-US" sz="2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deg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5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5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2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deg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5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5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на 1.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spcBef>
                <a:spcPts val="0"/>
              </a:spcBef>
              <a:buFont typeface="+mj-lt"/>
              <a:buAutoNum type="arabicPeriod"/>
            </a:pP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Після того, як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прочитано, створити ребро між двома вершинами степені 1, що залишились.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12694" y="6446439"/>
            <a:ext cx="32392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5. Дерева. Слайд 25 з 30</a:t>
            </a:r>
            <a:endParaRPr lang="ru-RU" sz="1600" dirty="0"/>
          </a:p>
        </p:txBody>
      </p:sp>
      <p:grpSp>
        <p:nvGrpSpPr>
          <p:cNvPr id="6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7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58939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Мінімальні </a:t>
            </a:r>
            <a:r>
              <a:rPr lang="uk-UA" dirty="0" err="1" smtClean="0"/>
              <a:t>остовні</a:t>
            </a:r>
            <a:r>
              <a:rPr lang="uk-UA" dirty="0" smtClean="0"/>
              <a:t> дерева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Вага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остовного дерева зваженого графа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дорівнює сумі вагів, приписаних ребрам остовного графа. 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Мінімальним остовним деревом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називається таке остовне дерево графа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що вага Т меньше або дорівнює вазі будь-якого іншого остовного дерева графа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Алгоритм </a:t>
            </a: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побудови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</a:t>
            </a:r>
            <a:r>
              <a:rPr lang="uk-UA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інімального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остовного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дерева зваженого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графа. </a:t>
            </a:r>
            <a:r>
              <a:rPr lang="uk-UA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Алгоритм </a:t>
            </a:r>
            <a:r>
              <a:rPr lang="uk-UA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Крускала</a:t>
            </a:r>
            <a:r>
              <a:rPr lang="uk-UA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spcBef>
                <a:spcPts val="0"/>
              </a:spcBef>
              <a:buFont typeface="+mj-lt"/>
              <a:buAutoNum type="arabicPeriod"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Вибрати в графі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ребро </a:t>
            </a:r>
            <a:r>
              <a:rPr lang="ru-RU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</a:t>
            </a:r>
            <a:r>
              <a:rPr lang="uk-UA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інімальної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ваги, що не належать множині Е і таке, що його додавання в Е не створює цикл в дереві Т.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spcBef>
                <a:spcPts val="0"/>
              </a:spcBef>
              <a:buFont typeface="+mj-lt"/>
              <a:buAutoNum type="arabicPeriod"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Додати його ребро до множини ребер Е.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spcBef>
                <a:spcPts val="0"/>
              </a:spcBef>
              <a:buFont typeface="+mj-lt"/>
              <a:buAutoNum type="arabicPeriod"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Продовжувати, доки є ребра, що мають вказані властивості. 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32392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5. Дерева. Слайд 26 з 30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12" y="1336681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9704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896544"/>
          </a:xfrm>
        </p:spPr>
        <p:txBody>
          <a:bodyPr>
            <a:noAutofit/>
          </a:bodyPr>
          <a:lstStyle/>
          <a:p>
            <a:pPr marL="514350" lvl="0" indent="-514350" algn="just">
              <a:buFont typeface="+mj-lt"/>
              <a:buAutoNum type="arabicPeriod"/>
            </a:pP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Вибрати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вершину </a:t>
            </a:r>
            <a:r>
              <a:rPr lang="en-US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графа 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ребро з найменшою вагою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для якого </a:t>
            </a:r>
            <a:r>
              <a:rPr lang="en-US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одна з вершин, і сформувати дерево Т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buFont typeface="+mj-lt"/>
              <a:buAutoNum type="arabicPeriod"/>
            </a:pP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Для заданого дерева Т</a:t>
            </a:r>
            <a:r>
              <a:rPr lang="en-US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 ребрами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… ,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 є вершина, що не належить Т</a:t>
            </a:r>
            <a:r>
              <a:rPr lang="en-US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вибрати ребро з найменшою вагою, суміжне з ребром дерева Т</a:t>
            </a:r>
            <a:r>
              <a:rPr lang="en-US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має вершину поза деревом Т</a:t>
            </a:r>
            <a:r>
              <a:rPr lang="en-US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Додати це ребро в дерево Т</a:t>
            </a:r>
            <a:r>
              <a:rPr lang="en-US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формуючи дерево Т</a:t>
            </a:r>
            <a:r>
              <a:rPr lang="en-US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+1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buFont typeface="+mj-lt"/>
              <a:buAutoNum type="arabicPeriod"/>
            </a:pP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Продовжувати, доки є вершини графа 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що не належать дереву.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7848600" cy="563562"/>
          </a:xfrm>
        </p:spPr>
        <p:txBody>
          <a:bodyPr/>
          <a:lstStyle/>
          <a:p>
            <a:r>
              <a:rPr lang="uk-UA" dirty="0" smtClean="0"/>
              <a:t>Алгоритм Прима знаходження мінімального </a:t>
            </a:r>
            <a:r>
              <a:rPr lang="uk-UA" dirty="0" err="1" smtClean="0"/>
              <a:t>остовного</a:t>
            </a:r>
            <a:r>
              <a:rPr lang="uk-UA" dirty="0" smtClean="0"/>
              <a:t> дерева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12694" y="6446439"/>
            <a:ext cx="32392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5. Дерева. Слайд 27 з 30</a:t>
            </a:r>
            <a:endParaRPr lang="ru-RU" sz="1600" dirty="0"/>
          </a:p>
        </p:txBody>
      </p:sp>
      <p:grpSp>
        <p:nvGrpSpPr>
          <p:cNvPr id="6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7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99439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47519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ru-RU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spcBef>
                <a:spcPts val="0"/>
              </a:spcBef>
              <a:buFont typeface="+mj-lt"/>
              <a:buAutoNum type="arabicPeriod"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Створити вагову матрицю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spcBef>
                <a:spcPts val="0"/>
              </a:spcBef>
              <a:buFont typeface="+mj-lt"/>
              <a:buAutoNum type="arabicPeriod"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Додати додатковий рядок і стовпець, щоб створити матрицю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uk-UA" sz="24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spcBef>
                <a:spcPts val="0"/>
              </a:spcBef>
              <a:buFont typeface="+mj-lt"/>
              <a:buAutoNum type="arabicPeriod"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рядку 1 матриці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uk-UA" sz="24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помістити * в останньому стовпцю. В стовпці й замінити всі числа на 0 і помістити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останньому рядку.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spcBef>
                <a:spcPts val="0"/>
              </a:spcBef>
              <a:buFont typeface="+mj-lt"/>
              <a:buAutoNum type="arabicPeriod"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Вибрати найменше число, так що рядок з цим числом має * в стовпці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+1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а стовпець з цим числом не містить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 рядку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+1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spcBef>
                <a:spcPts val="0"/>
              </a:spcBef>
              <a:buFont typeface="+mj-lt"/>
              <a:buAutoNum type="arabicPeriod"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число обрано в рядку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стовпці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помістити * в останній стовпець рядку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замінити решту чисел в стовпці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 0, помістити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 рядку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+1 стовпця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 додати ребро (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в </a:t>
            </a:r>
            <a:r>
              <a:rPr lang="uk-UA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остовне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дерево.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spcBef>
                <a:spcPts val="0"/>
              </a:spcBef>
              <a:buFont typeface="+mj-lt"/>
              <a:buAutoNum type="arabicPeriod"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Продовжувати виконання кроків 4 і 5, доки не залишиться чисел, які можна вибирати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848600" cy="563562"/>
          </a:xfrm>
        </p:spPr>
        <p:txBody>
          <a:bodyPr/>
          <a:lstStyle/>
          <a:p>
            <a:r>
              <a:rPr lang="uk-UA" sz="2600" dirty="0" smtClean="0"/>
              <a:t>Матричний алгоритм Прима</a:t>
            </a:r>
            <a:endParaRPr lang="ru-RU" sz="2600" dirty="0"/>
          </a:p>
        </p:txBody>
      </p:sp>
      <p:sp>
        <p:nvSpPr>
          <p:cNvPr id="6" name="TextBox 5"/>
          <p:cNvSpPr txBox="1"/>
          <p:nvPr/>
        </p:nvSpPr>
        <p:spPr>
          <a:xfrm>
            <a:off x="112694" y="6446439"/>
            <a:ext cx="32392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5. Дерева. Слайд 28 з 30</a:t>
            </a:r>
            <a:endParaRPr lang="ru-RU" sz="1600" dirty="0"/>
          </a:p>
        </p:txBody>
      </p:sp>
      <p:grpSp>
        <p:nvGrpSpPr>
          <p:cNvPr id="7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8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993945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Література до лекції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Андерсон Д.А. </a:t>
            </a:r>
            <a:r>
              <a:rPr lang="uk-UA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Дискретная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математика и </a:t>
            </a:r>
            <a:r>
              <a:rPr lang="uk-UA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комбинаторика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Пер. с англ.. – М.: </a:t>
            </a:r>
            <a:r>
              <a:rPr lang="uk-UA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Изд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дом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uk-UA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Вильямс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», 2003. – 960 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</a:t>
            </a:r>
          </a:p>
          <a:p>
            <a:r>
              <a:rPr lang="ru-RU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Хаггарти</a:t>
            </a:r>
            <a:r>
              <a:rPr lang="ru-RU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Р. Дискретная математика для программистов. Москва: </a:t>
            </a:r>
            <a:r>
              <a:rPr lang="ru-RU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Техносфера</a:t>
            </a:r>
            <a:r>
              <a:rPr lang="ru-RU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2005. – 400 с</a:t>
            </a:r>
            <a:r>
              <a:rPr lang="ru-RU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Белоусов А.И., Ткачев С.Б. Дискретная математика: Учеб. для вузов. 3-е изд. – М.: Изд-во МГТУ им. Н.Э. Баумана, 2004. – 744 с. </a:t>
            </a:r>
          </a:p>
          <a:p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8687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Умовні позначення</a:t>
            </a:r>
            <a:endParaRPr lang="ru-RU" dirty="0"/>
          </a:p>
        </p:txBody>
      </p:sp>
      <p:pic>
        <p:nvPicPr>
          <p:cNvPr id="8" name="Picture 74" descr="3D_0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49" y="2096595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6" descr="1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50" y="1483832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azadova\Pictures\zametki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173" y="2636912"/>
            <a:ext cx="544410" cy="544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587354" y="3172990"/>
            <a:ext cx="50342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uk-UA" sz="5400" b="1" cap="none" spc="0" dirty="0" smtClean="0">
                <a:ln w="38100" cmpd="sng">
                  <a:solidFill>
                    <a:srgbClr val="FF0000"/>
                  </a:soli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!</a:t>
            </a:r>
            <a:endParaRPr lang="en-US" sz="5400" b="1" cap="none" spc="0" dirty="0">
              <a:ln w="38100" cmpd="sng">
                <a:solidFill>
                  <a:srgbClr val="FF0000"/>
                </a:soli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01432" y="1483832"/>
            <a:ext cx="20213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- визначення</a:t>
            </a:r>
            <a:endParaRPr lang="ru-RU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1378810" y="2152647"/>
            <a:ext cx="15506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- приклад</a:t>
            </a:r>
            <a:endParaRPr lang="ru-RU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1378810" y="2733411"/>
            <a:ext cx="16164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- примітка</a:t>
            </a:r>
            <a:endParaRPr lang="ru-RU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1378810" y="3480917"/>
            <a:ext cx="1676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- важливо!</a:t>
            </a:r>
            <a:endParaRPr lang="ru-RU" sz="2400" dirty="0"/>
          </a:p>
        </p:txBody>
      </p:sp>
      <p:sp>
        <p:nvSpPr>
          <p:cNvPr id="16" name="Text Box 2"/>
          <p:cNvSpPr txBox="1"/>
          <p:nvPr/>
        </p:nvSpPr>
        <p:spPr>
          <a:xfrm>
            <a:off x="481376" y="4123780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23669" y="4270519"/>
            <a:ext cx="15790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- </a:t>
            </a:r>
            <a:r>
              <a:rPr lang="ru-RU" sz="2400" dirty="0" smtClean="0"/>
              <a:t>теорема</a:t>
            </a:r>
            <a:endParaRPr lang="ru-RU" sz="2400" dirty="0"/>
          </a:p>
        </p:txBody>
      </p:sp>
      <p:grpSp>
        <p:nvGrpSpPr>
          <p:cNvPr id="17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8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Action Button: Custom 21">
              <a:hlinkClick r:id="rId6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940288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3212976"/>
            <a:ext cx="7848600" cy="563562"/>
          </a:xfrm>
        </p:spPr>
        <p:txBody>
          <a:bodyPr/>
          <a:lstStyle/>
          <a:p>
            <a:r>
              <a:rPr lang="uk-UA" dirty="0" smtClean="0"/>
              <a:t>Дякую за увагу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8940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Основні поняття та властивості дерев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en-US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Дерево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це зв’язний граф без циклів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Орієнтоване дерево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вільний від петель орієнтований граф, співвіднесений граф якого є деревом.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en-US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n-US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Вершина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самій верхній частині називається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коренем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дерева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Вершину 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орієнтованого дерева називають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потомком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вершини 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 існує шлях з 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В цьому випадку вершину 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називають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предком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вершини 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довжина шляху з 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дорівнює 1, то вершину 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називають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сином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вершини 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яка при цьому називається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батьком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вершини 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Вершина, що не має потомків називається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листом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31254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5. Дерева. Слайд 4 з 30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78" y="1329932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91759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7877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24" b="3992"/>
          <a:stretch>
            <a:fillRect/>
          </a:stretch>
        </p:blipFill>
        <p:spPr bwMode="auto">
          <a:xfrm>
            <a:off x="1644371" y="1577268"/>
            <a:ext cx="5700911" cy="2949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Овал 4"/>
          <p:cNvSpPr/>
          <p:nvPr/>
        </p:nvSpPr>
        <p:spPr>
          <a:xfrm>
            <a:off x="4364918" y="1524541"/>
            <a:ext cx="360040" cy="360040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>
            <a:stCxn id="5" idx="7"/>
          </p:cNvCxnSpPr>
          <p:nvPr/>
        </p:nvCxnSpPr>
        <p:spPr>
          <a:xfrm flipV="1">
            <a:off x="4672231" y="1124744"/>
            <a:ext cx="403825" cy="452524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065244" y="822399"/>
            <a:ext cx="23132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Корінь дерева</a:t>
            </a:r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6300192" y="3356992"/>
            <a:ext cx="360040" cy="360040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6784216" y="4167225"/>
            <a:ext cx="360040" cy="360040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4604226" y="4167225"/>
            <a:ext cx="360040" cy="360040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/>
          <p:cNvCxnSpPr>
            <a:stCxn id="11" idx="7"/>
          </p:cNvCxnSpPr>
          <p:nvPr/>
        </p:nvCxnSpPr>
        <p:spPr>
          <a:xfrm flipV="1">
            <a:off x="6607505" y="2780928"/>
            <a:ext cx="916823" cy="628791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12" idx="7"/>
          </p:cNvCxnSpPr>
          <p:nvPr/>
        </p:nvCxnSpPr>
        <p:spPr>
          <a:xfrm flipV="1">
            <a:off x="7091529" y="3717032"/>
            <a:ext cx="936855" cy="50292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endCxn id="13" idx="4"/>
          </p:cNvCxnSpPr>
          <p:nvPr/>
        </p:nvCxnSpPr>
        <p:spPr>
          <a:xfrm flipV="1">
            <a:off x="4604226" y="4527265"/>
            <a:ext cx="180020" cy="70193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4" name="Овал 23"/>
          <p:cNvSpPr/>
          <p:nvPr/>
        </p:nvSpPr>
        <p:spPr>
          <a:xfrm>
            <a:off x="4126245" y="4219952"/>
            <a:ext cx="360040" cy="360040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3275856" y="4225281"/>
            <a:ext cx="360040" cy="360040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8" name="Прямая соединительная линия 27"/>
          <p:cNvCxnSpPr>
            <a:endCxn id="24" idx="4"/>
          </p:cNvCxnSpPr>
          <p:nvPr/>
        </p:nvCxnSpPr>
        <p:spPr>
          <a:xfrm flipH="1" flipV="1">
            <a:off x="4306265" y="4579992"/>
            <a:ext cx="188561" cy="64920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>
            <a:endCxn id="25" idx="5"/>
          </p:cNvCxnSpPr>
          <p:nvPr/>
        </p:nvCxnSpPr>
        <p:spPr>
          <a:xfrm flipH="1" flipV="1">
            <a:off x="3583169" y="4532594"/>
            <a:ext cx="723096" cy="696606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7524328" y="2378783"/>
            <a:ext cx="11975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Батько</a:t>
            </a:r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8028384" y="3409719"/>
            <a:ext cx="8082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Син</a:t>
            </a:r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198505" y="5229200"/>
            <a:ext cx="10968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Листя</a:t>
            </a:r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2694" y="6446439"/>
            <a:ext cx="31254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5. Дерева. Слайд 5 з 30</a:t>
            </a:r>
            <a:endParaRPr lang="ru-RU" sz="1600" dirty="0"/>
          </a:p>
        </p:txBody>
      </p:sp>
      <p:grpSp>
        <p:nvGrpSpPr>
          <p:cNvPr id="20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22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Action Button: Custom 21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30" name="Picture 74" descr="3D_0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65636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749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219527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uk-UA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ТЕОРЕМА 8.1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Наступні твердження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еквівалентні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а) граф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 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дерево 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б) граф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зв’язний і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+ 1, де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кількість вершин, а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кількість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ребер графа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в) для кожної пари різних вершин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існує єдиний шлях з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г) граф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ациклічний і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+ 1.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uk-UA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ТЕОРЕМА 8.2.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uk-UA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орграфа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еквівалентні твердження: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а) 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кореневе орієнтоване дерево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має єдиний такий елемент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що для будь-якої вершини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графа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існує єдиний орієнтований шлях з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в) співвіднесений граф графа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зв’язаний і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містить єдиний елемент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′ такий, що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indeg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′) = 0, і для будь якої іншої вершини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графа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маємо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indeg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1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г) співвіднесений граф графа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зв’язаний, і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містить єдиний елемент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такий, що для будь-якої вершини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графа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існує єдиний шлях з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31254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5. Дерева. Слайд 6 з 30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11" name="Text Box 2"/>
          <p:cNvSpPr txBox="1"/>
          <p:nvPr/>
        </p:nvSpPr>
        <p:spPr>
          <a:xfrm>
            <a:off x="-108520" y="29452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2" name="Text Box 2"/>
          <p:cNvSpPr txBox="1"/>
          <p:nvPr/>
        </p:nvSpPr>
        <p:spPr>
          <a:xfrm>
            <a:off x="-97461" y="2636912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12277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137150"/>
          </a:xfrm>
        </p:spPr>
        <p:txBody>
          <a:bodyPr/>
          <a:lstStyle/>
          <a:p>
            <a:pPr marL="0" indent="0" algn="just">
              <a:buNone/>
            </a:pP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орієнтованому дереві 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рівень вершини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це довжина шляху від кореня дерева до цієї вершини. </a:t>
            </a:r>
            <a:endParaRPr lang="en-U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Висота 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орієнтованого дерева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це довжина найдовшого шляху від кореня до листа.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арним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орієнтованим деревом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називається таке орієнтоване дерево, в якому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outdeg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≤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для кожної його вершини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Предок має не більше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потомків. </a:t>
            </a:r>
            <a:endParaRPr lang="en-U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Повним </a:t>
            </a:r>
            <a:r>
              <a:rPr lang="en-US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арним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орієнтованим деревом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називається таке орієнтоване дерево, в якому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outdeg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для кожної вершини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що не є листом, і кожний лист знаходиться на одному й тому ж рівні. Таким чином кожен предок має 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потомків.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арне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орієнтоване дерево висоти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 </a:t>
            </a:r>
            <a:r>
              <a:rPr lang="ru-RU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назива</a:t>
            </a:r>
            <a:r>
              <a:rPr lang="uk-UA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ється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збалансованим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(повним або майже повним), якщо рівень кожного листа дорівнює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або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-1.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31254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5. Дерева. Слайд 7 з 30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35" y="476672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5366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476672"/>
                <a:ext cx="8640960" cy="6003503"/>
              </a:xfrm>
            </p:spPr>
            <p:txBody>
              <a:bodyPr>
                <a:noAutofit/>
              </a:bodyPr>
              <a:lstStyle/>
              <a:p>
                <a:pPr marL="0" indent="0">
                  <a:spcBef>
                    <a:spcPts val="0"/>
                  </a:spcBef>
                  <a:buNone/>
                </a:pPr>
                <a:r>
                  <a:rPr lang="uk-UA" sz="2400" b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  ТЕОРЕМА 8.3. </a:t>
                </a:r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Якщо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повне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m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-</a:t>
                </a:r>
                <a:r>
                  <a:rPr lang="uk-UA" sz="2400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арне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орієнтоване дерево має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вершин і </a:t>
                </a:r>
                <a:r>
                  <a:rPr lang="uk-UA" sz="2400" i="1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і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внутрішніх вершин, то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=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mi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+ 1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uk-UA" sz="2400" i="1">
                        <a:solidFill>
                          <a:schemeClr val="tx2"/>
                        </a:solidFill>
                        <a:latin typeface="Cambria Math"/>
                      </a:rPr>
                      <m:t>𝑖</m:t>
                    </m:r>
                    <m:r>
                      <a:rPr lang="uk-UA" sz="2400" i="1">
                        <a:solidFill>
                          <a:schemeClr val="tx2"/>
                        </a:solidFill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𝑛</m:t>
                        </m:r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𝑚</m:t>
                        </m:r>
                      </m:den>
                    </m:f>
                  </m:oMath>
                </a14:m>
                <a:endParaRPr lang="ru-RU" sz="2400" dirty="0" smtClean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uk-UA" sz="2400" b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   ТЕОРЕМА 8.4.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Якщо повне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m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-</a:t>
                </a:r>
                <a:r>
                  <a:rPr lang="uk-UA" sz="2400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арне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орієнтоване дерево має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вершин і </a:t>
                </a:r>
                <a:r>
                  <a:rPr lang="uk-UA" sz="2400" i="1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і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внутрішніх вершин та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l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ли</a:t>
                </a:r>
                <a:r>
                  <a:rPr lang="uk-UA" sz="2400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стів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то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l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=(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m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-1)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+ 1. </a:t>
                </a:r>
                <a14:m>
                  <m:oMath xmlns:m="http://schemas.openxmlformats.org/officeDocument/2006/math">
                    <m:r>
                      <a:rPr lang="ru-RU" sz="2400" i="1">
                        <a:solidFill>
                          <a:schemeClr val="tx2"/>
                        </a:solidFill>
                        <a:latin typeface="Cambria Math"/>
                      </a:rPr>
                      <m:t>𝑖</m:t>
                    </m:r>
                    <m:r>
                      <a:rPr lang="ru-RU" sz="2400" i="1">
                        <a:solidFill>
                          <a:schemeClr val="tx2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𝑙</m:t>
                        </m:r>
                        <m: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𝑚</m:t>
                        </m:r>
                        <m: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uk-UA" sz="2400" b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    ТЕОРЕМА 8.5.</a:t>
                </a:r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Повне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m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-</a:t>
                </a:r>
                <a:r>
                  <a:rPr lang="uk-UA" sz="2400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арне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орієнтоване дерево висоти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400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ма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є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𝑚</m:t>
                            </m:r>
                          </m:e>
                          <m:sup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h</m:t>
                            </m:r>
                            <m:r>
                              <a:rPr lang="uk-UA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+1</m:t>
                            </m:r>
                          </m:sup>
                        </m:sSup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𝑚</m:t>
                        </m:r>
                        <m:r>
                          <a:rPr lang="uk-UA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вершин та </a:t>
                </a:r>
                <a:r>
                  <a:rPr lang="en-US" sz="2400" i="1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m</a:t>
                </a:r>
                <a:r>
                  <a:rPr lang="en-US" sz="2400" baseline="30000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листів. В частості, повне бінарне орієнтоване дерево висоти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має 2</a:t>
                </a:r>
                <a:r>
                  <a:rPr lang="en-US" sz="2400" baseline="30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lang="ru-RU" sz="2400" baseline="30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+1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– 1 вершин та 2</a:t>
                </a:r>
                <a:r>
                  <a:rPr lang="en-US" sz="2400" baseline="30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листів.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uk-UA" sz="2400" b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   ТЕОРЕМА 8.6.  </a:t>
                </a:r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Якщо повне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m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-</a:t>
                </a:r>
                <a:r>
                  <a:rPr lang="uk-UA" sz="2400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арне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дерево висоти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має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l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ли</a:t>
                </a:r>
                <a:r>
                  <a:rPr lang="uk-UA" sz="2400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стів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то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= </a:t>
                </a:r>
                <a:r>
                  <a:rPr lang="en-US" sz="2400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log</a:t>
                </a:r>
                <a:r>
                  <a:rPr lang="en-US" sz="2400" baseline="-25000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m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l</a:t>
                </a:r>
                <a:r>
                  <a:rPr lang="ru-RU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б) Якщо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m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-</a:t>
                </a:r>
                <a:r>
                  <a:rPr lang="uk-UA" sz="2400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арне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дерево висоти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має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l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ли</a:t>
                </a:r>
                <a:r>
                  <a:rPr lang="uk-UA" sz="2400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стів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то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≥ </a:t>
                </a:r>
                <a:r>
                  <a:rPr lang="en-US" sz="2400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log</a:t>
                </a:r>
                <a:r>
                  <a:rPr lang="en-US" sz="2400" baseline="-25000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m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l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в) Якщо повне бінарне дерево висоти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має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вершин, то </a:t>
                </a:r>
                <a:r>
                  <a:rPr lang="en-US" sz="2400" i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=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log</a:t>
                </a:r>
                <a:r>
                  <a:rPr lang="ru-RU" sz="2400" baseline="-250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(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+ 1) -1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ru-RU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г) Якщо бінарне дерево висоти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h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маж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вершин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то 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≥ 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log</a:t>
                </a:r>
                <a:r>
                  <a:rPr lang="ru-RU" sz="2400" baseline="-250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ru-RU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en-US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+ 1) -1</a:t>
                </a:r>
              </a:p>
              <a:p>
                <a:endParaRPr lang="ru-RU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476672"/>
                <a:ext cx="8640960" cy="6003503"/>
              </a:xfrm>
              <a:blipFill rotWithShape="1">
                <a:blip r:embed="rId3"/>
                <a:stretch>
                  <a:fillRect l="-1058" t="-812" r="-1763" b="-41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12694" y="6446439"/>
            <a:ext cx="31254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5. Дерева. Слайд 8 з 30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4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11" name="Text Box 2"/>
          <p:cNvSpPr txBox="1"/>
          <p:nvPr/>
        </p:nvSpPr>
        <p:spPr>
          <a:xfrm>
            <a:off x="-108520" y="260648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2" name="Text Box 2"/>
          <p:cNvSpPr txBox="1"/>
          <p:nvPr/>
        </p:nvSpPr>
        <p:spPr>
          <a:xfrm>
            <a:off x="-108521" y="1196752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3" name="Text Box 2"/>
          <p:cNvSpPr txBox="1"/>
          <p:nvPr/>
        </p:nvSpPr>
        <p:spPr>
          <a:xfrm>
            <a:off x="-59426" y="2492895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4" name="Text Box 2"/>
          <p:cNvSpPr txBox="1"/>
          <p:nvPr/>
        </p:nvSpPr>
        <p:spPr>
          <a:xfrm>
            <a:off x="-108520" y="3792374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83116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5931495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uk-UA" sz="3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Мають місце твердження</a:t>
            </a:r>
            <a:endParaRPr lang="ru-RU" sz="3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uk-UA" sz="3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Якщо  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en-US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ru-RU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ru-RU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′ (</a:t>
            </a:r>
            <a:r>
              <a:rPr lang="en-US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ru-RU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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ru-RU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′)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б) Якщо </a:t>
            </a:r>
            <a:r>
              <a:rPr lang="en-US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en-US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′ (</a:t>
            </a:r>
            <a:r>
              <a:rPr lang="en-US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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′)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в) Якщо вершини </a:t>
            </a:r>
            <a:r>
              <a:rPr lang="en-US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en-US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інцидентні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3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то</a:t>
            </a:r>
            <a:r>
              <a:rPr lang="en-US" sz="3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і </a:t>
            </a:r>
            <a:r>
              <a:rPr lang="en-US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3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інцидентні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ребру </a:t>
            </a:r>
            <a:r>
              <a:rPr lang="en-US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в </a:t>
            </a:r>
            <a:r>
              <a:rPr lang="en-US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′</a:t>
            </a:r>
            <a:endParaRPr lang="ru-RU" sz="3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uk-UA" sz="3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Два </a:t>
            </a:r>
            <a:r>
              <a:rPr lang="uk-UA" sz="3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корневих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бінарних дерева Т(Е, </a:t>
            </a:r>
            <a:r>
              <a:rPr lang="en-US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і Т′(Е′, </a:t>
            </a:r>
            <a:r>
              <a:rPr lang="en-US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′) </a:t>
            </a:r>
            <a:r>
              <a:rPr lang="uk-UA" sz="30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ізоморфні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якщо існує ізоморфізм </a:t>
            </a:r>
            <a:r>
              <a:rPr lang="en-US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 Т в Т′ такий, що</a:t>
            </a:r>
            <a:endParaRPr lang="ru-RU" sz="3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en-US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0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лівий син вершини </a:t>
            </a:r>
            <a:r>
              <a:rPr lang="en-US" sz="30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0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тоді і тільки тоді, коли </a:t>
            </a:r>
            <a:r>
              <a:rPr lang="en-US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0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– лівий син вершини </a:t>
            </a:r>
            <a:r>
              <a:rPr lang="en-US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0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0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ru-RU" sz="3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en-US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0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правий син вершини </a:t>
            </a:r>
            <a:r>
              <a:rPr lang="en-US" sz="30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0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тоді і тільки тоді, коли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0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– правий син вершини </a:t>
            </a:r>
            <a:r>
              <a:rPr lang="en-US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0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000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ru-RU" sz="3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в)  </a:t>
            </a:r>
            <a:r>
              <a:rPr lang="en-US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відображає корінь </a:t>
            </a:r>
            <a:r>
              <a:rPr lang="en-US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дерева Т в корінь </a:t>
            </a:r>
            <a:r>
              <a:rPr lang="en-US" sz="30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′</a:t>
            </a:r>
            <a:r>
              <a:rPr lang="uk-UA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дерева Т′.</a:t>
            </a:r>
            <a:endParaRPr lang="ru-RU" sz="3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31254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5. Дерева. Слайд 9 з 30</a:t>
            </a:r>
            <a:endParaRPr lang="ru-RU" sz="1600" dirty="0"/>
          </a:p>
        </p:txBody>
      </p:sp>
      <p:grpSp>
        <p:nvGrpSpPr>
          <p:cNvPr id="5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21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8" y="404664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24944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0927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138l">
  <a:themeElements>
    <a:clrScheme name="sample 3">
      <a:dk1>
        <a:srgbClr val="1D528D"/>
      </a:dk1>
      <a:lt1>
        <a:srgbClr val="FFFFFF"/>
      </a:lt1>
      <a:dk2>
        <a:srgbClr val="000000"/>
      </a:dk2>
      <a:lt2>
        <a:srgbClr val="DDDDDD"/>
      </a:lt2>
      <a:accent1>
        <a:srgbClr val="25B1B1"/>
      </a:accent1>
      <a:accent2>
        <a:srgbClr val="5BACE9"/>
      </a:accent2>
      <a:accent3>
        <a:srgbClr val="FFFFFF"/>
      </a:accent3>
      <a:accent4>
        <a:srgbClr val="174578"/>
      </a:accent4>
      <a:accent5>
        <a:srgbClr val="ACD5D5"/>
      </a:accent5>
      <a:accent6>
        <a:srgbClr val="529BD3"/>
      </a:accent6>
      <a:hlink>
        <a:srgbClr val="6E71F0"/>
      </a:hlink>
      <a:folHlink>
        <a:srgbClr val="969696"/>
      </a:folHlink>
    </a:clrScheme>
    <a:fontScheme name="sample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ple 1">
        <a:dk1>
          <a:srgbClr val="1D528D"/>
        </a:dk1>
        <a:lt1>
          <a:srgbClr val="FFFFFF"/>
        </a:lt1>
        <a:dk2>
          <a:srgbClr val="000000"/>
        </a:dk2>
        <a:lt2>
          <a:srgbClr val="C0C0C0"/>
        </a:lt2>
        <a:accent1>
          <a:srgbClr val="4EA693"/>
        </a:accent1>
        <a:accent2>
          <a:srgbClr val="ABA755"/>
        </a:accent2>
        <a:accent3>
          <a:srgbClr val="FFFFFF"/>
        </a:accent3>
        <a:accent4>
          <a:srgbClr val="174578"/>
        </a:accent4>
        <a:accent5>
          <a:srgbClr val="B2D0C8"/>
        </a:accent5>
        <a:accent6>
          <a:srgbClr val="9B974C"/>
        </a:accent6>
        <a:hlink>
          <a:srgbClr val="3981B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124B98"/>
        </a:dk1>
        <a:lt1>
          <a:srgbClr val="FFFFFF"/>
        </a:lt1>
        <a:dk2>
          <a:srgbClr val="000000"/>
        </a:dk2>
        <a:lt2>
          <a:srgbClr val="DDDDDD"/>
        </a:lt2>
        <a:accent1>
          <a:srgbClr val="4976D1"/>
        </a:accent1>
        <a:accent2>
          <a:srgbClr val="4CB494"/>
        </a:accent2>
        <a:accent3>
          <a:srgbClr val="FFFFFF"/>
        </a:accent3>
        <a:accent4>
          <a:srgbClr val="0E3F81"/>
        </a:accent4>
        <a:accent5>
          <a:srgbClr val="B1BDE5"/>
        </a:accent5>
        <a:accent6>
          <a:srgbClr val="44A386"/>
        </a:accent6>
        <a:hlink>
          <a:srgbClr val="0099CC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1D528D"/>
        </a:dk1>
        <a:lt1>
          <a:srgbClr val="FFFFFF"/>
        </a:lt1>
        <a:dk2>
          <a:srgbClr val="000000"/>
        </a:dk2>
        <a:lt2>
          <a:srgbClr val="DDDDDD"/>
        </a:lt2>
        <a:accent1>
          <a:srgbClr val="25B1B1"/>
        </a:accent1>
        <a:accent2>
          <a:srgbClr val="5BACE9"/>
        </a:accent2>
        <a:accent3>
          <a:srgbClr val="FFFFFF"/>
        </a:accent3>
        <a:accent4>
          <a:srgbClr val="174578"/>
        </a:accent4>
        <a:accent5>
          <a:srgbClr val="ACD5D5"/>
        </a:accent5>
        <a:accent6>
          <a:srgbClr val="529BD3"/>
        </a:accent6>
        <a:hlink>
          <a:srgbClr val="6E71F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</Template>
  <TotalTime>2996</TotalTime>
  <Words>3145</Words>
  <Application>Microsoft Office PowerPoint</Application>
  <PresentationFormat>On-screen Show (4:3)</PresentationFormat>
  <Paragraphs>263</Paragraphs>
  <Slides>30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cdb2004138l</vt:lpstr>
      <vt:lpstr>Дерева</vt:lpstr>
      <vt:lpstr>План</vt:lpstr>
      <vt:lpstr>Умовні позначення</vt:lpstr>
      <vt:lpstr>Основні поняття та властивості дерев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Бінарні дерева пошуку</vt:lpstr>
      <vt:lpstr>Алгоритм вставки елемента</vt:lpstr>
      <vt:lpstr>Алгоритм пошуку елемента</vt:lpstr>
      <vt:lpstr>Алгоритм видалення елемента</vt:lpstr>
      <vt:lpstr>PowerPoint Presentation</vt:lpstr>
      <vt:lpstr>Обхід бінарних дерев</vt:lpstr>
      <vt:lpstr>Алгоритм обходу дерева в центрованому порядку – ОЦП(корінь)</vt:lpstr>
      <vt:lpstr>Алгоритм обходу дерева в прямому порядку – ОПП(корінь) </vt:lpstr>
      <vt:lpstr>Алгоритм обходу дерева в оберненому порядку – ООП(корінь) </vt:lpstr>
      <vt:lpstr>Алгоритм перевірки ізоморфності бінарних дерев – ІБД(r1, r2)  </vt:lpstr>
      <vt:lpstr>Основні дерева. Алгоритм пошуку остовного дерева в ширину – ПОДШ(G) </vt:lpstr>
      <vt:lpstr>Алгоритм пошуку остовного дерева в глибину – ПОДГ (G) </vt:lpstr>
      <vt:lpstr>PowerPoint Presentation</vt:lpstr>
      <vt:lpstr>Алгоритм пошуку точок зчленування – ПТЗ(v)</vt:lpstr>
      <vt:lpstr>Алгоритм переведення дерева в послідовність ДвП(Т) для n = 3 </vt:lpstr>
      <vt:lpstr>Алгоритм переводу послідовності в дерево – ПвД(а1, а2, …, аn-2) для n ≥ 3 </vt:lpstr>
      <vt:lpstr>Мінімальні остовні дерева</vt:lpstr>
      <vt:lpstr>Алгоритм Прима знаходження мінімального остовного дерева</vt:lpstr>
      <vt:lpstr>Матричний алгоритм Прима</vt:lpstr>
      <vt:lpstr>Література до лекції</vt:lpstr>
      <vt:lpstr>Дякую за увагу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Дерева</dc:title>
  <dc:creator>Эллина</dc:creator>
  <cp:lastModifiedBy>Азадова Эллина Валерьевна</cp:lastModifiedBy>
  <cp:revision>145</cp:revision>
  <dcterms:created xsi:type="dcterms:W3CDTF">2011-08-09T10:11:38Z</dcterms:created>
  <dcterms:modified xsi:type="dcterms:W3CDTF">2011-08-30T10:39:39Z</dcterms:modified>
</cp:coreProperties>
</file>