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75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9" r:id="rId20"/>
    <p:sldId id="25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D66F1-5CE2-4D30-9BF9-908296B61C5E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6CBE7-A43B-4CD6-B644-4246FB171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18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Пояснення.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Почина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ємо в вершині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вона не має жодного паросполученого ребра. По орієнтованому ребру попадаємо в вершину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ребро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не належить початковій паросполуці. Продовжуємо ланцюг назад в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ребро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належить поточній паросполуці. З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ланцюг продовжуємо в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– не паросполучене ребро. З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ланцюг продовжуємо в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паросполучне ребро. З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ланцюг продовжуємо в вершину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не належить паросполуці. З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ланцюг продовжуємо в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– паросполучне ребро. З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ланцюг продовжуємо в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оскільки (а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не належить паросполуці. З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виходить жодне паросполучне ребро, тому ланцюг побудовано і має вигляд: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→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←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→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←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← а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Після цього видаляємо його з початкового паросполучного ребра, що є в ланцюзі, і додаємо ребра з ланцюга, які в ньому відповідають. Отримуємо граф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6CBE7-A43B-4CD6-B644-4246FB1713B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889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6AA4D9-8431-4965-B078-029FCFD32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8B007BDF-AD86-4DA9-BA3F-EE9C6F984F3F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2 Лекція 6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Мережі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4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Алгоритм (Форда-Фалкерсона) знаходження максимального потоку</a:t>
            </a:r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Встановити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попередника кожної вершини і резерв однаковими символами – (непомічено). Вершина помічена, коли її резерв не позначено символом -. Встановити резерв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рівним ∞, з тим щоб вона не обмужевала резерв інших вершин. Покласти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= 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пуста множина, то потік максимізовано. Якщо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являється пустою, то вибираємо будь-який елемент з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видаляємо його. Вважаємо, що цей елемент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дорівнює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помічена,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явля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ється ребром 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&lt;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)). Вважа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ємо резерв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дорівнює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мінімуму величини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резерва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Встановлюємо попередника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10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778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Алгоритм (Форда-Фалкерсона) знаходження максимального </a:t>
            </a:r>
            <a:r>
              <a:rPr lang="uk-UA" sz="2800" dirty="0" smtClean="0"/>
              <a:t>потоку (продовж.)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37150"/>
          </a:xfrm>
        </p:spPr>
        <p:txBody>
          <a:bodyPr>
            <a:normAutofit fontScale="77500" lnSpcReduction="20000"/>
          </a:bodyPr>
          <a:lstStyle/>
          <a:p>
            <a:pPr marL="514350" lvl="0" indent="-514350" algn="just">
              <a:lnSpc>
                <a:spcPct val="120000"/>
              </a:lnSpc>
              <a:buFont typeface="+mj-lt"/>
              <a:buAutoNum type="arabicPeriod" startAt="4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помічена,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явля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ється ребром і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&gt; 0. Вважа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ємо резерв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рівним мінімуму з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резерва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Встановити попередника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Додати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множину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 startAt="4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помічена, то, використовуючи  функцію передування, повернутися в вершину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для кожного ребра ланцюга додати резерв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потоку кожного правильного орієнтованого ребра, і відняти резерв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потоку кожного неправильно орієнтованого ребра. Повернутися до кроку 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 startAt="4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Повернутися до кроку 2.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183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11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21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Паросполуки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Підмножина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 множини Е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паросполукою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ніякі два ребра з М не мають спільної вершини. Таким чином, ніякі два ребра не являються інцидентними. Якщо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ребро в паросполуці, тоді як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 і 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паросполучні ребра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паросполученими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Паросполучені ребра позначені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жирними лініями утворюють</a:t>
            </a: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аросполуку.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604" y="3861048"/>
            <a:ext cx="17811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12 з 20</a:t>
            </a:r>
            <a:endParaRPr lang="ru-RU" sz="1600" dirty="0"/>
          </a:p>
        </p:txBody>
      </p:sp>
      <p:grpSp>
        <p:nvGrpSpPr>
          <p:cNvPr id="6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6" y="126876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6" y="367746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Паросполука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 на двудольному графі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максимальною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ніяке інше паросполучення на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містить ребер більше, ніж 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Паросполука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 на двудольному графі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де 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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зивається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повною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для кожного 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існує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таке, що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підмножини Х множини А введемо множину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суміжна з вершиною з Х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множиною значень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.3. 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Хола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Двудольний граф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в якому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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має повну паросполуку тоді і тільки тоді, коли для кожної підмножини Х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виконується |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| ≤ |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)|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13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" y="184482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114947" y="393305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21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/>
          <a:lstStyle/>
          <a:p>
            <a:pPr marL="0" indent="0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графа </a:t>
            </a:r>
          </a:p>
          <a:p>
            <a:pPr marL="0" indent="0">
              <a:buNone/>
            </a:pPr>
            <a:endParaRPr lang="uk-UA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максимальна паросполука має вигляд: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436" y="908720"/>
            <a:ext cx="18669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578" y="3645023"/>
            <a:ext cx="18669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14 з 20</a:t>
            </a:r>
            <a:endParaRPr lang="ru-RU" sz="1600" dirty="0"/>
          </a:p>
        </p:txBody>
      </p:sp>
      <p:grpSp>
        <p:nvGrpSpPr>
          <p:cNvPr id="7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8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Custom 9">
              <a:hlinkClick r:id="rId5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8911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39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Мережі Петрі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54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двудольний орієнтований граф, в якому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Р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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Т. Множина Р називається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множиною позицій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множина Т –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множиною переходів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Е – множина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орієнтованих ребер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між Р і Т. М – множина функцій 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М, що ставлять у відповідність невід’ємне ціле число кожному елементу множиин Р. Функція μ називається розміткою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Орієнтований граф, що має такі властивості,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мережею Петрі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Мережі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Петрі використовуться для моделювання паралельних процесів: для моделювання компонентів комп’ютера, паралельних обчислень, в робототехніці і навіть для опису музикальних структур. Також використовуються для знаходження дефектів в проекті системи, мають властивості блок-схем та кінцевих автоматів.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15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zadova\Pictures\zametk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5" y="4149080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94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/>
          <a:lstStyle/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працьовування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переходу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видалення по одній мітці з кожної позиції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 що є орієнтоване ребро з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додавання мітки в кожну позицію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 що є орієнтоване ребро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24" name="Group 23"/>
          <p:cNvGrpSpPr/>
          <p:nvPr/>
        </p:nvGrpSpPr>
        <p:grpSpPr>
          <a:xfrm>
            <a:off x="2294587" y="372749"/>
            <a:ext cx="3863787" cy="3023525"/>
            <a:chOff x="984886" y="1990134"/>
            <a:chExt cx="4559222" cy="3407726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7054" y="2945141"/>
              <a:ext cx="3047054" cy="1647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2569062" y="3037346"/>
              <a:ext cx="504056" cy="504056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Oval 6"/>
            <p:cNvSpPr/>
            <p:nvPr/>
          </p:nvSpPr>
          <p:spPr>
            <a:xfrm>
              <a:off x="4729302" y="2981502"/>
              <a:ext cx="504056" cy="504056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Oval 7"/>
            <p:cNvSpPr/>
            <p:nvPr/>
          </p:nvSpPr>
          <p:spPr>
            <a:xfrm>
              <a:off x="3649182" y="4088141"/>
              <a:ext cx="504056" cy="504056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Oval 8"/>
            <p:cNvSpPr/>
            <p:nvPr/>
          </p:nvSpPr>
          <p:spPr>
            <a:xfrm>
              <a:off x="2677074" y="3541402"/>
              <a:ext cx="288032" cy="252028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Straight Connector 9"/>
            <p:cNvCxnSpPr>
              <a:stCxn id="4" idx="0"/>
            </p:cNvCxnSpPr>
            <p:nvPr/>
          </p:nvCxnSpPr>
          <p:spPr>
            <a:xfrm flipV="1">
              <a:off x="2821090" y="2441086"/>
              <a:ext cx="1080120" cy="59626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7" idx="0"/>
            </p:cNvCxnSpPr>
            <p:nvPr/>
          </p:nvCxnSpPr>
          <p:spPr>
            <a:xfrm flipH="1" flipV="1">
              <a:off x="4020582" y="2441086"/>
              <a:ext cx="960748" cy="540416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9" idx="2"/>
            </p:cNvCxnSpPr>
            <p:nvPr/>
          </p:nvCxnSpPr>
          <p:spPr>
            <a:xfrm>
              <a:off x="1614956" y="3541402"/>
              <a:ext cx="1062118" cy="126014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8" idx="4"/>
            </p:cNvCxnSpPr>
            <p:nvPr/>
          </p:nvCxnSpPr>
          <p:spPr>
            <a:xfrm flipV="1">
              <a:off x="3649182" y="4592197"/>
              <a:ext cx="252028" cy="482716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375320" y="1990134"/>
              <a:ext cx="1396323" cy="52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Позиції</a:t>
              </a:r>
              <a:endPara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84886" y="3029208"/>
              <a:ext cx="1131662" cy="52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Мітка</a:t>
              </a:r>
              <a:endPara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87128" y="4877531"/>
              <a:ext cx="1446411" cy="52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Перехід</a:t>
              </a:r>
              <a:endPara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186" y="4797152"/>
            <a:ext cx="2877273" cy="1524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16 з 20</a:t>
            </a:r>
            <a:endParaRPr lang="ru-RU" sz="1600" dirty="0"/>
          </a:p>
        </p:txBody>
      </p:sp>
      <p:grpSp>
        <p:nvGrpSpPr>
          <p:cNvPr id="18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0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Action Button: Custom 9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29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77" y="40397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83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Станом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мережі Петрі називається кількість міток в кожній позиції, що визначається функцією μ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 μ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безпосередньо досягаємим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зі стану μ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спрацьовування будь-якого переходу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той час, поки мережа знаходиться в стані μ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приводить до стану μ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 μ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досягаємим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зі стану μ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якщо, починаючи зі стану μ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зпрацьовування послідовності переходів приводить до стану μ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Мережа Петрі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живою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для будь-якого стану μ і будь-якого переходу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існує стан μ', що може бути досягнутим зі стану μ, так що перехід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 стані μ' являється дозволеним.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17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32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Існує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такий стан мережі Петрі, знаходячись в якому один або кілька переходів можуть не зпрацювати, такий стан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частково тупіковим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Мережа Петрі знаходиться в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тупіку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є стан, в якому жоден з переходів не можу зпрацювати.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Мережа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Петрі називається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безпечною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кожна позиція містить не більше однієї мітки.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обмеженою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кількість міток в кожній позиції не перевищує деяке ціле число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консервативною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загальна кількість міток у всіх позиціях завжди постійна.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3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18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1" y="285293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3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Дискретная математика и комбинаторика: Пер. с англ.. – М.: Изд. дом «Вильямс», 2003. – 960 с</a:t>
            </a:r>
          </a:p>
          <a:p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Яблонский С.В., Введение в дискретную математику: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Учеб.пособие для вузов. – 2е изд. – М.: Наука, 1986. – 384 с.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Мережі і потоки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Паросполуки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Мережі Петрі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78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140968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87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6132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Мережі і потоки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Мережею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зв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язний граф, в якому задані «пропускні здатності» ребер.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Система нафтопроводу.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Кожному ребру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відповідає ціле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додатнє число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пропускна здатність. Якщо між двома ребрами не існує графа, то пропусна здатність дорівнює нулю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Мережа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орієнтований граф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разом з ваговою функцією С : Е →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виділеними вершинами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такими що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indeg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0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outdeg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0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4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414908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1" y="220486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77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малюнку зображено граф, на кожному ребрі якого зазначено пропускну здатність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636912"/>
            <a:ext cx="3617047" cy="2571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5 з 20</a:t>
            </a:r>
            <a:endParaRPr lang="ru-RU" sz="1600" dirty="0"/>
          </a:p>
        </p:txBody>
      </p:sp>
      <p:grpSp>
        <p:nvGrpSpPr>
          <p:cNvPr id="6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66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k-UA" sz="24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Збереження потоку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потік, що входить в вершину дорівнює потоку, що виходить з вершини, за виключенням вершин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та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in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множина ребере, для яких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кінцева вершина, 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out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множина ребер, для яких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початкова вершина. Тобто, 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out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множина реберщо виходять з вершини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in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множина ребер, що входять в вершину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uk-UA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4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Потік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 мережі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це функція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: E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→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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{0}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така що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всіх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0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всіх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таких, що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≠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𝑒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𝑖𝑛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𝑣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𝑜𝑢𝑡</m:t>
                            </m:r>
                            <m: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𝑓</m:t>
                            </m:r>
                            <m: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  <a:blipFill rotWithShape="1">
                <a:blip r:embed="rId2"/>
                <a:stretch>
                  <a:fillRect l="-1111" t="-822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6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5" y="54868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9" y="364502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25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мережі, де перший елемент пари на кожному ребрі – пропускна здатність, а другий – потік.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852936"/>
            <a:ext cx="3060340" cy="258735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7 з 20</a:t>
            </a:r>
            <a:endParaRPr lang="ru-RU" sz="1600" dirty="0"/>
          </a:p>
        </p:txBody>
      </p:sp>
      <p:grpSp>
        <p:nvGrpSpPr>
          <p:cNvPr id="6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54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6075511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</a:t>
                </a:r>
                <a:r>
                  <a:rPr lang="en-US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.1.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будь якого фіксованого потока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потік(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𝑒</m:t>
                        </m:r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</m:t>
                        </m:r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𝑜𝑢𝑡</m:t>
                        </m:r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uk-UA" sz="2400" b="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𝑖𝑛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𝑧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𝑓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uk-UA" sz="2400" b="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потік(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Наслідок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п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ідмножина множини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що містить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але не містить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і Т 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Тоді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𝑒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∈(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𝑆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∈(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𝑇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𝑆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𝑓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пот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ік(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потік(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Величина потоку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позначаєма як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), дор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івнює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пот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ік(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потік(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підмножина множини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Т 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Тоді {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)}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перетином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Якщо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Т, то перетин називається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перетином.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Величина С(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𝑒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∈(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𝑆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𝑇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</m:d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пропускною здатністю перетину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6075511"/>
              </a:xfrm>
              <a:blipFill rotWithShape="1">
                <a:blip r:embed="rId2"/>
                <a:stretch>
                  <a:fillRect l="-1111" t="-3811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8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115202" y="11663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697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Потік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𝑓</m:t>
                        </m:r>
                      </m:e>
                    </m:acc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 мережі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максимальним потоком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якщо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𝑓</m:t>
                        </m:r>
                      </m:e>
                    </m:acc>
                  </m:oMath>
                </a14:m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≥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для будь-якого можливого потоку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 мережі.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перетин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мінімальним перетином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якщо С(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не більше пропускної можливості будь-якого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перетину.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</a:t>
                </a:r>
                <a:r>
                  <a:rPr lang="en-US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.2.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підмножина множини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що містить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але не містить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і Т 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Тоді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≤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Наслідок.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Якщо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С(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для деякого потока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а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перетин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максимальний потік, а С – мінімальний перетин.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Наслідок.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деякого потоку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перетин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рівність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val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С(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має місце тоді і тільки тоді, коли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для всіх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і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0 для всіх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  <a:blipFill rotWithShape="1">
                <a:blip r:embed="rId2"/>
                <a:stretch>
                  <a:fillRect l="-1111" t="-411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119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en-US" sz="1600" dirty="0" smtClean="0"/>
              <a:t>6</a:t>
            </a:r>
            <a:r>
              <a:rPr lang="uk-UA" sz="1600" dirty="0" smtClean="0"/>
              <a:t>. </a:t>
            </a:r>
            <a:r>
              <a:rPr lang="ru-RU" sz="1600" dirty="0" err="1" smtClean="0"/>
              <a:t>Мережі</a:t>
            </a:r>
            <a:r>
              <a:rPr lang="uk-UA" sz="1600" dirty="0" smtClean="0"/>
              <a:t>. Слайд </a:t>
            </a:r>
            <a:r>
              <a:rPr lang="uk-UA" sz="1600" dirty="0"/>
              <a:t>9</a:t>
            </a:r>
            <a:r>
              <a:rPr lang="uk-UA" sz="1600" dirty="0" smtClean="0"/>
              <a:t> з 20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1" y="54868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33832" y="270892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899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1909</TotalTime>
  <Words>2001</Words>
  <Application>Microsoft Office PowerPoint</Application>
  <PresentationFormat>On-screen Show (4:3)</PresentationFormat>
  <Paragraphs>128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cdb2004138l</vt:lpstr>
      <vt:lpstr>Мережі</vt:lpstr>
      <vt:lpstr>План</vt:lpstr>
      <vt:lpstr>Умовні позначення</vt:lpstr>
      <vt:lpstr>Мережі і потоки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Алгоритм (Форда-Фалкерсона) знаходження максимального потоку </vt:lpstr>
      <vt:lpstr>Алгоритм (Форда-Фалкерсона) знаходження максимального потоку (продовж.)</vt:lpstr>
      <vt:lpstr>Паросполуки</vt:lpstr>
      <vt:lpstr>PowerPoint Presentation</vt:lpstr>
      <vt:lpstr>PowerPoint Presentation</vt:lpstr>
      <vt:lpstr>Мережі Петрі</vt:lpstr>
      <vt:lpstr>PowerPoint Presentation</vt:lpstr>
      <vt:lpstr>PowerPoint Presentation</vt:lpstr>
      <vt:lpstr>PowerPoint Presentation</vt:lpstr>
      <vt:lpstr>Література до лекції</vt:lpstr>
      <vt:lpstr>Дякую за увагу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Мережі</dc:title>
  <dc:creator>Азадова Эллина Валерьевна</dc:creator>
  <cp:lastModifiedBy>Азадова Эллина Валерьевна</cp:lastModifiedBy>
  <cp:revision>74</cp:revision>
  <dcterms:created xsi:type="dcterms:W3CDTF">2011-08-15T08:17:28Z</dcterms:created>
  <dcterms:modified xsi:type="dcterms:W3CDTF">2011-08-30T10:58:35Z</dcterms:modified>
</cp:coreProperties>
</file>