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6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2" r:id="rId16"/>
    <p:sldId id="274" r:id="rId17"/>
    <p:sldId id="275" r:id="rId18"/>
    <p:sldId id="270" r:id="rId19"/>
    <p:sldId id="259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B84B3-E4BF-411C-B86D-67A6C0B1B096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A1B29-74C8-4FB4-A220-7D20447C8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1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268288" eaLnBrk="1" hangingPunct="1">
              <a:spcBef>
                <a:spcPts val="0"/>
              </a:spcBef>
              <a:buFontTx/>
              <a:buNone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1B29-74C8-4FB4-A220-7D20447C82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1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268288" eaLnBrk="1" hangingPunct="1">
              <a:spcBef>
                <a:spcPct val="0"/>
              </a:spcBef>
              <a:buFontTx/>
              <a:buNone/>
            </a:pPr>
            <a:r>
              <a:rPr lang="uk-UA" sz="1200" b="1" dirty="0" smtClean="0">
                <a:solidFill>
                  <a:srgbClr val="007E7B"/>
                </a:solidFill>
                <a:latin typeface="Times New Roman" pitchFamily="18" charset="0"/>
              </a:rPr>
              <a:t>ДОВЕДЕННЯ.</a:t>
            </a:r>
            <a:r>
              <a:rPr lang="uk-UA" sz="1200" dirty="0" smtClean="0">
                <a:solidFill>
                  <a:srgbClr val="007E7B"/>
                </a:solidFill>
                <a:latin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</a:rPr>
              <a:t>Нехай </a:t>
            </a:r>
            <a:r>
              <a:rPr lang="uk-UA" sz="1200" i="1" dirty="0" smtClean="0">
                <a:latin typeface="Times New Roman" pitchFamily="18" charset="0"/>
              </a:rPr>
              <a:t>S </a:t>
            </a:r>
            <a:r>
              <a:rPr lang="uk-UA" sz="1200" dirty="0" smtClean="0">
                <a:latin typeface="Times New Roman" pitchFamily="18" charset="0"/>
              </a:rPr>
              <a:t>= {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</a:rPr>
              <a:t>,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1</a:t>
            </a:r>
            <a:r>
              <a:rPr lang="uk-UA" sz="1200" dirty="0" smtClean="0">
                <a:latin typeface="Times New Roman" pitchFamily="18" charset="0"/>
              </a:rPr>
              <a:t>,…}. Якщо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</a:rPr>
              <a:t> = 0, то результат очевидний. Припустимо, що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</a:rPr>
              <a:t> &gt; 0. За принципом повного впорядкування множина </a:t>
            </a:r>
            <a:r>
              <a:rPr lang="uk-UA" sz="1200" i="1" dirty="0" smtClean="0">
                <a:latin typeface="Times New Roman" pitchFamily="18" charset="0"/>
              </a:rPr>
              <a:t>S</a:t>
            </a:r>
            <a:r>
              <a:rPr lang="uk-UA" sz="1200" dirty="0" smtClean="0">
                <a:latin typeface="Times New Roman" pitchFamily="18" charset="0"/>
              </a:rPr>
              <a:t> містить найменше додатне ціле число, скажемо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i</a:t>
            </a:r>
            <a:r>
              <a:rPr lang="uk-UA" sz="1200" dirty="0" smtClean="0">
                <a:latin typeface="Times New Roman" pitchFamily="18" charset="0"/>
              </a:rPr>
              <a:t>. Але 0 ≤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i</a:t>
            </a:r>
            <a:r>
              <a:rPr lang="uk-UA" sz="1200" baseline="-25000" dirty="0" smtClean="0">
                <a:latin typeface="Times New Roman" pitchFamily="18" charset="0"/>
              </a:rPr>
              <a:t>+1</a:t>
            </a:r>
            <a:r>
              <a:rPr lang="uk-UA" sz="1200" dirty="0" smtClean="0">
                <a:latin typeface="Times New Roman" pitchFamily="18" charset="0"/>
              </a:rPr>
              <a:t> &lt;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i</a:t>
            </a:r>
            <a:r>
              <a:rPr lang="uk-UA" sz="1200" dirty="0" smtClean="0">
                <a:latin typeface="Times New Roman" pitchFamily="18" charset="0"/>
              </a:rPr>
              <a:t>, і тому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i</a:t>
            </a:r>
            <a:r>
              <a:rPr lang="uk-UA" sz="1200" baseline="-25000" dirty="0" smtClean="0">
                <a:latin typeface="Times New Roman" pitchFamily="18" charset="0"/>
              </a:rPr>
              <a:t>+1</a:t>
            </a:r>
            <a:r>
              <a:rPr lang="uk-UA" sz="1200" dirty="0" smtClean="0">
                <a:latin typeface="Times New Roman" pitchFamily="18" charset="0"/>
              </a:rPr>
              <a:t> = 0. Покладемо </a:t>
            </a:r>
            <a:r>
              <a:rPr lang="uk-UA" sz="1200" i="1" dirty="0" smtClean="0">
                <a:latin typeface="Times New Roman" pitchFamily="18" charset="0"/>
              </a:rPr>
              <a:t>s </a:t>
            </a:r>
            <a:r>
              <a:rPr lang="uk-UA" sz="1200" dirty="0" smtClean="0">
                <a:latin typeface="Times New Roman" pitchFamily="18" charset="0"/>
              </a:rPr>
              <a:t>= </a:t>
            </a:r>
            <a:r>
              <a:rPr lang="uk-UA" sz="1200" i="1" dirty="0" smtClean="0">
                <a:latin typeface="Times New Roman" pitchFamily="18" charset="0"/>
              </a:rPr>
              <a:t>i </a:t>
            </a:r>
            <a:r>
              <a:rPr lang="uk-UA" sz="1200" dirty="0" smtClean="0">
                <a:latin typeface="Times New Roman" pitchFamily="18" charset="0"/>
              </a:rPr>
              <a:t>+1. </a:t>
            </a:r>
          </a:p>
          <a:p>
            <a:pPr marL="0" indent="268288" algn="ctr" eaLnBrk="1" hangingPunct="1">
              <a:spcBef>
                <a:spcPct val="0"/>
              </a:spcBef>
              <a:buFontTx/>
              <a:buNone/>
            </a:pPr>
            <a:r>
              <a:rPr lang="uk-UA" sz="1200" dirty="0" smtClean="0">
                <a:latin typeface="Times New Roman" pitchFamily="18" charset="0"/>
              </a:rPr>
              <a:t>НСД(</a:t>
            </a:r>
            <a:r>
              <a:rPr lang="uk-UA" sz="1200" i="1" dirty="0" smtClean="0">
                <a:latin typeface="Times New Roman" pitchFamily="18" charset="0"/>
              </a:rPr>
              <a:t>a</a:t>
            </a:r>
            <a:r>
              <a:rPr lang="uk-UA" sz="1200" dirty="0" smtClean="0">
                <a:latin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</a:rPr>
              <a:t>) = НСД(</a:t>
            </a:r>
            <a:r>
              <a:rPr lang="uk-UA" sz="1200" i="1" dirty="0" smtClean="0">
                <a:latin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</a:rPr>
              <a:t>) = НСД(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baseline="-25000" dirty="0" smtClean="0">
                <a:latin typeface="Times New Roman" pitchFamily="18" charset="0"/>
              </a:rPr>
              <a:t>1</a:t>
            </a:r>
            <a:r>
              <a:rPr lang="uk-UA" sz="1200" dirty="0" smtClean="0">
                <a:latin typeface="Times New Roman" pitchFamily="18" charset="0"/>
              </a:rPr>
              <a:t>) = … = НСД(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baseline="-25000" dirty="0" smtClean="0">
                <a:latin typeface="Times New Roman" pitchFamily="18" charset="0"/>
              </a:rPr>
              <a:t>-1</a:t>
            </a:r>
            <a:r>
              <a:rPr lang="uk-UA" sz="1200" dirty="0" smtClean="0">
                <a:latin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dirty="0" smtClean="0">
                <a:latin typeface="Times New Roman" pitchFamily="18" charset="0"/>
              </a:rPr>
              <a:t>),</a:t>
            </a:r>
            <a:r>
              <a:rPr lang="en-US" sz="1200" dirty="0" smtClean="0">
                <a:latin typeface="Times New Roman" pitchFamily="18" charset="0"/>
              </a:rPr>
              <a:t> </a:t>
            </a:r>
            <a:endParaRPr lang="uk-UA" sz="1200" dirty="0" smtClean="0">
              <a:latin typeface="Times New Roman" pitchFamily="18" charset="0"/>
            </a:endParaRPr>
          </a:p>
          <a:p>
            <a:pPr marL="0" indent="268288" eaLnBrk="1" hangingPunct="1">
              <a:spcBef>
                <a:spcPct val="0"/>
              </a:spcBef>
              <a:buFontTx/>
              <a:buNone/>
            </a:pPr>
            <a:r>
              <a:rPr lang="uk-UA" sz="1200" dirty="0" smtClean="0">
                <a:latin typeface="Times New Roman" pitchFamily="18" charset="0"/>
              </a:rPr>
              <a:t>але, оскільки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i="1" dirty="0" smtClean="0">
                <a:latin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</a:rPr>
              <a:t>= 0, НСД(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baseline="-25000" dirty="0" smtClean="0">
                <a:latin typeface="Times New Roman" pitchFamily="18" charset="0"/>
              </a:rPr>
              <a:t>-1</a:t>
            </a:r>
            <a:r>
              <a:rPr lang="uk-UA" sz="1200" dirty="0" smtClean="0">
                <a:latin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dirty="0" smtClean="0">
                <a:latin typeface="Times New Roman" pitchFamily="18" charset="0"/>
              </a:rPr>
              <a:t>) =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baseline="-25000" dirty="0" smtClean="0">
                <a:latin typeface="Times New Roman" pitchFamily="18" charset="0"/>
              </a:rPr>
              <a:t>-1</a:t>
            </a:r>
            <a:r>
              <a:rPr lang="uk-UA" sz="1200" dirty="0" smtClean="0">
                <a:latin typeface="Times New Roman" pitchFamily="18" charset="0"/>
              </a:rPr>
              <a:t>, так що НСД(</a:t>
            </a:r>
            <a:r>
              <a:rPr lang="uk-UA" sz="1200" i="1" dirty="0" smtClean="0">
                <a:latin typeface="Times New Roman" pitchFamily="18" charset="0"/>
              </a:rPr>
              <a:t>a</a:t>
            </a:r>
            <a:r>
              <a:rPr lang="uk-UA" sz="1200" dirty="0" smtClean="0">
                <a:latin typeface="Times New Roman" pitchFamily="18" charset="0"/>
              </a:rPr>
              <a:t>,</a:t>
            </a:r>
            <a:r>
              <a:rPr lang="uk-UA" sz="1200" i="1" dirty="0" smtClean="0">
                <a:latin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</a:rPr>
              <a:t>) = </a:t>
            </a:r>
            <a:r>
              <a:rPr lang="uk-UA" sz="1200" i="1" dirty="0" smtClean="0">
                <a:latin typeface="Times New Roman" pitchFamily="18" charset="0"/>
              </a:rPr>
              <a:t>r</a:t>
            </a:r>
            <a:r>
              <a:rPr lang="uk-UA" sz="1200" i="1" baseline="-25000" dirty="0" smtClean="0">
                <a:latin typeface="Times New Roman" pitchFamily="18" charset="0"/>
              </a:rPr>
              <a:t>s</a:t>
            </a:r>
            <a:r>
              <a:rPr lang="uk-UA" sz="1200" baseline="-25000" dirty="0" smtClean="0">
                <a:latin typeface="Times New Roman" pitchFamily="18" charset="0"/>
              </a:rPr>
              <a:t>-1</a:t>
            </a:r>
            <a:r>
              <a:rPr lang="uk-UA" sz="1200" dirty="0" smtClean="0">
                <a:latin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1B29-74C8-4FB4-A220-7D20447C82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8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Алгоритм.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uk-UA" sz="1200" baseline="0" dirty="0" smtClean="0">
                <a:latin typeface="+mn-lt"/>
              </a:rPr>
              <a:t> </a:t>
            </a:r>
            <a:r>
              <a:rPr lang="uk-UA" sz="1200" dirty="0" smtClean="0">
                <a:latin typeface="Comic Sans MS" pitchFamily="66" charset="0"/>
              </a:rPr>
              <a:t>У числа виділяється ціла частина, тобто воно подається як сума двох доданків: ціле число плюс залишок, менший за одиницю.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uk-UA" sz="1200" dirty="0" smtClean="0">
                <a:latin typeface="Comic Sans MS" pitchFamily="66" charset="0"/>
              </a:rPr>
              <a:t> Другий доданок подається як одиниця, ділена на число, більше за одиницю. </a:t>
            </a:r>
          </a:p>
          <a:p>
            <a:pPr>
              <a:spcBef>
                <a:spcPct val="50000"/>
              </a:spcBef>
            </a:pPr>
            <a:r>
              <a:rPr lang="uk-UA" sz="1200" dirty="0" smtClean="0">
                <a:latin typeface="Comic Sans MS" pitchFamily="66" charset="0"/>
              </a:rPr>
              <a:t>До цього числа знову застосовується перший крок і т. д.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A1B29-74C8-4FB4-A220-7D20447C82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4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ko-KR" noProof="0" smtClean="0"/>
              <a:t>Образец заголовка</a:t>
            </a:r>
            <a:endParaRPr lang="en-US" altLang="ko-KR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5F59523-B3E3-41B0-A45A-BFA6CEB2B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891B82A9-25D9-4112-8B8A-B4FD5402ED97}" type="datetimeFigureOut">
              <a:rPr lang="ru-RU" smtClean="0"/>
              <a:t>14.02.2012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3. Лекція 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Теорія чисел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3463"/>
          </a:xfrm>
        </p:spPr>
        <p:txBody>
          <a:bodyPr/>
          <a:lstStyle/>
          <a:p>
            <a:pPr marL="0" indent="268288">
              <a:spcBef>
                <a:spcPct val="0"/>
              </a:spcBef>
              <a:buNone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ТЕОРЕМА 10.3.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</a:rPr>
              <a:t>(Алгоритм Евкліда)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</a:rPr>
              <a:t>,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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і послідовне застосування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алгоритму ділення приводить до такої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послідовності:</a:t>
            </a:r>
          </a:p>
          <a:p>
            <a:pPr marL="0" indent="268288">
              <a:spcBef>
                <a:spcPct val="0"/>
              </a:spcBef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marL="0" indent="268288">
              <a:spcBef>
                <a:spcPct val="0"/>
              </a:spcBef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uk-UA" sz="2600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ct val="0"/>
              </a:spcBef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uk-UA" sz="2600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ct val="0"/>
              </a:spcBef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uk-UA" sz="2600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ct val="0"/>
              </a:spcBef>
              <a:buNone/>
            </a:pP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</a:rPr>
              <a:t>			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uk-UA" sz="2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 algn="just">
              <a:spcBef>
                <a:spcPts val="2400"/>
              </a:spcBef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Існує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600" i="1" baseline="-25000" dirty="0" smtClean="0">
                <a:solidFill>
                  <a:schemeClr val="tx2"/>
                </a:solidFill>
                <a:latin typeface="Times New Roman" pitchFamily="18" charset="0"/>
              </a:rPr>
              <a:t>k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 = 0. Нехай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 - перше ціле число таке, що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600" i="1" baseline="-25000" dirty="0" smtClean="0">
                <a:solidFill>
                  <a:schemeClr val="tx2"/>
                </a:solidFill>
                <a:latin typeface="Times New Roman" pitchFamily="18" charset="0"/>
              </a:rPr>
              <a:t>s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0. Тоді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uk-UA" sz="2600" i="1" baseline="-25000" dirty="0" smtClean="0">
                <a:solidFill>
                  <a:schemeClr val="tx2"/>
                </a:solidFill>
                <a:latin typeface="Times New Roman" pitchFamily="18" charset="0"/>
              </a:rPr>
              <a:t>s-</a:t>
            </a:r>
            <a:r>
              <a:rPr lang="uk-UA" sz="2600" baseline="-25000" dirty="0" smtClean="0">
                <a:solidFill>
                  <a:schemeClr val="tx2"/>
                </a:solidFill>
                <a:latin typeface="Times New Roman" pitchFamily="18" charset="0"/>
              </a:rPr>
              <a:t>1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= НСД(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), якщо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s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&gt; 0, і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b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= НСД(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), якщо </a:t>
            </a:r>
            <a:r>
              <a:rPr lang="uk-UA" sz="2600" i="1" dirty="0" smtClean="0">
                <a:solidFill>
                  <a:schemeClr val="tx2"/>
                </a:solidFill>
                <a:latin typeface="Times New Roman" pitchFamily="18" charset="0"/>
              </a:rPr>
              <a:t>s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= 0.</a:t>
            </a:r>
          </a:p>
          <a:p>
            <a:endParaRPr lang="ru-RU" dirty="0"/>
          </a:p>
        </p:txBody>
      </p:sp>
      <p:graphicFrame>
        <p:nvGraphicFramePr>
          <p:cNvPr id="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42377"/>
              </p:ext>
            </p:extLst>
          </p:nvPr>
        </p:nvGraphicFramePr>
        <p:xfrm>
          <a:off x="2267744" y="2276872"/>
          <a:ext cx="4672012" cy="205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860"/>
                <a:gridCol w="2032152"/>
              </a:tblGrid>
              <a:tr h="34459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а 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=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bq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+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 ≤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&lt;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b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9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b 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=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q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+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en-US" sz="2200" b="0" spc="14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 ≤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&lt;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9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=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q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+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en-US" sz="2200" b="0" spc="13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 ≤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&lt;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9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=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q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3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+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3</a:t>
                      </a:r>
                      <a:r>
                        <a:rPr lang="en-US" sz="2200" b="0" spc="135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 ≤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3</a:t>
                      </a: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&lt;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3138">
                <a:tc>
                  <a:txBody>
                    <a:bodyPr/>
                    <a:lstStyle/>
                    <a:p>
                      <a:pPr marL="0" indent="538163">
                        <a:lnSpc>
                          <a:spcPct val="50000"/>
                        </a:lnSpc>
                      </a:pPr>
                      <a:r>
                        <a:rPr kumimoji="0" lang="uk-UA" sz="1000" b="1" kern="1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…</a:t>
                      </a:r>
                      <a:r>
                        <a:rPr lang="uk-UA" sz="1000" b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	</a:t>
                      </a: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538163">
                        <a:lnSpc>
                          <a:spcPct val="50000"/>
                        </a:lnSpc>
                      </a:pPr>
                      <a:r>
                        <a:rPr lang="uk-UA" sz="1000" b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…</a:t>
                      </a:r>
                      <a:endParaRPr lang="ru-RU" sz="1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459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b="0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i="1" baseline="-250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k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=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i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k+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q</a:t>
                      </a:r>
                      <a:r>
                        <a:rPr lang="uk-UA" sz="2200" b="0" i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k+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uk-UA" sz="2200" b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+ </a:t>
                      </a:r>
                      <a:r>
                        <a:rPr lang="uk-UA" sz="2200" b="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b="0" i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k+</a:t>
                      </a:r>
                      <a:r>
                        <a:rPr lang="uk-UA" sz="2200" b="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en-US" sz="2200" b="0" spc="83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0 ≤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i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k+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2</a:t>
                      </a: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&lt; </a:t>
                      </a:r>
                      <a:r>
                        <a:rPr lang="uk-UA" sz="2200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uk-UA" sz="2200" i="1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k+</a:t>
                      </a:r>
                      <a:r>
                        <a:rPr lang="uk-UA" sz="2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uk-UA" sz="2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6510">
                <a:tc>
                  <a:txBody>
                    <a:bodyPr/>
                    <a:lstStyle/>
                    <a:p>
                      <a:pPr marL="0" marR="0" indent="538163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kern="1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…	</a:t>
                      </a:r>
                      <a:endParaRPr kumimoji="0" lang="ru-RU" sz="1000" b="1" kern="1200" baseline="-250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538163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1" kern="1200" baseline="-250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…	</a:t>
                      </a:r>
                      <a:endParaRPr kumimoji="0" lang="ru-RU" sz="1000" b="1" kern="1200" baseline="-250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2" marR="91432" marT="45734" marB="457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10 з 20</a:t>
            </a:r>
            <a:endParaRPr lang="ru-RU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End 15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Custom 16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8" name="Text Box 2"/>
          <p:cNvSpPr txBox="1"/>
          <p:nvPr/>
        </p:nvSpPr>
        <p:spPr>
          <a:xfrm>
            <a:off x="0" y="62068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08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6575">
              <a:buNone/>
            </a:pP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</a:rPr>
              <a:t>Виразити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НСД(85,34) у вигляді 85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u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+ 34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v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endParaRPr lang="en-US" sz="2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536575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Розділимо 85 на 34 націло:     </a:t>
            </a:r>
            <a:endParaRPr lang="en-US" sz="2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536575" algn="ctr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85 = 34 · 2 + 17.</a:t>
            </a:r>
          </a:p>
          <a:p>
            <a:pPr marL="0" indent="536575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Розділивши 34 на 17 націло, одержуємо:</a:t>
            </a:r>
          </a:p>
          <a:p>
            <a:pPr marL="0" indent="536575" algn="ctr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34 = 17 · 1 + 0.</a:t>
            </a:r>
          </a:p>
          <a:p>
            <a:pPr marL="0" indent="536575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Таким чином, НСД(85,34) = 17 і </a:t>
            </a:r>
            <a:endParaRPr lang="en-US" sz="2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536575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НСД(85,34) = 17 = (85)(1) + (34)(-2).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743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11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7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4" y="90872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04664"/>
                <a:ext cx="8928992" cy="6075511"/>
              </a:xfrm>
            </p:spPr>
            <p:txBody>
              <a:bodyPr/>
              <a:lstStyle/>
              <a:p>
                <a:pPr marL="0" indent="268288" algn="just">
                  <a:spcBef>
                    <a:spcPts val="0"/>
                  </a:spcBef>
                  <a:buNone/>
                  <a:defRPr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ТЕОРЕМА 10.4.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Нехай дані цілі числа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не рівні нулю, тоді числа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НСД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і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НСД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взаємно прост</a:t>
                </a:r>
                <a:r>
                  <a:rPr lang="en-US" sz="2400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НСД</a:t>
                </a:r>
                <a:r>
                  <a:rPr lang="en-US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НСД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НСД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)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= 1.</a:t>
                </a:r>
              </a:p>
              <a:p>
                <a:pPr marL="0" indent="268288" algn="just">
                  <a:spcBef>
                    <a:spcPts val="1800"/>
                  </a:spcBef>
                  <a:buNone/>
                  <a:defRPr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 Натуральне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число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є </a:t>
                </a:r>
                <a:r>
                  <a:rPr lang="uk-UA" sz="2400" b="1" i="1" dirty="0">
                    <a:solidFill>
                      <a:schemeClr val="tx2"/>
                    </a:solidFill>
                    <a:latin typeface="Times New Roman" pitchFamily="18" charset="0"/>
                  </a:rPr>
                  <a:t>найменшим спільним кратним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НСК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цілих чисел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за умови, що: </a:t>
                </a:r>
              </a:p>
              <a:p>
                <a:pPr marL="0" indent="268288" algn="just">
                  <a:spcBef>
                    <a:spcPts val="0"/>
                  </a:spcBef>
                  <a:buNone/>
                  <a:defRPr/>
                </a:pP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а)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;  </a:t>
                </a: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б)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|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де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– будь-яке спільне кратне чисел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. </a:t>
                </a:r>
              </a:p>
              <a:p>
                <a:pPr marL="0" indent="268288" algn="just"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Алгоритм знаходження найменшого спільного кратного двох цілих чисел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:</a:t>
                </a:r>
              </a:p>
              <a:p>
                <a:pPr marL="457200" indent="-457200" algn="just">
                  <a:spcBef>
                    <a:spcPts val="0"/>
                  </a:spcBef>
                  <a:buFont typeface="+mj-lt"/>
                  <a:buAutoNum type="arabicPeriod"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визначити найбільший спільний дільник цих чисел.</a:t>
                </a:r>
              </a:p>
              <a:p>
                <a:pPr marL="457200" indent="-457200" algn="just">
                  <a:spcBef>
                    <a:spcPts val="0"/>
                  </a:spcBef>
                  <a:buFont typeface="+mj-lt"/>
                  <a:buAutoNum type="arabicPeriod"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скористатись співвідношенням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НСД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)·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НСК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b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) =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ab.</a:t>
                </a:r>
              </a:p>
              <a:p>
                <a:pPr marL="0" indent="268288" algn="just">
                  <a:spcBef>
                    <a:spcPts val="600"/>
                  </a:spcBef>
                  <a:buNone/>
                  <a:defRPr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 Для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знаходження НСК(91,203) за алгоритмом Евкліда визначимо НСД(91,203), а потім поділимо на нього добуток чисел 91 і 203. Оскільки НСД(91,203) = 7, маємо</a:t>
                </a:r>
                <a:endParaRPr lang="en-US" sz="24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363538">
                  <a:spcBef>
                    <a:spcPts val="1200"/>
                  </a:spcBef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		НСК(91,203)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=</a:t>
                </a:r>
                <a:r>
                  <a:rPr lang="en-US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(91)(203)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= 2639.</a:t>
                </a:r>
              </a:p>
              <a:p>
                <a:pPr marL="0" indent="268288">
                  <a:buNone/>
                  <a:defRPr/>
                </a:pPr>
                <a:endParaRPr lang="uk-UA" i="1" dirty="0">
                  <a:latin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04664"/>
                <a:ext cx="8928992" cy="6075511"/>
              </a:xfrm>
              <a:blipFill rotWithShape="1">
                <a:blip r:embed="rId2"/>
                <a:stretch>
                  <a:fillRect l="-1093" t="-802" r="-1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1</a:t>
            </a:r>
            <a:r>
              <a:rPr lang="uk-UA" sz="1600" dirty="0" smtClean="0"/>
              <a:t>. Теорія чисел. Слайд 12 з 20</a:t>
            </a:r>
            <a:endParaRPr lang="ru-RU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End 15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Custom 16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8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" y="1540587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" y="4293096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"/>
          <p:cNvSpPr txBox="1"/>
          <p:nvPr/>
        </p:nvSpPr>
        <p:spPr>
          <a:xfrm>
            <a:off x="-94872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37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Ланцюгові дроби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 Вираз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6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+…</m:t>
                            </m:r>
                            <m:f>
                              <m:fPr>
                                <m:ctrlPr>
                                  <a:rPr lang="en-US" sz="26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6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den>
                    </m:f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2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де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натуральні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числа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натуральне число або нуль, називається </a:t>
                </a:r>
                <a:r>
                  <a:rPr lang="uk-UA" sz="2600" b="1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ланцюговим дробом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називаються </a:t>
                </a:r>
                <a:r>
                  <a:rPr lang="uk-UA" sz="26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елементами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ланцюгового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дробу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Числа </a:t>
                </a:r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], …,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tx2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називаються </a:t>
                </a:r>
                <a:r>
                  <a:rPr lang="uk-UA" sz="2600" b="1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підхідними дробами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ланцюгового дробу.</a:t>
                </a:r>
              </a:p>
              <a:p>
                <a:pPr marL="0" indent="268288">
                  <a:spcBef>
                    <a:spcPts val="0"/>
                  </a:spcBef>
                  <a:buNone/>
                  <a:defRPr/>
                </a:pPr>
                <a:r>
                  <a:rPr lang="uk-UA" sz="26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ТЕОРЕМА 10.5.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Якщо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 – натуральне число і [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6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] – </a:t>
                </a:r>
                <a:r>
                  <a:rPr lang="uk-UA" sz="2600" dirty="0" err="1">
                    <a:solidFill>
                      <a:schemeClr val="tx2"/>
                    </a:solidFill>
                    <a:latin typeface="Times New Roman" pitchFamily="18" charset="0"/>
                  </a:rPr>
                  <a:t>ланцюгови</a:t>
                </a:r>
                <a:r>
                  <a:rPr lang="ru-RU" sz="2600" dirty="0">
                    <a:solidFill>
                      <a:schemeClr val="tx2"/>
                    </a:solidFill>
                    <a:latin typeface="Times New Roman" pitchFamily="18" charset="0"/>
                  </a:rPr>
                  <a:t>й</a:t>
                </a:r>
                <a:r>
                  <a:rPr lang="en-US" sz="26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дріб, тоді для кожного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1 ≤ </a:t>
                </a:r>
                <a:r>
                  <a:rPr lang="uk-UA" sz="26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≤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</a:t>
                </a:r>
              </a:p>
              <a:p>
                <a:pPr marL="0" indent="268288">
                  <a:spcBef>
                    <a:spcPts val="0"/>
                  </a:spcBef>
                  <a:buNone/>
                  <a:defRPr/>
                </a:pP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[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6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] = [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-1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[</a:t>
                </a:r>
                <a:r>
                  <a:rPr lang="uk-UA" sz="26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6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6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+1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6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6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600" dirty="0">
                    <a:solidFill>
                      <a:schemeClr val="tx2"/>
                    </a:solidFill>
                    <a:latin typeface="Times New Roman" pitchFamily="18" charset="0"/>
                  </a:rPr>
                  <a:t>]] </a:t>
                </a:r>
                <a:r>
                  <a:rPr lang="uk-UA" sz="26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...</a:t>
                </a:r>
                <a:endParaRPr lang="uk-UA" sz="2600" dirty="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r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13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7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" y="1413141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"/>
          <p:cNvSpPr txBox="1"/>
          <p:nvPr/>
        </p:nvSpPr>
        <p:spPr>
          <a:xfrm>
            <a:off x="-67965" y="465313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55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редставлення раціонального числа у вигляді ланцюгового дробу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799"/>
                <a:ext cx="8229600" cy="48513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−124</m:t>
                          </m:r>
                        </m:num>
                        <m:den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uk-UA" sz="2800" i="1">
                          <a:solidFill>
                            <a:schemeClr val="tx2"/>
                          </a:solidFill>
                          <a:latin typeface="Cambria Math"/>
                        </a:rPr>
                        <m:t>=−4+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35</m:t>
                          </m:r>
                        </m:den>
                      </m:f>
                      <m:r>
                        <a:rPr lang="uk-UA" sz="2800" i="1">
                          <a:solidFill>
                            <a:schemeClr val="tx2"/>
                          </a:solidFill>
                          <a:latin typeface="Cambria Math"/>
                        </a:rPr>
                        <m:t>=−4+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</m:den>
                      </m:f>
                      <m:r>
                        <a:rPr lang="uk-UA" sz="2800" i="1">
                          <a:solidFill>
                            <a:schemeClr val="tx2"/>
                          </a:solidFill>
                          <a:latin typeface="Cambria Math"/>
                        </a:rPr>
                        <m:t>=−4+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</m:den>
                      </m:f>
                      <m:r>
                        <a:rPr lang="uk-UA" sz="2800" i="1">
                          <a:solidFill>
                            <a:schemeClr val="tx2"/>
                          </a:solidFill>
                          <a:latin typeface="Cambria Math"/>
                        </a:rPr>
                        <m:t>=−4+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uk-UA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den>
                      </m:f>
                      <m:r>
                        <a:rPr lang="uk-UA" sz="2800" i="1">
                          <a:solidFill>
                            <a:schemeClr val="tx2"/>
                          </a:solidFill>
                          <a:latin typeface="Cambria Math"/>
                        </a:rPr>
                        <m:t>=−4+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2+</m:t>
                          </m:r>
                          <m:f>
                            <m:fPr>
                              <m:ctrlPr>
                                <a:rPr lang="ru-RU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28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5+</m:t>
                              </m:r>
                              <m:f>
                                <m:fPr>
                                  <m:ctrlPr>
                                    <a:rPr lang="ru-RU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28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ru-RU" sz="2800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−124</m:t>
                        </m:r>
                      </m:num>
                      <m:den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35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tx2"/>
                    </a:solidFill>
                  </a:rPr>
                  <a:t> =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[-4; 2, 5, 3]</a:t>
                </a:r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799"/>
                <a:ext cx="8229600" cy="485137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14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7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71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6878979" y="4084378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12432" y="3068960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80112" y="3501008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162479" y="3868354"/>
            <a:ext cx="432048" cy="43204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9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Підхідні дроби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373616" cy="5137150"/>
          </a:xfrm>
        </p:spPr>
        <p:txBody>
          <a:bodyPr/>
          <a:lstStyle/>
          <a:p>
            <a:pPr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10.6.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невід’ємне ціле число 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– скінченний ланцюговий дріб, що рекурсивно визначає скінченні послідовності</a:t>
            </a:r>
            <a:r>
              <a:rPr lang="uk-UA" sz="2600" spc="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такий спосіб: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1.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+ 1,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Clr>
                <a:schemeClr val="accent1"/>
              </a:buClr>
              <a:buSzPct val="68000"/>
              <a:buNone/>
              <a:defRPr/>
            </a:pP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- 1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2 ≤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Тоді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 0 і [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…,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 0 ≤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1</a:t>
            </a:r>
            <a:r>
              <a:rPr lang="uk-UA" sz="1600" dirty="0" smtClean="0"/>
              <a:t>. Теорія чисел. Слайд 15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7" name="Text Box 2"/>
          <p:cNvSpPr txBox="1"/>
          <p:nvPr/>
        </p:nvSpPr>
        <p:spPr>
          <a:xfrm>
            <a:off x="-108520" y="11967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31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</p:spPr>
            <p:txBody>
              <a:bodyPr/>
              <a:lstStyle/>
              <a:p>
                <a:pPr marL="0" indent="268288" algn="just">
                  <a:buNone/>
                  <a:defRPr/>
                </a:pPr>
                <a:r>
                  <a:rPr lang="uk-UA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ТЕОРЕМА 10.7.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[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…,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] – скінченний ланцюговий дріб, де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дійсні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числа,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і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задані попередньою теоремою, тоді:</a:t>
                </a:r>
              </a:p>
              <a:p>
                <a:pPr marL="0" indent="268288">
                  <a:spcBef>
                    <a:spcPts val="0"/>
                  </a:spcBef>
                  <a:buNone/>
                  <a:defRPr/>
                </a:pP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а)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q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- 1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- 1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uk-UA" sz="2800" i="1" baseline="-250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uk-UA" sz="2800" dirty="0">
                    <a:solidFill>
                      <a:schemeClr val="tx2"/>
                    </a:solidFill>
                  </a:rPr>
                  <a:t>(-1)</a:t>
                </a:r>
                <a:r>
                  <a:rPr lang="en-US" sz="2800" baseline="30000" dirty="0" smtClean="0">
                    <a:solidFill>
                      <a:schemeClr val="tx2"/>
                    </a:solidFill>
                  </a:rPr>
                  <a:t>k-1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0 ≤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≤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268288">
                  <a:spcBef>
                    <a:spcPts val="0"/>
                  </a:spcBef>
                  <a:buNone/>
                  <a:defRPr/>
                </a:pPr>
                <a:r>
                  <a:rPr lang="uk-UA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б</a:t>
                </a:r>
                <a:r>
                  <a:rPr lang="en-US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 ≤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≤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0" indent="268288">
                  <a:spcBef>
                    <a:spcPts val="1800"/>
                  </a:spcBef>
                  <a:buNone/>
                  <a:defRPr/>
                </a:pP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en-US" sz="28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при 2 ≤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≤ 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787479"/>
              </a:xfrm>
              <a:blipFill rotWithShape="1">
                <a:blip r:embed="rId2"/>
                <a:stretch>
                  <a:fillRect l="-1481" t="-1054" r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1</a:t>
            </a:r>
            <a:r>
              <a:rPr lang="uk-UA" sz="1600" dirty="0" smtClean="0"/>
              <a:t>. Теорія чисел. Слайд 16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7" name="Text Box 2"/>
          <p:cNvSpPr txBox="1"/>
          <p:nvPr/>
        </p:nvSpPr>
        <p:spPr>
          <a:xfrm>
            <a:off x="-27632" y="47667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7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60648"/>
                <a:ext cx="8229600" cy="5137150"/>
              </a:xfrm>
            </p:spPr>
            <p:txBody>
              <a:bodyPr>
                <a:noAutofit/>
              </a:bodyPr>
              <a:lstStyle/>
              <a:p>
                <a:pPr marL="0" indent="268288" algn="just">
                  <a:spcBef>
                    <a:spcPts val="0"/>
                  </a:spcBef>
                  <a:buNone/>
                  <a:defRPr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г)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Підхідні дроби парного порядку утворюють зростаючу послідовність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&lt;…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а підхідні дроби непарного порядку утворюють спадаючу послідовність,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solidFill>
                          <a:schemeClr val="tx2"/>
                        </a:solidFill>
                        <a:latin typeface="Cambria Math"/>
                      </a:rPr>
                      <m:t>&gt;…</m:t>
                    </m:r>
                  </m:oMath>
                </a14:m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Крім того,</a:t>
                </a:r>
                <a:r>
                  <a:rPr lang="ru-RU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 ≤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при 0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j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/2] і</a:t>
                </a:r>
                <a:r>
                  <a:rPr lang="uk-UA" sz="2400" spc="15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  <a:defRPr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0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i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[(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-1)/2], де ліва рівність має місце, коли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парне, а права - коли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непарне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endParaRPr lang="en-US" sz="2400" b="1" dirty="0" smtClean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268288" algn="just">
                  <a:spcBef>
                    <a:spcPts val="0"/>
                  </a:spcBef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д</a:t>
                </a: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Якщо дріб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 – простий,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≥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при 0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268288" algn="just">
                  <a:spcBef>
                    <a:spcPts val="0"/>
                  </a:spcBef>
                  <a:buNone/>
                </a:pP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е)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Якщо дріб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 – простий,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&lt;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+1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при 1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- 1 і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ru-RU" sz="24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endParaRPr lang="uk-UA" sz="24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341313" algn="just">
                  <a:spcBef>
                    <a:spcPts val="0"/>
                  </a:spcBef>
                  <a:buNone/>
                </a:pPr>
                <a:r>
                  <a:rPr lang="uk-UA" sz="24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ТЕОРЕМА 10.8.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Для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скінченного ланцюгового дробу</a:t>
                </a:r>
                <a:r>
                  <a:rPr lang="en-US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341313" algn="just">
                  <a:spcBef>
                    <a:spcPts val="0"/>
                  </a:spcBef>
                  <a:buNone/>
                </a:pP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а)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/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q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 - 1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=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-1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 при 1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341313" algn="just">
                  <a:spcBef>
                    <a:spcPts val="0"/>
                  </a:spcBef>
                  <a:buNone/>
                </a:pP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б)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Якщо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≠ 0,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/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 - 1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=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-1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 при 1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endParaRPr lang="uk-UA" sz="24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0" indent="341313" algn="just">
                  <a:spcBef>
                    <a:spcPts val="0"/>
                  </a:spcBef>
                  <a:buNone/>
                </a:pPr>
                <a:r>
                  <a:rPr lang="uk-UA" sz="2400" b="1" dirty="0">
                    <a:solidFill>
                      <a:schemeClr val="tx2"/>
                    </a:solidFill>
                    <a:latin typeface="Times New Roman" pitchFamily="18" charset="0"/>
                  </a:rPr>
                  <a:t>в)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Якщо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0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 = 0, то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/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p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 - 1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= [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;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i="1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-1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…,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t</a:t>
                </a:r>
                <a:r>
                  <a:rPr lang="uk-UA" sz="24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] при 2 ≤ 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≤</a:t>
                </a:r>
                <a:r>
                  <a:rPr lang="uk-UA" sz="24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60648"/>
                <a:ext cx="8229600" cy="5137150"/>
              </a:xfrm>
              <a:blipFill rotWithShape="1">
                <a:blip r:embed="rId2"/>
                <a:stretch>
                  <a:fillRect l="-1185" t="-950" r="-1111" b="-15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17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7" name="Text Box 2"/>
          <p:cNvSpPr txBox="1"/>
          <p:nvPr/>
        </p:nvSpPr>
        <p:spPr>
          <a:xfrm>
            <a:off x="-18396" y="393305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1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507288" cy="614751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За григоріанським календарем середня довжина року складає 365 діб 5 годин 49 хвилин 12 секунд, що на 26 секунд більше істиної. Представимо величину у вигляді лагцюгового дробу</a:t>
                </a: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1 рік = 365,242199... = 365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4+</m:t>
                        </m:r>
                        <m:f>
                          <m:f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uk-UA" sz="24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7+</m:t>
                            </m:r>
                            <m:f>
                              <m:f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i="1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1+…</m:t>
                                </m:r>
                              </m:den>
                            </m:f>
                          </m:den>
                        </m:f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діб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Послідовність підходящих дробів: 365,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29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33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31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128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...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just">
                  <a:buNone/>
                </a:pP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Якщо взяти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за 4 роки набіжить 1 «зайвий» день – отримуємо юліанський календар. Я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кщо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взяти 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33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за 33 роки набіжить лишь 8 «зайвих» </a:t>
                </a:r>
                <a:r>
                  <a:rPr lang="uk-UA" sz="24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днів. </a:t>
                </a:r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А якщо обрати </a:t>
                </a:r>
                <a14:m>
                  <m:oMath xmlns:m="http://schemas.openxmlformats.org/officeDocument/2006/math">
                    <m:r>
                      <a:rPr lang="uk-UA" sz="2400" i="1">
                        <a:solidFill>
                          <a:schemeClr val="tx2"/>
                        </a:solidFill>
                        <a:latin typeface="Cambria Math"/>
                      </a:rPr>
                      <m:t>365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31</m:t>
                        </m:r>
                      </m:num>
                      <m:den>
                        <m:r>
                          <a:rPr lang="uk-UA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128</m:t>
                        </m:r>
                      </m:den>
                    </m:f>
                  </m:oMath>
                </a14:m>
                <a:r>
                  <a:rPr lang="uk-UA" sz="24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, то отримаємо відповідний їй календар фантастичної точності, по якому середня довжина року буде лише на 1 секунду перевищувати істинну.</a:t>
                </a:r>
                <a:endParaRPr lang="ru-RU" sz="24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507288" cy="6147519"/>
              </a:xfrm>
              <a:blipFill rotWithShape="1">
                <a:blip r:embed="rId2"/>
                <a:stretch>
                  <a:fillRect l="-1074" t="-794" r="-1003" b="-9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2694" y="6446439"/>
            <a:ext cx="3758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18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7" name="Picture 2" descr="C:\Users\azadova\Pictures\zamet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" y="332656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Дискретная математика и комбинаторика: Пер. с англ.. – М.: Изд. дом «Вильямс», 2003. – 960 с</a:t>
            </a:r>
          </a:p>
          <a:p>
            <a:pPr algn="just"/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Грэхем Р., Кнут Д., Паташник О., Конкретная математика. Основание информатики: Пер. с англ. – М.: Мир, 1998. – 703 с. </a:t>
            </a:r>
          </a:p>
          <a:p>
            <a:pPr algn="just"/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Виленкин Н.Я., Р.С. Гутер, С.И. Шварцбурд «Алгебра». - изд.  «Просвящение» Москва. – 1972 г.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Решето </a:t>
            </a:r>
            <a:r>
              <a:rPr lang="uk-UA" dirty="0" err="1" smtClean="0">
                <a:hlinkClick r:id="rId2" action="ppaction://hlinksldjump"/>
              </a:rPr>
              <a:t>Ератосфена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Метод виділення множників Ферма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Алгоритми ділення і алгоритм Евкліда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Ланцюгові дроби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Підхідні дроби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1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63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Решето </a:t>
            </a:r>
            <a:r>
              <a:rPr lang="uk-UA" dirty="0" err="1" smtClean="0"/>
              <a:t>Ератосфена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Ціле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додатнє число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простим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воно має тільки два дільника – одиницю и самого себе. За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домо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вленістю,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не є простим числом, тому послідовність простих чисел починається так: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2, 3, 5, 7, 11, 13, 17, 19, 23, 29, 31, ...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Числа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які мають три та більше дільників називаються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складеними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8288" algn="just"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Першим прикладом алгоритму в теорії чисел є древній метод знаходження простих чисел, названий “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</a:rPr>
              <a:t>Решетом Ератосфена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”, що являє собою алгоритм визначення простих чисел, менших заданого цілого числа. </a:t>
            </a:r>
          </a:p>
          <a:p>
            <a:endParaRPr lang="uk-UA" dirty="0" smtClean="0">
              <a:latin typeface="Times New Roman" pitchFamily="18" charset="0"/>
            </a:endParaRPr>
          </a:p>
          <a:p>
            <a:endParaRPr lang="uk-UA" dirty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64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4 з 20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1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1358289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" y="335699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8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визначення цілих чисел від 1 до 120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Перерахувати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цілі числа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Починаючи з 2 (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простим числом) виділити всі числа кратні 2.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Виділити всі числа кратні 3.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Виділити всі числа кратні 7. Оскільки 7 - найбільше просте число, квадрат якого менше або дорівнює 120, то продовжувати процес немає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необхідності.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Числа, що залишилися – прості числа, які не перевищують 120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Так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за часів Ератосфена писали на воскових табличках і не викреслювали, а "виколювали" цифри, то табличка після описаного процесу нагадувала решето. Тому метод отримав назву "решето Ератосфена".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64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</a:t>
            </a:r>
            <a:r>
              <a:rPr lang="uk-UA" sz="1600" dirty="0"/>
              <a:t>1</a:t>
            </a:r>
            <a:r>
              <a:rPr lang="uk-UA" sz="1600" dirty="0" smtClean="0"/>
              <a:t>. Теорія чисел. Слайд 5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7" name="Picture 2" descr="C:\Users\azadova\Pictures\zamet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0" y="4941168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лина\Pictures\New_Animation_Sieve_of_Eratosthen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527685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694" y="6446439"/>
            <a:ext cx="364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6 з 20</a:t>
            </a:r>
            <a:endParaRPr lang="ru-RU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End 15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Custom 16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8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2" y="692696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виділення множників Ферма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68288" algn="just">
              <a:buNone/>
              <a:defRPr/>
            </a:pP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виділення множників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Ферма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використовується для визначення того, чи є число простим.</a:t>
            </a:r>
            <a:endParaRPr lang="uk-U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8288" algn="just">
              <a:spcBef>
                <a:spcPts val="0"/>
              </a:spcBef>
              <a:buNone/>
              <a:defRPr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10.1.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Ціле непарне число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 1 не є простим тоді і тільки тоді, коли існують невід’ємні цілі числа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такі,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цьому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&gt; 1.</a:t>
            </a:r>
          </a:p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Застосування цього методу складається у спробі знайти цілі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такі, що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еквівалентно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64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7 з 20</a:t>
            </a:r>
            <a:endParaRPr lang="ru-RU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5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6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8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9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 Box 2"/>
          <p:cNvSpPr txBox="1"/>
          <p:nvPr/>
        </p:nvSpPr>
        <p:spPr>
          <a:xfrm>
            <a:off x="0" y="23488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71455"/>
          </a:xfrm>
        </p:spPr>
        <p:txBody>
          <a:bodyPr/>
          <a:lstStyle/>
          <a:p>
            <a:pPr marL="0" indent="268288">
              <a:spcBef>
                <a:spcPts val="600"/>
              </a:spcBef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Перевіримо, чи є простим число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527 за допомогою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запису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Розглянемо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q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1, 2, …,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- 1)/2 ...</a:t>
            </a: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0"/>
              </a:spcBef>
              <a:buNone/>
              <a:defRPr/>
            </a:pPr>
            <a:endParaRPr lang="uk-UA" sz="24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0" indent="268288">
              <a:spcBef>
                <a:spcPts val="600"/>
              </a:spcBef>
              <a:buNone/>
              <a:defRPr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Отже,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= 527 є складеним, і його дільники легко обчислюються:</a:t>
            </a:r>
          </a:p>
          <a:p>
            <a:pPr marL="0" indent="268288" algn="ctr">
              <a:spcBef>
                <a:spcPts val="0"/>
              </a:spcBef>
              <a:buNone/>
              <a:defRPr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527 = (24)</a:t>
            </a:r>
            <a:r>
              <a:rPr lang="uk-UA" sz="2400" baseline="30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- 7</a:t>
            </a:r>
            <a:r>
              <a:rPr lang="uk-UA" sz="2400" baseline="30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= (24 - 7)(24 + 7) = 17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31</a:t>
            </a:r>
            <a:r>
              <a:rPr lang="uk-UA" sz="2400" dirty="0" smtClean="0">
                <a:latin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</a:endParaRPr>
          </a:p>
        </p:txBody>
      </p:sp>
      <p:graphicFrame>
        <p:nvGraphicFramePr>
          <p:cNvPr id="4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68113"/>
              </p:ext>
            </p:extLst>
          </p:nvPr>
        </p:nvGraphicFramePr>
        <p:xfrm>
          <a:off x="2123728" y="1844824"/>
          <a:ext cx="5099050" cy="2468880"/>
        </p:xfrm>
        <a:graphic>
          <a:graphicData uri="http://schemas.openxmlformats.org/drawingml/2006/table">
            <a:tbl>
              <a:tblPr/>
              <a:tblGrid>
                <a:gridCol w="711724"/>
                <a:gridCol w="4387326"/>
              </a:tblGrid>
              <a:tr h="335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uk-UA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kumimoji="0" lang="uk-UA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uk-UA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+ 1 = 528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+ 4 = 531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+ 9 = 536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+ 16 = 543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+ 25 = 552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+ 36 = 563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+ 49 = 576 = (24)</a:t>
                      </a:r>
                      <a:r>
                        <a:rPr kumimoji="0" lang="uk-UA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694" y="6446439"/>
            <a:ext cx="364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8 з 20</a:t>
            </a:r>
            <a:endParaRPr lang="ru-RU" sz="1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3" name="Action Button: Back or Previous 12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Beginning 13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Forward or Next 14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End 15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Action Button: Custom 16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pic>
        <p:nvPicPr>
          <p:cNvPr id="1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Алгоритми ділення і алгоритми Евкліда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ТЕОРЕМА 10.2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натуральних чисел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існують єдині невід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ємні числа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такі, що 0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endParaRPr lang="uk-UA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Алгоритм Евкліда для знаходження найбільшого спільного дільника</a:t>
            </a:r>
          </a:p>
          <a:p>
            <a:pPr marL="609600" indent="-609600">
              <a:buNone/>
              <a:defRPr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Покласти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1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≥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покласти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+ 1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Продовжувати процес, поки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uk-UA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Знаходження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найбільшого спільного дільника необхідно при складанні дробів, а також при рішення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рівнянь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цілих числах.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364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1. Теорія чисел. Слайд 9 з 20</a:t>
            </a:r>
            <a:endParaRPr lang="ru-RU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2" name="Action Button: Back or Previous 11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Beginning 12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Forward or Next 13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Action Button: Custom 15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7" name="Text Box 2"/>
          <p:cNvSpPr txBox="1"/>
          <p:nvPr/>
        </p:nvSpPr>
        <p:spPr>
          <a:xfrm>
            <a:off x="-108520" y="112474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57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38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490</TotalTime>
  <Words>2354</Words>
  <Application>Microsoft Office PowerPoint</Application>
  <PresentationFormat>Экран (4:3)</PresentationFormat>
  <Paragraphs>188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cdb2004138l</vt:lpstr>
      <vt:lpstr>Теорія чисел</vt:lpstr>
      <vt:lpstr>План</vt:lpstr>
      <vt:lpstr>Умовні позначення</vt:lpstr>
      <vt:lpstr>Решето Ератосфена</vt:lpstr>
      <vt:lpstr>Алгоритм визначення цілих чисел від 1 до 120</vt:lpstr>
      <vt:lpstr>Презентация PowerPoint</vt:lpstr>
      <vt:lpstr>Метод виділення множників Ферма</vt:lpstr>
      <vt:lpstr>Презентация PowerPoint</vt:lpstr>
      <vt:lpstr>Алгоритми ділення і алгоритми Евкліда</vt:lpstr>
      <vt:lpstr>Презентация PowerPoint</vt:lpstr>
      <vt:lpstr>Презентация PowerPoint</vt:lpstr>
      <vt:lpstr>Презентация PowerPoint</vt:lpstr>
      <vt:lpstr>Ланцюгові дроби</vt:lpstr>
      <vt:lpstr>Представлення раціонального числа у вигляді ланцюгового дробу</vt:lpstr>
      <vt:lpstr>Підхідні дроби</vt:lpstr>
      <vt:lpstr>Презентация PowerPoint</vt:lpstr>
      <vt:lpstr>Презентация PowerPoint</vt:lpstr>
      <vt:lpstr>Презентация PowerPoint</vt:lpstr>
      <vt:lpstr>Література до лекції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чисел</dc:title>
  <dc:creator>Эллина</dc:creator>
  <cp:lastModifiedBy>Irina</cp:lastModifiedBy>
  <cp:revision>69</cp:revision>
  <dcterms:created xsi:type="dcterms:W3CDTF">2011-08-18T18:35:41Z</dcterms:created>
  <dcterms:modified xsi:type="dcterms:W3CDTF">2012-02-14T21:32:21Z</dcterms:modified>
</cp:coreProperties>
</file>