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19"/>
  </p:notesMasterIdLst>
  <p:sldIdLst>
    <p:sldId id="256" r:id="rId3"/>
    <p:sldId id="258" r:id="rId4"/>
    <p:sldId id="257" r:id="rId5"/>
    <p:sldId id="260" r:id="rId6"/>
    <p:sldId id="259" r:id="rId7"/>
    <p:sldId id="272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0F4B9F"/>
    <a:srgbClr val="E04A18"/>
    <a:srgbClr val="0060C0"/>
    <a:srgbClr val="0033CC"/>
    <a:srgbClr val="3333FF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9" autoAdjust="0"/>
    <p:restoredTop sz="94709" autoAdjust="0"/>
  </p:normalViewPr>
  <p:slideViewPr>
    <p:cSldViewPr snapToObjects="1"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D5DB8E-7BC4-4D31-8103-51F95E245B77}" type="doc">
      <dgm:prSet loTypeId="urn:microsoft.com/office/officeart/2005/8/layout/vList3" loCatId="list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BEBAF993-F35B-42E3-ADBE-D733C8B39B86}">
      <dgm:prSet/>
      <dgm:spPr/>
      <dgm:t>
        <a:bodyPr/>
        <a:lstStyle/>
        <a:p>
          <a:pPr rtl="0"/>
          <a:r>
            <a:rPr lang="ru-RU" dirty="0" smtClean="0"/>
            <a:t>Алгоритм взаимодействия корпоративного управления и управления ИТ.</a:t>
          </a:r>
          <a:endParaRPr lang="ru-RU" dirty="0"/>
        </a:p>
      </dgm:t>
    </dgm:pt>
    <dgm:pt modelId="{CD86F3AB-879C-4023-8FD4-5F3AC13B8BD2}" type="parTrans" cxnId="{1A2E2A6C-FB11-4BAA-8873-DD48E6677D00}">
      <dgm:prSet/>
      <dgm:spPr/>
      <dgm:t>
        <a:bodyPr/>
        <a:lstStyle/>
        <a:p>
          <a:endParaRPr lang="en-US"/>
        </a:p>
      </dgm:t>
    </dgm:pt>
    <dgm:pt modelId="{C5561417-E01E-4891-85BF-6C9FC6E9C25F}" type="sibTrans" cxnId="{1A2E2A6C-FB11-4BAA-8873-DD48E6677D00}">
      <dgm:prSet/>
      <dgm:spPr/>
      <dgm:t>
        <a:bodyPr/>
        <a:lstStyle/>
        <a:p>
          <a:endParaRPr lang="en-US"/>
        </a:p>
      </dgm:t>
    </dgm:pt>
    <dgm:pt modelId="{B067F250-EAA0-49EC-A308-42637891E07D}">
      <dgm:prSet/>
      <dgm:spPr/>
      <dgm:t>
        <a:bodyPr/>
        <a:lstStyle/>
        <a:p>
          <a:pPr rtl="0"/>
          <a:r>
            <a:rPr lang="ru-RU" dirty="0" smtClean="0"/>
            <a:t>Информационно-аналитическая система «Университет» как способ решения проблемы эффективного управления  в Херсонском государственном университете.</a:t>
          </a:r>
          <a:endParaRPr lang="ru-RU" dirty="0"/>
        </a:p>
      </dgm:t>
    </dgm:pt>
    <dgm:pt modelId="{87500985-A2B2-4C4D-9F98-90AD0D6A8017}" type="parTrans" cxnId="{CA0D1916-1F34-427C-8C69-297A1258CFD8}">
      <dgm:prSet/>
      <dgm:spPr/>
      <dgm:t>
        <a:bodyPr/>
        <a:lstStyle/>
        <a:p>
          <a:endParaRPr lang="en-US"/>
        </a:p>
      </dgm:t>
    </dgm:pt>
    <dgm:pt modelId="{489FBE86-FBA4-4895-BA0E-ABE07631E0B2}" type="sibTrans" cxnId="{CA0D1916-1F34-427C-8C69-297A1258CFD8}">
      <dgm:prSet/>
      <dgm:spPr/>
      <dgm:t>
        <a:bodyPr/>
        <a:lstStyle/>
        <a:p>
          <a:endParaRPr lang="en-US"/>
        </a:p>
      </dgm:t>
    </dgm:pt>
    <dgm:pt modelId="{CC8B3B67-024A-4096-A504-09F9656B1F7D}" type="pres">
      <dgm:prSet presAssocID="{08D5DB8E-7BC4-4D31-8103-51F95E245B7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422790-466C-49D6-B8C7-7180E0EF6719}" type="pres">
      <dgm:prSet presAssocID="{BEBAF993-F35B-42E3-ADBE-D733C8B39B86}" presName="composite" presStyleCnt="0"/>
      <dgm:spPr/>
    </dgm:pt>
    <dgm:pt modelId="{73C66DDF-D482-4C14-B95E-C2CE8917B0E3}" type="pres">
      <dgm:prSet presAssocID="{BEBAF993-F35B-42E3-ADBE-D733C8B39B86}" presName="imgShp" presStyleLbl="fgImgPlace1" presStyleIdx="0" presStyleCnt="2" custLinFactNeighborX="-56517"/>
      <dgm:spPr/>
    </dgm:pt>
    <dgm:pt modelId="{6A22E3AB-EA8A-455F-A17D-188B769E98C7}" type="pres">
      <dgm:prSet presAssocID="{BEBAF993-F35B-42E3-ADBE-D733C8B39B86}" presName="txShp" presStyleLbl="node1" presStyleIdx="0" presStyleCnt="2" custScaleX="130996" custLinFactNeighborX="8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712DE1-151A-4775-8063-4DF14FBA2543}" type="pres">
      <dgm:prSet presAssocID="{C5561417-E01E-4891-85BF-6C9FC6E9C25F}" presName="spacing" presStyleCnt="0"/>
      <dgm:spPr/>
    </dgm:pt>
    <dgm:pt modelId="{6059AB48-BFEC-440B-A12F-4ADCA140C8B3}" type="pres">
      <dgm:prSet presAssocID="{B067F250-EAA0-49EC-A308-42637891E07D}" presName="composite" presStyleCnt="0"/>
      <dgm:spPr/>
    </dgm:pt>
    <dgm:pt modelId="{4CF71C58-40AA-4CDB-AD85-CD9C7C30F461}" type="pres">
      <dgm:prSet presAssocID="{B067F250-EAA0-49EC-A308-42637891E07D}" presName="imgShp" presStyleLbl="fgImgPlace1" presStyleIdx="1" presStyleCnt="2" custLinFactNeighborX="-56517"/>
      <dgm:spPr/>
    </dgm:pt>
    <dgm:pt modelId="{1D1AC16E-2224-4813-81DB-4E135DE81176}" type="pres">
      <dgm:prSet presAssocID="{B067F250-EAA0-49EC-A308-42637891E07D}" presName="txShp" presStyleLbl="node1" presStyleIdx="1" presStyleCnt="2" custScaleX="130996" custLinFactNeighborX="8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0B76AF0-4663-480C-8264-79ED6E6A1105}" type="presOf" srcId="{08D5DB8E-7BC4-4D31-8103-51F95E245B77}" destId="{CC8B3B67-024A-4096-A504-09F9656B1F7D}" srcOrd="0" destOrd="0" presId="urn:microsoft.com/office/officeart/2005/8/layout/vList3"/>
    <dgm:cxn modelId="{CA0D1916-1F34-427C-8C69-297A1258CFD8}" srcId="{08D5DB8E-7BC4-4D31-8103-51F95E245B77}" destId="{B067F250-EAA0-49EC-A308-42637891E07D}" srcOrd="1" destOrd="0" parTransId="{87500985-A2B2-4C4D-9F98-90AD0D6A8017}" sibTransId="{489FBE86-FBA4-4895-BA0E-ABE07631E0B2}"/>
    <dgm:cxn modelId="{1A2E2A6C-FB11-4BAA-8873-DD48E6677D00}" srcId="{08D5DB8E-7BC4-4D31-8103-51F95E245B77}" destId="{BEBAF993-F35B-42E3-ADBE-D733C8B39B86}" srcOrd="0" destOrd="0" parTransId="{CD86F3AB-879C-4023-8FD4-5F3AC13B8BD2}" sibTransId="{C5561417-E01E-4891-85BF-6C9FC6E9C25F}"/>
    <dgm:cxn modelId="{6726F333-122F-465B-A59A-7418D9782844}" type="presOf" srcId="{BEBAF993-F35B-42E3-ADBE-D733C8B39B86}" destId="{6A22E3AB-EA8A-455F-A17D-188B769E98C7}" srcOrd="0" destOrd="0" presId="urn:microsoft.com/office/officeart/2005/8/layout/vList3"/>
    <dgm:cxn modelId="{223B3C18-0CD8-4973-9707-FBFF689A9C31}" type="presOf" srcId="{B067F250-EAA0-49EC-A308-42637891E07D}" destId="{1D1AC16E-2224-4813-81DB-4E135DE81176}" srcOrd="0" destOrd="0" presId="urn:microsoft.com/office/officeart/2005/8/layout/vList3"/>
    <dgm:cxn modelId="{49DE02BD-0C76-4D89-98A9-F2B2CB2CFF81}" type="presParOf" srcId="{CC8B3B67-024A-4096-A504-09F9656B1F7D}" destId="{85422790-466C-49D6-B8C7-7180E0EF6719}" srcOrd="0" destOrd="0" presId="urn:microsoft.com/office/officeart/2005/8/layout/vList3"/>
    <dgm:cxn modelId="{9D23AC2A-A949-4217-ABEF-6B97A8BDC760}" type="presParOf" srcId="{85422790-466C-49D6-B8C7-7180E0EF6719}" destId="{73C66DDF-D482-4C14-B95E-C2CE8917B0E3}" srcOrd="0" destOrd="0" presId="urn:microsoft.com/office/officeart/2005/8/layout/vList3"/>
    <dgm:cxn modelId="{D468B8C3-F031-4F18-AB1D-E071F0BA57A5}" type="presParOf" srcId="{85422790-466C-49D6-B8C7-7180E0EF6719}" destId="{6A22E3AB-EA8A-455F-A17D-188B769E98C7}" srcOrd="1" destOrd="0" presId="urn:microsoft.com/office/officeart/2005/8/layout/vList3"/>
    <dgm:cxn modelId="{3D78740B-7073-4A50-A0B9-09AAD587FFA5}" type="presParOf" srcId="{CC8B3B67-024A-4096-A504-09F9656B1F7D}" destId="{97712DE1-151A-4775-8063-4DF14FBA2543}" srcOrd="1" destOrd="0" presId="urn:microsoft.com/office/officeart/2005/8/layout/vList3"/>
    <dgm:cxn modelId="{40D6269A-9619-43E6-B579-9A62D5090CFC}" type="presParOf" srcId="{CC8B3B67-024A-4096-A504-09F9656B1F7D}" destId="{6059AB48-BFEC-440B-A12F-4ADCA140C8B3}" srcOrd="2" destOrd="0" presId="urn:microsoft.com/office/officeart/2005/8/layout/vList3"/>
    <dgm:cxn modelId="{E21895A8-0C02-45AF-A33F-30CE5F2570D4}" type="presParOf" srcId="{6059AB48-BFEC-440B-A12F-4ADCA140C8B3}" destId="{4CF71C58-40AA-4CDB-AD85-CD9C7C30F461}" srcOrd="0" destOrd="0" presId="urn:microsoft.com/office/officeart/2005/8/layout/vList3"/>
    <dgm:cxn modelId="{994A91ED-B87B-46F7-90B3-E20208D968A0}" type="presParOf" srcId="{6059AB48-BFEC-440B-A12F-4ADCA140C8B3}" destId="{1D1AC16E-2224-4813-81DB-4E135DE8117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E1E6CA8-56DC-4D16-BD91-0A410394BE94}" type="doc">
      <dgm:prSet loTypeId="urn:microsoft.com/office/officeart/2005/8/layout/vList3" loCatId="list" qsTypeId="urn:microsoft.com/office/officeart/2005/8/quickstyle/3d1" qsCatId="3D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BBB79925-F95A-4305-A82C-AA39CB7D74EF}">
      <dgm:prSet/>
      <dgm:spPr/>
      <dgm:t>
        <a:bodyPr/>
        <a:lstStyle/>
        <a:p>
          <a:pPr rtl="0"/>
          <a:r>
            <a:rPr lang="ru-RU" b="0" i="0" baseline="0" dirty="0" smtClean="0"/>
            <a:t>Кто является целевыми клиентами? </a:t>
          </a:r>
          <a:endParaRPr lang="en-US" dirty="0"/>
        </a:p>
      </dgm:t>
    </dgm:pt>
    <dgm:pt modelId="{746F4732-7CA2-4018-84C9-62646164B728}" type="parTrans" cxnId="{9A344918-4E0D-4F32-8E32-EE19F75C87F5}">
      <dgm:prSet/>
      <dgm:spPr/>
      <dgm:t>
        <a:bodyPr/>
        <a:lstStyle/>
        <a:p>
          <a:endParaRPr lang="en-US"/>
        </a:p>
      </dgm:t>
    </dgm:pt>
    <dgm:pt modelId="{65EFD493-57F2-4700-AA76-8E3032972DA7}" type="sibTrans" cxnId="{9A344918-4E0D-4F32-8E32-EE19F75C87F5}">
      <dgm:prSet/>
      <dgm:spPr/>
      <dgm:t>
        <a:bodyPr/>
        <a:lstStyle/>
        <a:p>
          <a:endParaRPr lang="en-US"/>
        </a:p>
      </dgm:t>
    </dgm:pt>
    <dgm:pt modelId="{B8B9B703-DF78-458B-B22A-80BDDAB2A77B}">
      <dgm:prSet/>
      <dgm:spPr/>
      <dgm:t>
        <a:bodyPr/>
        <a:lstStyle/>
        <a:p>
          <a:pPr rtl="0"/>
          <a:r>
            <a:rPr lang="ru-RU" b="0" i="0" baseline="0" dirty="0" smtClean="0"/>
            <a:t>Какие продукты и услуги предлагаются? </a:t>
          </a:r>
          <a:endParaRPr lang="en-US" dirty="0"/>
        </a:p>
      </dgm:t>
    </dgm:pt>
    <dgm:pt modelId="{CAC4A18E-CFA6-4AB1-A7B3-B3EDFDE02D79}" type="parTrans" cxnId="{9984C73C-2F5B-4E1B-96D1-A154ABE9E962}">
      <dgm:prSet/>
      <dgm:spPr/>
      <dgm:t>
        <a:bodyPr/>
        <a:lstStyle/>
        <a:p>
          <a:endParaRPr lang="en-US"/>
        </a:p>
      </dgm:t>
    </dgm:pt>
    <dgm:pt modelId="{F48BE61E-895F-4DC6-90FB-DC13E44C7679}" type="sibTrans" cxnId="{9984C73C-2F5B-4E1B-96D1-A154ABE9E962}">
      <dgm:prSet/>
      <dgm:spPr/>
      <dgm:t>
        <a:bodyPr/>
        <a:lstStyle/>
        <a:p>
          <a:endParaRPr lang="en-US"/>
        </a:p>
      </dgm:t>
    </dgm:pt>
    <dgm:pt modelId="{EAD75ED2-B18D-4B4D-8AD3-ED88F1EBAB5B}">
      <dgm:prSet/>
      <dgm:spPr/>
      <dgm:t>
        <a:bodyPr/>
        <a:lstStyle/>
        <a:p>
          <a:pPr rtl="0"/>
          <a:r>
            <a:rPr lang="ru-RU" b="0" i="0" baseline="0" dirty="0" smtClean="0"/>
            <a:t>В чем уникальность и ценность занимаемой компанией позиции? </a:t>
          </a:r>
          <a:endParaRPr lang="en-US" dirty="0"/>
        </a:p>
      </dgm:t>
    </dgm:pt>
    <dgm:pt modelId="{9B3F8CB1-C8CD-4D9E-9AA8-840DEBF6E204}" type="parTrans" cxnId="{EBCD5CF0-DFD2-4C50-B8D6-6528CE15BDD6}">
      <dgm:prSet/>
      <dgm:spPr/>
      <dgm:t>
        <a:bodyPr/>
        <a:lstStyle/>
        <a:p>
          <a:endParaRPr lang="en-US"/>
        </a:p>
      </dgm:t>
    </dgm:pt>
    <dgm:pt modelId="{4E483D6F-684C-4D5C-A932-907BBDEC4B44}" type="sibTrans" cxnId="{EBCD5CF0-DFD2-4C50-B8D6-6528CE15BDD6}">
      <dgm:prSet/>
      <dgm:spPr/>
      <dgm:t>
        <a:bodyPr/>
        <a:lstStyle/>
        <a:p>
          <a:endParaRPr lang="en-US"/>
        </a:p>
      </dgm:t>
    </dgm:pt>
    <dgm:pt modelId="{54D4333C-C43C-4DF9-9D0B-388C6FDED0A4}">
      <dgm:prSet/>
      <dgm:spPr/>
      <dgm:t>
        <a:bodyPr/>
        <a:lstStyle/>
        <a:p>
          <a:pPr rtl="0"/>
          <a:r>
            <a:rPr lang="ru-RU" b="0" i="0" baseline="0" dirty="0" smtClean="0"/>
            <a:t>Какие ключевые процессы обеспечивают уникальную позицию компании на рынке? </a:t>
          </a:r>
          <a:endParaRPr lang="ru-RU" b="0" i="0" baseline="0" dirty="0"/>
        </a:p>
      </dgm:t>
    </dgm:pt>
    <dgm:pt modelId="{97CD8C75-375F-4836-839C-DF01E802C78A}" type="parTrans" cxnId="{95B4B593-55C1-40B0-934C-037714FB2168}">
      <dgm:prSet/>
      <dgm:spPr/>
      <dgm:t>
        <a:bodyPr/>
        <a:lstStyle/>
        <a:p>
          <a:endParaRPr lang="en-US"/>
        </a:p>
      </dgm:t>
    </dgm:pt>
    <dgm:pt modelId="{ED7DA18C-3278-4AEA-8542-3E6BF7AB3053}" type="sibTrans" cxnId="{95B4B593-55C1-40B0-934C-037714FB2168}">
      <dgm:prSet/>
      <dgm:spPr/>
      <dgm:t>
        <a:bodyPr/>
        <a:lstStyle/>
        <a:p>
          <a:endParaRPr lang="en-US"/>
        </a:p>
      </dgm:t>
    </dgm:pt>
    <dgm:pt modelId="{D90CCCDD-0919-4EBB-A2CD-C5109EA75FEB}" type="pres">
      <dgm:prSet presAssocID="{8E1E6CA8-56DC-4D16-BD91-0A410394BE94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BF6B215-A70A-4B50-9463-5C0B47604254}" type="pres">
      <dgm:prSet presAssocID="{BBB79925-F95A-4305-A82C-AA39CB7D74EF}" presName="composite" presStyleCnt="0"/>
      <dgm:spPr/>
    </dgm:pt>
    <dgm:pt modelId="{EF7608D2-3162-49C9-819C-A205A25BF84B}" type="pres">
      <dgm:prSet presAssocID="{BBB79925-F95A-4305-A82C-AA39CB7D74EF}" presName="imgShp" presStyleLbl="fgImgPlace1" presStyleIdx="0" presStyleCnt="4"/>
      <dgm:spPr/>
    </dgm:pt>
    <dgm:pt modelId="{EC4AFB80-5CBA-47E3-82AE-2A41EB43952D}" type="pres">
      <dgm:prSet presAssocID="{BBB79925-F95A-4305-A82C-AA39CB7D74EF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85EB7C-73BB-4D29-85DE-C884FB6780B4}" type="pres">
      <dgm:prSet presAssocID="{65EFD493-57F2-4700-AA76-8E3032972DA7}" presName="spacing" presStyleCnt="0"/>
      <dgm:spPr/>
    </dgm:pt>
    <dgm:pt modelId="{F356C769-8D19-4A9F-830C-0A5F4489BBFD}" type="pres">
      <dgm:prSet presAssocID="{B8B9B703-DF78-458B-B22A-80BDDAB2A77B}" presName="composite" presStyleCnt="0"/>
      <dgm:spPr/>
    </dgm:pt>
    <dgm:pt modelId="{26331554-BEFA-4505-BA5A-132B90395565}" type="pres">
      <dgm:prSet presAssocID="{B8B9B703-DF78-458B-B22A-80BDDAB2A77B}" presName="imgShp" presStyleLbl="fgImgPlace1" presStyleIdx="1" presStyleCnt="4"/>
      <dgm:spPr/>
    </dgm:pt>
    <dgm:pt modelId="{F669C6BA-88C3-4280-8128-F9ED0DE25507}" type="pres">
      <dgm:prSet presAssocID="{B8B9B703-DF78-458B-B22A-80BDDAB2A77B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478845-C372-44BA-BC31-810E80572933}" type="pres">
      <dgm:prSet presAssocID="{F48BE61E-895F-4DC6-90FB-DC13E44C7679}" presName="spacing" presStyleCnt="0"/>
      <dgm:spPr/>
    </dgm:pt>
    <dgm:pt modelId="{77237D05-BBEE-4CF7-85A5-CEAFBA27D726}" type="pres">
      <dgm:prSet presAssocID="{EAD75ED2-B18D-4B4D-8AD3-ED88F1EBAB5B}" presName="composite" presStyleCnt="0"/>
      <dgm:spPr/>
    </dgm:pt>
    <dgm:pt modelId="{0AD8CC9D-F52B-4E93-8AC2-BC435F07F1F7}" type="pres">
      <dgm:prSet presAssocID="{EAD75ED2-B18D-4B4D-8AD3-ED88F1EBAB5B}" presName="imgShp" presStyleLbl="fgImgPlace1" presStyleIdx="2" presStyleCnt="4"/>
      <dgm:spPr/>
    </dgm:pt>
    <dgm:pt modelId="{E9C0A00A-76B7-42E3-9149-E7107653E11F}" type="pres">
      <dgm:prSet presAssocID="{EAD75ED2-B18D-4B4D-8AD3-ED88F1EBAB5B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ABD6F4-CDA7-4A43-905A-6E31706E907F}" type="pres">
      <dgm:prSet presAssocID="{4E483D6F-684C-4D5C-A932-907BBDEC4B44}" presName="spacing" presStyleCnt="0"/>
      <dgm:spPr/>
    </dgm:pt>
    <dgm:pt modelId="{7DCC7D66-5937-4918-ADF1-91B1C096148D}" type="pres">
      <dgm:prSet presAssocID="{54D4333C-C43C-4DF9-9D0B-388C6FDED0A4}" presName="composite" presStyleCnt="0"/>
      <dgm:spPr/>
    </dgm:pt>
    <dgm:pt modelId="{334334D8-7DD5-4947-B7C1-00E915D99079}" type="pres">
      <dgm:prSet presAssocID="{54D4333C-C43C-4DF9-9D0B-388C6FDED0A4}" presName="imgShp" presStyleLbl="fgImgPlace1" presStyleIdx="3" presStyleCnt="4"/>
      <dgm:spPr/>
    </dgm:pt>
    <dgm:pt modelId="{B1F39565-A1A9-4F83-B899-1AD8655C93AC}" type="pres">
      <dgm:prSet presAssocID="{54D4333C-C43C-4DF9-9D0B-388C6FDED0A4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CF028FB-6D6A-45BF-9193-79D0FF3BDBB5}" type="presOf" srcId="{BBB79925-F95A-4305-A82C-AA39CB7D74EF}" destId="{EC4AFB80-5CBA-47E3-82AE-2A41EB43952D}" srcOrd="0" destOrd="0" presId="urn:microsoft.com/office/officeart/2005/8/layout/vList3"/>
    <dgm:cxn modelId="{95B4B593-55C1-40B0-934C-037714FB2168}" srcId="{8E1E6CA8-56DC-4D16-BD91-0A410394BE94}" destId="{54D4333C-C43C-4DF9-9D0B-388C6FDED0A4}" srcOrd="3" destOrd="0" parTransId="{97CD8C75-375F-4836-839C-DF01E802C78A}" sibTransId="{ED7DA18C-3278-4AEA-8542-3E6BF7AB3053}"/>
    <dgm:cxn modelId="{EBCD5CF0-DFD2-4C50-B8D6-6528CE15BDD6}" srcId="{8E1E6CA8-56DC-4D16-BD91-0A410394BE94}" destId="{EAD75ED2-B18D-4B4D-8AD3-ED88F1EBAB5B}" srcOrd="2" destOrd="0" parTransId="{9B3F8CB1-C8CD-4D9E-9AA8-840DEBF6E204}" sibTransId="{4E483D6F-684C-4D5C-A932-907BBDEC4B44}"/>
    <dgm:cxn modelId="{968DA6F7-83C5-4E9F-A776-904671A3790E}" type="presOf" srcId="{EAD75ED2-B18D-4B4D-8AD3-ED88F1EBAB5B}" destId="{E9C0A00A-76B7-42E3-9149-E7107653E11F}" srcOrd="0" destOrd="0" presId="urn:microsoft.com/office/officeart/2005/8/layout/vList3"/>
    <dgm:cxn modelId="{9A344918-4E0D-4F32-8E32-EE19F75C87F5}" srcId="{8E1E6CA8-56DC-4D16-BD91-0A410394BE94}" destId="{BBB79925-F95A-4305-A82C-AA39CB7D74EF}" srcOrd="0" destOrd="0" parTransId="{746F4732-7CA2-4018-84C9-62646164B728}" sibTransId="{65EFD493-57F2-4700-AA76-8E3032972DA7}"/>
    <dgm:cxn modelId="{9984C73C-2F5B-4E1B-96D1-A154ABE9E962}" srcId="{8E1E6CA8-56DC-4D16-BD91-0A410394BE94}" destId="{B8B9B703-DF78-458B-B22A-80BDDAB2A77B}" srcOrd="1" destOrd="0" parTransId="{CAC4A18E-CFA6-4AB1-A7B3-B3EDFDE02D79}" sibTransId="{F48BE61E-895F-4DC6-90FB-DC13E44C7679}"/>
    <dgm:cxn modelId="{CE884837-05D1-4AC1-9A3D-02089DC8EDCF}" type="presOf" srcId="{B8B9B703-DF78-458B-B22A-80BDDAB2A77B}" destId="{F669C6BA-88C3-4280-8128-F9ED0DE25507}" srcOrd="0" destOrd="0" presId="urn:microsoft.com/office/officeart/2005/8/layout/vList3"/>
    <dgm:cxn modelId="{A1EC0051-B9A9-4992-96FC-207F86FAB36A}" type="presOf" srcId="{54D4333C-C43C-4DF9-9D0B-388C6FDED0A4}" destId="{B1F39565-A1A9-4F83-B899-1AD8655C93AC}" srcOrd="0" destOrd="0" presId="urn:microsoft.com/office/officeart/2005/8/layout/vList3"/>
    <dgm:cxn modelId="{2189AB90-6A9E-4FA3-950E-E8C994B4672B}" type="presOf" srcId="{8E1E6CA8-56DC-4D16-BD91-0A410394BE94}" destId="{D90CCCDD-0919-4EBB-A2CD-C5109EA75FEB}" srcOrd="0" destOrd="0" presId="urn:microsoft.com/office/officeart/2005/8/layout/vList3"/>
    <dgm:cxn modelId="{C8DEDD25-2B33-4696-A15A-B73998F262DA}" type="presParOf" srcId="{D90CCCDD-0919-4EBB-A2CD-C5109EA75FEB}" destId="{DBF6B215-A70A-4B50-9463-5C0B47604254}" srcOrd="0" destOrd="0" presId="urn:microsoft.com/office/officeart/2005/8/layout/vList3"/>
    <dgm:cxn modelId="{57CDD406-3357-4CF9-B244-C103AF1DEDCA}" type="presParOf" srcId="{DBF6B215-A70A-4B50-9463-5C0B47604254}" destId="{EF7608D2-3162-49C9-819C-A205A25BF84B}" srcOrd="0" destOrd="0" presId="urn:microsoft.com/office/officeart/2005/8/layout/vList3"/>
    <dgm:cxn modelId="{BD0086DD-26C8-4FDB-AC69-FCE2229D4CF3}" type="presParOf" srcId="{DBF6B215-A70A-4B50-9463-5C0B47604254}" destId="{EC4AFB80-5CBA-47E3-82AE-2A41EB43952D}" srcOrd="1" destOrd="0" presId="urn:microsoft.com/office/officeart/2005/8/layout/vList3"/>
    <dgm:cxn modelId="{BD14C264-716A-4436-9533-AC03ED6EB6B8}" type="presParOf" srcId="{D90CCCDD-0919-4EBB-A2CD-C5109EA75FEB}" destId="{C885EB7C-73BB-4D29-85DE-C884FB6780B4}" srcOrd="1" destOrd="0" presId="urn:microsoft.com/office/officeart/2005/8/layout/vList3"/>
    <dgm:cxn modelId="{FB1A40E1-7C36-4357-B95D-2478AB437B09}" type="presParOf" srcId="{D90CCCDD-0919-4EBB-A2CD-C5109EA75FEB}" destId="{F356C769-8D19-4A9F-830C-0A5F4489BBFD}" srcOrd="2" destOrd="0" presId="urn:microsoft.com/office/officeart/2005/8/layout/vList3"/>
    <dgm:cxn modelId="{F930BAB0-D6EB-4E5E-A432-BC6F6BD19842}" type="presParOf" srcId="{F356C769-8D19-4A9F-830C-0A5F4489BBFD}" destId="{26331554-BEFA-4505-BA5A-132B90395565}" srcOrd="0" destOrd="0" presId="urn:microsoft.com/office/officeart/2005/8/layout/vList3"/>
    <dgm:cxn modelId="{669A3D99-B812-465D-9DAA-F5438BB2E51C}" type="presParOf" srcId="{F356C769-8D19-4A9F-830C-0A5F4489BBFD}" destId="{F669C6BA-88C3-4280-8128-F9ED0DE25507}" srcOrd="1" destOrd="0" presId="urn:microsoft.com/office/officeart/2005/8/layout/vList3"/>
    <dgm:cxn modelId="{853F0FBD-5790-42E0-B554-16990A4287AF}" type="presParOf" srcId="{D90CCCDD-0919-4EBB-A2CD-C5109EA75FEB}" destId="{1E478845-C372-44BA-BC31-810E80572933}" srcOrd="3" destOrd="0" presId="urn:microsoft.com/office/officeart/2005/8/layout/vList3"/>
    <dgm:cxn modelId="{BB16535C-9491-483D-B888-CD0B2D4049AC}" type="presParOf" srcId="{D90CCCDD-0919-4EBB-A2CD-C5109EA75FEB}" destId="{77237D05-BBEE-4CF7-85A5-CEAFBA27D726}" srcOrd="4" destOrd="0" presId="urn:microsoft.com/office/officeart/2005/8/layout/vList3"/>
    <dgm:cxn modelId="{1A267979-D77D-4DAD-8F15-EAC9A63FD729}" type="presParOf" srcId="{77237D05-BBEE-4CF7-85A5-CEAFBA27D726}" destId="{0AD8CC9D-F52B-4E93-8AC2-BC435F07F1F7}" srcOrd="0" destOrd="0" presId="urn:microsoft.com/office/officeart/2005/8/layout/vList3"/>
    <dgm:cxn modelId="{7D504E4E-DE25-4D86-B4CD-5E872DD77ACB}" type="presParOf" srcId="{77237D05-BBEE-4CF7-85A5-CEAFBA27D726}" destId="{E9C0A00A-76B7-42E3-9149-E7107653E11F}" srcOrd="1" destOrd="0" presId="urn:microsoft.com/office/officeart/2005/8/layout/vList3"/>
    <dgm:cxn modelId="{73050BA9-AC5E-4E50-9C4C-374E4758507A}" type="presParOf" srcId="{D90CCCDD-0919-4EBB-A2CD-C5109EA75FEB}" destId="{E6ABD6F4-CDA7-4A43-905A-6E31706E907F}" srcOrd="5" destOrd="0" presId="urn:microsoft.com/office/officeart/2005/8/layout/vList3"/>
    <dgm:cxn modelId="{38FA0919-9E1A-4ADF-8FB6-B14F1B813AE5}" type="presParOf" srcId="{D90CCCDD-0919-4EBB-A2CD-C5109EA75FEB}" destId="{7DCC7D66-5937-4918-ADF1-91B1C096148D}" srcOrd="6" destOrd="0" presId="urn:microsoft.com/office/officeart/2005/8/layout/vList3"/>
    <dgm:cxn modelId="{2E8A75BD-5B00-427B-B8BB-6D1EF0A7309B}" type="presParOf" srcId="{7DCC7D66-5937-4918-ADF1-91B1C096148D}" destId="{334334D8-7DD5-4947-B7C1-00E915D99079}" srcOrd="0" destOrd="0" presId="urn:microsoft.com/office/officeart/2005/8/layout/vList3"/>
    <dgm:cxn modelId="{39BCA47D-BB83-4B71-9B77-A8B39F655804}" type="presParOf" srcId="{7DCC7D66-5937-4918-ADF1-91B1C096148D}" destId="{B1F39565-A1A9-4F83-B899-1AD8655C93A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22E3AB-EA8A-455F-A17D-188B769E98C7}">
      <dsp:nvSpPr>
        <dsp:cNvPr id="0" name=""/>
        <dsp:cNvSpPr/>
      </dsp:nvSpPr>
      <dsp:spPr>
        <a:xfrm rot="10800000">
          <a:off x="987984" y="531"/>
          <a:ext cx="7312819" cy="1369037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3707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Алгоритм взаимодействия корпоративного управления и управления ИТ.</a:t>
          </a:r>
          <a:endParaRPr lang="ru-RU" sz="2200" kern="1200" dirty="0"/>
        </a:p>
      </dsp:txBody>
      <dsp:txXfrm rot="10800000">
        <a:off x="987984" y="531"/>
        <a:ext cx="7312819" cy="1369037"/>
      </dsp:txXfrm>
    </dsp:sp>
    <dsp:sp modelId="{73C66DDF-D482-4C14-B95E-C2CE8917B0E3}">
      <dsp:nvSpPr>
        <dsp:cNvPr id="0" name=""/>
        <dsp:cNvSpPr/>
      </dsp:nvSpPr>
      <dsp:spPr>
        <a:xfrm>
          <a:off x="0" y="531"/>
          <a:ext cx="1369037" cy="1369037"/>
        </a:xfrm>
        <a:prstGeom prst="ellipse">
          <a:avLst/>
        </a:prstGeom>
        <a:gradFill rotWithShape="0">
          <a:gsLst>
            <a:gs pos="0">
              <a:schemeClr val="accent4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D1AC16E-2224-4813-81DB-4E135DE81176}">
      <dsp:nvSpPr>
        <dsp:cNvPr id="0" name=""/>
        <dsp:cNvSpPr/>
      </dsp:nvSpPr>
      <dsp:spPr>
        <a:xfrm rot="10800000">
          <a:off x="987984" y="1749125"/>
          <a:ext cx="7312819" cy="1369037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3707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Информационно-аналитическая система «Университет» как способ решения проблемы эффективного управления  в Херсонском государственном университете.</a:t>
          </a:r>
          <a:endParaRPr lang="ru-RU" sz="2200" kern="1200" dirty="0"/>
        </a:p>
      </dsp:txBody>
      <dsp:txXfrm rot="10800000">
        <a:off x="987984" y="1749125"/>
        <a:ext cx="7312819" cy="1369037"/>
      </dsp:txXfrm>
    </dsp:sp>
    <dsp:sp modelId="{4CF71C58-40AA-4CDB-AD85-CD9C7C30F461}">
      <dsp:nvSpPr>
        <dsp:cNvPr id="0" name=""/>
        <dsp:cNvSpPr/>
      </dsp:nvSpPr>
      <dsp:spPr>
        <a:xfrm>
          <a:off x="0" y="1749125"/>
          <a:ext cx="1369037" cy="1369037"/>
        </a:xfrm>
        <a:prstGeom prst="ellipse">
          <a:avLst/>
        </a:prstGeom>
        <a:gradFill rotWithShape="0">
          <a:gsLst>
            <a:gs pos="0">
              <a:schemeClr val="accent4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4AFB80-5CBA-47E3-82AE-2A41EB43952D}">
      <dsp:nvSpPr>
        <dsp:cNvPr id="0" name=""/>
        <dsp:cNvSpPr/>
      </dsp:nvSpPr>
      <dsp:spPr>
        <a:xfrm rot="10800000">
          <a:off x="1421424" y="455"/>
          <a:ext cx="5123729" cy="523442"/>
        </a:xfrm>
        <a:prstGeom prst="homePlat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824" tIns="57150" rIns="10668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i="0" kern="1200" baseline="0" dirty="0" smtClean="0"/>
            <a:t>Кто является целевыми клиентами? </a:t>
          </a:r>
          <a:endParaRPr lang="en-US" sz="1500" kern="1200" dirty="0"/>
        </a:p>
      </dsp:txBody>
      <dsp:txXfrm rot="10800000">
        <a:off x="1421424" y="455"/>
        <a:ext cx="5123729" cy="523442"/>
      </dsp:txXfrm>
    </dsp:sp>
    <dsp:sp modelId="{EF7608D2-3162-49C9-819C-A205A25BF84B}">
      <dsp:nvSpPr>
        <dsp:cNvPr id="0" name=""/>
        <dsp:cNvSpPr/>
      </dsp:nvSpPr>
      <dsp:spPr>
        <a:xfrm>
          <a:off x="1159702" y="455"/>
          <a:ext cx="523442" cy="523442"/>
        </a:xfrm>
        <a:prstGeom prst="ellipse">
          <a:avLst/>
        </a:prstGeom>
        <a:gradFill rotWithShape="0">
          <a:gsLst>
            <a:gs pos="0">
              <a:schemeClr val="dk2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F669C6BA-88C3-4280-8128-F9ED0DE25507}">
      <dsp:nvSpPr>
        <dsp:cNvPr id="0" name=""/>
        <dsp:cNvSpPr/>
      </dsp:nvSpPr>
      <dsp:spPr>
        <a:xfrm rot="10800000">
          <a:off x="1421424" y="654759"/>
          <a:ext cx="5123729" cy="523442"/>
        </a:xfrm>
        <a:prstGeom prst="homePlat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824" tIns="57150" rIns="10668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i="0" kern="1200" baseline="0" dirty="0" smtClean="0"/>
            <a:t>Какие продукты и услуги предлагаются? </a:t>
          </a:r>
          <a:endParaRPr lang="en-US" sz="1500" kern="1200" dirty="0"/>
        </a:p>
      </dsp:txBody>
      <dsp:txXfrm rot="10800000">
        <a:off x="1421424" y="654759"/>
        <a:ext cx="5123729" cy="523442"/>
      </dsp:txXfrm>
    </dsp:sp>
    <dsp:sp modelId="{26331554-BEFA-4505-BA5A-132B90395565}">
      <dsp:nvSpPr>
        <dsp:cNvPr id="0" name=""/>
        <dsp:cNvSpPr/>
      </dsp:nvSpPr>
      <dsp:spPr>
        <a:xfrm>
          <a:off x="1159702" y="654759"/>
          <a:ext cx="523442" cy="523442"/>
        </a:xfrm>
        <a:prstGeom prst="ellipse">
          <a:avLst/>
        </a:prstGeom>
        <a:gradFill rotWithShape="0">
          <a:gsLst>
            <a:gs pos="0">
              <a:schemeClr val="dk2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E9C0A00A-76B7-42E3-9149-E7107653E11F}">
      <dsp:nvSpPr>
        <dsp:cNvPr id="0" name=""/>
        <dsp:cNvSpPr/>
      </dsp:nvSpPr>
      <dsp:spPr>
        <a:xfrm rot="10800000">
          <a:off x="1421424" y="1309062"/>
          <a:ext cx="5123729" cy="523442"/>
        </a:xfrm>
        <a:prstGeom prst="homePlat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824" tIns="57150" rIns="10668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i="0" kern="1200" baseline="0" dirty="0" smtClean="0"/>
            <a:t>В чем уникальность и ценность занимаемой компанией позиции? </a:t>
          </a:r>
          <a:endParaRPr lang="en-US" sz="1500" kern="1200" dirty="0"/>
        </a:p>
      </dsp:txBody>
      <dsp:txXfrm rot="10800000">
        <a:off x="1421424" y="1309062"/>
        <a:ext cx="5123729" cy="523442"/>
      </dsp:txXfrm>
    </dsp:sp>
    <dsp:sp modelId="{0AD8CC9D-F52B-4E93-8AC2-BC435F07F1F7}">
      <dsp:nvSpPr>
        <dsp:cNvPr id="0" name=""/>
        <dsp:cNvSpPr/>
      </dsp:nvSpPr>
      <dsp:spPr>
        <a:xfrm>
          <a:off x="1159702" y="1309062"/>
          <a:ext cx="523442" cy="523442"/>
        </a:xfrm>
        <a:prstGeom prst="ellipse">
          <a:avLst/>
        </a:prstGeom>
        <a:gradFill rotWithShape="0">
          <a:gsLst>
            <a:gs pos="0">
              <a:schemeClr val="dk2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B1F39565-A1A9-4F83-B899-1AD8655C93AC}">
      <dsp:nvSpPr>
        <dsp:cNvPr id="0" name=""/>
        <dsp:cNvSpPr/>
      </dsp:nvSpPr>
      <dsp:spPr>
        <a:xfrm rot="10800000">
          <a:off x="1421424" y="1963366"/>
          <a:ext cx="5123729" cy="523442"/>
        </a:xfrm>
        <a:prstGeom prst="homePlat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824" tIns="57150" rIns="10668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i="0" kern="1200" baseline="0" dirty="0" smtClean="0"/>
            <a:t>Какие ключевые процессы обеспечивают уникальную позицию компании на рынке? </a:t>
          </a:r>
          <a:endParaRPr lang="ru-RU" sz="1500" b="0" i="0" kern="1200" baseline="0" dirty="0"/>
        </a:p>
      </dsp:txBody>
      <dsp:txXfrm rot="10800000">
        <a:off x="1421424" y="1963366"/>
        <a:ext cx="5123729" cy="523442"/>
      </dsp:txXfrm>
    </dsp:sp>
    <dsp:sp modelId="{334334D8-7DD5-4947-B7C1-00E915D99079}">
      <dsp:nvSpPr>
        <dsp:cNvPr id="0" name=""/>
        <dsp:cNvSpPr/>
      </dsp:nvSpPr>
      <dsp:spPr>
        <a:xfrm>
          <a:off x="1159702" y="1963366"/>
          <a:ext cx="523442" cy="523442"/>
        </a:xfrm>
        <a:prstGeom prst="ellipse">
          <a:avLst/>
        </a:prstGeom>
        <a:gradFill rotWithShape="0">
          <a:gsLst>
            <a:gs pos="0">
              <a:schemeClr val="dk2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62164FF-CE8C-41EA-A142-A3C7D39AFDC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4475" y="1600200"/>
            <a:ext cx="2092325" cy="4876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14325" y="1600200"/>
            <a:ext cx="6127750" cy="4876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2306638" y="2482850"/>
            <a:ext cx="5902325" cy="1470025"/>
          </a:xfrm>
          <a:effectLst/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99720D5-92B7-4F2A-8918-9A7B8F81679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19FDEDF-4D43-4BBC-892B-42B619C1EBF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19100" y="1711325"/>
            <a:ext cx="4121150" cy="4414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92650" y="1711325"/>
            <a:ext cx="4121150" cy="4414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ED862BB-D6ED-450B-A93A-B039BD0F0E4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BFC23B0-56F6-4523-9A61-D2EB5F58AF9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D2B5FB8-C062-474F-9299-9D7D7B020F63}" type="slidenum">
              <a:rPr lang="ru-RU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0163C07-7D4C-482B-8023-AF81183F56B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ACBAC4A-C4C6-4A78-A698-9EDE9C18A2C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E8935CE-EC58-4C61-B259-BE4537261D9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A7F4202-9404-4E63-AFDB-B6A6F3A33D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15125" y="106363"/>
            <a:ext cx="2098675" cy="6019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19100" y="106363"/>
            <a:ext cx="6143625" cy="6019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808A9DB-08F1-4284-815B-5DC61744C4A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4325" y="5180013"/>
            <a:ext cx="6202363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47675" y="106363"/>
            <a:ext cx="66452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19100" y="1711325"/>
            <a:ext cx="8394700" cy="441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65150" y="6391275"/>
            <a:ext cx="477838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9CD6B240-2538-47E3-80C6-6DA57D1A0015}" type="slidenum">
              <a:rPr lang="ru-RU"/>
              <a:pPr/>
              <a:t>‹#›</a:t>
            </a:fld>
            <a:endParaRPr lang="ru-RU"/>
          </a:p>
        </p:txBody>
      </p:sp>
      <p:pic>
        <p:nvPicPr>
          <p:cNvPr id="3079" name="Picture 7" descr="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083425" y="276225"/>
            <a:ext cx="1708150" cy="7524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200" b="1">
          <a:solidFill>
            <a:srgbClr val="0F4B9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 b="1">
          <a:solidFill>
            <a:srgbClr val="0F4B9F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200" b="1">
          <a:solidFill>
            <a:srgbClr val="0F4B9F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200" b="1">
          <a:solidFill>
            <a:srgbClr val="0F4B9F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200" b="1">
          <a:solidFill>
            <a:srgbClr val="0F4B9F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0F4B9F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0F4B9F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0F4B9F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0F4B9F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0"/>
        </a:spcBef>
        <a:spcAft>
          <a:spcPct val="30000"/>
        </a:spcAft>
        <a:buClr>
          <a:srgbClr val="E04A18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31825" indent="-287338" algn="l" rtl="0" fontAlgn="base">
        <a:spcBef>
          <a:spcPct val="0"/>
        </a:spcBef>
        <a:spcAft>
          <a:spcPct val="30000"/>
        </a:spcAft>
        <a:buClr>
          <a:srgbClr val="E04A18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11" Type="http://schemas.openxmlformats.org/officeDocument/2006/relationships/image" Target="../media/image9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8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image" Target="../media/image6.jpeg"/><Relationship Id="rId7" Type="http://schemas.openxmlformats.org/officeDocument/2006/relationships/diagramData" Target="../diagrams/data2.xml"/><Relationship Id="rId12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11" Type="http://schemas.microsoft.com/office/2007/relationships/diagramDrawing" Target="../diagrams/drawing2.xml"/><Relationship Id="rId5" Type="http://schemas.openxmlformats.org/officeDocument/2006/relationships/image" Target="../media/image8.jpeg"/><Relationship Id="rId10" Type="http://schemas.openxmlformats.org/officeDocument/2006/relationships/diagramColors" Target="../diagrams/colors2.xml"/><Relationship Id="rId4" Type="http://schemas.openxmlformats.org/officeDocument/2006/relationships/image" Target="../media/image7.jpeg"/><Relationship Id="rId9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6.jpeg"/><Relationship Id="rId7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6.jpeg"/><Relationship Id="rId7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jpeg"/><Relationship Id="rId7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6.jpeg"/><Relationship Id="rId7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-108520" y="5300365"/>
            <a:ext cx="6625209" cy="792931"/>
          </a:xfrm>
        </p:spPr>
        <p:txBody>
          <a:bodyPr/>
          <a:lstStyle/>
          <a:p>
            <a:r>
              <a:rPr lang="ru-RU" sz="2800" dirty="0" smtClean="0"/>
              <a:t>Корпоративное управление и 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ru-RU" sz="2800" dirty="0" smtClean="0"/>
              <a:t>управление ключевыми активами</a:t>
            </a:r>
            <a:endParaRPr lang="ru-RU" sz="2800" dirty="0"/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5642445" y="619845"/>
            <a:ext cx="3034011" cy="792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Лекция 2</a:t>
            </a:r>
            <a:br>
              <a:rPr kumimoji="0" lang="ru-RU" sz="4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8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09121F-927F-4D44-ABF7-18FAD5E87595}" type="slidenum">
              <a:rPr lang="ru-RU"/>
              <a:pPr/>
              <a:t>2</a:t>
            </a:fld>
            <a:endParaRPr lang="ru-RU" dirty="0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smtClean="0"/>
              <a:t>План</a:t>
            </a:r>
            <a:endParaRPr lang="ru-RU" sz="4800" dirty="0"/>
          </a:p>
        </p:txBody>
      </p:sp>
      <p:graphicFrame>
        <p:nvGraphicFramePr>
          <p:cNvPr id="13" name="Схема 12"/>
          <p:cNvGraphicFramePr/>
          <p:nvPr/>
        </p:nvGraphicFramePr>
        <p:xfrm>
          <a:off x="251520" y="2204864"/>
          <a:ext cx="8394700" cy="3118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7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7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8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9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10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2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pic>
        <p:nvPicPr>
          <p:cNvPr id="6148" name="Picture 4" descr="C:\Users\alferov_jk\Desktop\UIT\mend2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32248" y="2751063"/>
            <a:ext cx="7092280" cy="14700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600" dirty="0" smtClean="0">
                <a:cs typeface="Times New Roman" charset="0"/>
              </a:rPr>
              <a:t>Прежде чем обратиться к вопросу управления ИТ, необходимо рассмотреть более широкий вопрос </a:t>
            </a:r>
            <a:r>
              <a:rPr lang="ru-RU" sz="2600" dirty="0">
                <a:cs typeface="Times New Roman" charset="0"/>
              </a:rPr>
              <a:t>корпоративного управления на предприятиях.</a:t>
            </a:r>
            <a:r>
              <a:rPr lang="ru-RU" sz="2600" dirty="0"/>
              <a:t> </a:t>
            </a:r>
            <a:endParaRPr lang="uk-UA" sz="2600" dirty="0"/>
          </a:p>
        </p:txBody>
      </p:sp>
      <p:sp>
        <p:nvSpPr>
          <p:cNvPr id="9" name="Управляющая кнопка: в начало 8">
            <a:hlinkClick r:id="" action="ppaction://hlinkshowjump?jump=firstslide" highlightClick="1"/>
          </p:cNvPr>
          <p:cNvSpPr/>
          <p:nvPr/>
        </p:nvSpPr>
        <p:spPr>
          <a:xfrm>
            <a:off x="5292080" y="6489368"/>
            <a:ext cx="381177" cy="252000"/>
          </a:xfrm>
          <a:prstGeom prst="actionButtonBeginning">
            <a:avLst/>
          </a:prstGeom>
          <a:solidFill>
            <a:srgbClr val="99CC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5749543" y="6489368"/>
            <a:ext cx="381177" cy="252000"/>
          </a:xfrm>
          <a:prstGeom prst="actionButtonBackPrevious">
            <a:avLst/>
          </a:prstGeom>
          <a:solidFill>
            <a:srgbClr val="99CC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Управляющая кнопка: настраиваемая 10">
            <a:hlinkClick r:id="rId2" action="ppaction://hlinksldjump" highlightClick="1"/>
          </p:cNvPr>
          <p:cNvSpPr/>
          <p:nvPr/>
        </p:nvSpPr>
        <p:spPr>
          <a:xfrm>
            <a:off x="6207006" y="6489368"/>
            <a:ext cx="762438" cy="252000"/>
          </a:xfrm>
          <a:prstGeom prst="actionButtonBlank">
            <a:avLst/>
          </a:prstGeom>
          <a:solidFill>
            <a:srgbClr val="99CC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</a:t>
            </a:r>
            <a:endParaRPr lang="en-US" dirty="0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7045688" y="6489368"/>
            <a:ext cx="381177" cy="252000"/>
          </a:xfrm>
          <a:prstGeom prst="actionButtonForwardNext">
            <a:avLst/>
          </a:prstGeom>
          <a:solidFill>
            <a:srgbClr val="99CC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Управляющая кнопка: в конец 12">
            <a:hlinkClick r:id="" action="ppaction://hlinkshowjump?jump=lastslide" highlightClick="1"/>
          </p:cNvPr>
          <p:cNvSpPr/>
          <p:nvPr/>
        </p:nvSpPr>
        <p:spPr>
          <a:xfrm>
            <a:off x="7503151" y="6489368"/>
            <a:ext cx="381177" cy="252000"/>
          </a:xfrm>
          <a:prstGeom prst="actionButtonEnd">
            <a:avLst/>
          </a:prstGeom>
          <a:solidFill>
            <a:srgbClr val="99CC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106363"/>
            <a:ext cx="7092950" cy="1143000"/>
          </a:xfr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800" dirty="0"/>
              <a:t>Корпоративное </a:t>
            </a:r>
            <a:r>
              <a:rPr lang="ru-RU" sz="3800" dirty="0" smtClean="0"/>
              <a:t>управление</a:t>
            </a:r>
            <a:endParaRPr lang="en-US" sz="3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654589"/>
            <a:ext cx="8813799" cy="1126339"/>
          </a:xfrm>
        </p:spPr>
        <p:txBody>
          <a:bodyPr/>
          <a:lstStyle/>
          <a:p>
            <a:r>
              <a:rPr lang="ru-RU" u="sng" dirty="0">
                <a:cs typeface="Times New Roman" charset="0"/>
              </a:rPr>
              <a:t>Продуманное корпоративное управление очень важно для профессиональных инвесторов.</a:t>
            </a:r>
            <a:r>
              <a:rPr lang="ru-RU" dirty="0">
                <a:cs typeface="Times New Roman" charset="0"/>
              </a:rPr>
              <a:t> </a:t>
            </a:r>
            <a:endParaRPr lang="uk-UA" dirty="0"/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65150" y="6391275"/>
            <a:ext cx="477838" cy="327025"/>
          </a:xfrm>
        </p:spPr>
        <p:txBody>
          <a:bodyPr/>
          <a:lstStyle/>
          <a:p>
            <a:fld id="{0C09121F-927F-4D44-ABF7-18FAD5E87595}" type="slidenum">
              <a:rPr lang="ru-RU"/>
              <a:pPr/>
              <a:t>4</a:t>
            </a:fld>
            <a:endParaRPr lang="ru-RU" dirty="0"/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6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pic>
        <p:nvPicPr>
          <p:cNvPr id="12" name="Picture 4" descr="C:\Users\alferov_jk\Desktop\UIT\mend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  <p:sp>
        <p:nvSpPr>
          <p:cNvPr id="13" name="Содержимое 2"/>
          <p:cNvSpPr txBox="1">
            <a:spLocks/>
          </p:cNvSpPr>
          <p:nvPr/>
        </p:nvSpPr>
        <p:spPr bwMode="auto">
          <a:xfrm>
            <a:off x="281756" y="2780928"/>
            <a:ext cx="8394700" cy="142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90000"/>
              </a:lnSpc>
            </a:pPr>
            <a:r>
              <a:rPr lang="ru-RU" sz="2400" dirty="0" smtClean="0">
                <a:cs typeface="Times New Roman" charset="0"/>
              </a:rPr>
              <a:t>Наиболее влиятельные организации при принятии решений об инвестициях оценивают корпоративное управление наравне с финансовыми показателями компании. Согласно исследованию компании </a:t>
            </a:r>
            <a:r>
              <a:rPr lang="en-US" sz="2400" dirty="0" smtClean="0">
                <a:cs typeface="Times New Roman" charset="0"/>
              </a:rPr>
              <a:t>McKinsey</a:t>
            </a:r>
            <a:r>
              <a:rPr lang="ru-RU" sz="2400" dirty="0" smtClean="0">
                <a:cs typeface="Times New Roman" charset="0"/>
              </a:rPr>
              <a:t>, профессиональные инвесторы готовы выплачивать большие премии по инвестициям организациям с высокими стандартами управления. Как правило, продвигаясь от самого низкого к самому высокому уровню корпоративного управления, компании могут ожидать увеличения рыночной стоимости на </a:t>
            </a:r>
            <a:r>
              <a:rPr lang="uk-UA" sz="2400" dirty="0" smtClean="0">
                <a:cs typeface="Times New Roman" charset="0"/>
              </a:rPr>
              <a:t>10-12%.</a:t>
            </a:r>
            <a:endParaRPr lang="ru-RU" sz="2400" dirty="0" smtClean="0">
              <a:cs typeface="Times New Roman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5148104" y="6489368"/>
            <a:ext cx="2592248" cy="252000"/>
            <a:chOff x="6516216" y="6489368"/>
            <a:chExt cx="2448232" cy="252000"/>
          </a:xfrm>
        </p:grpSpPr>
        <p:sp>
          <p:nvSpPr>
            <p:cNvPr id="15" name="Управляющая кнопка: в начало 14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назад 15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Управляющая кнопка: настраиваемая 16">
              <a:hlinkClick r:id="rId7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8" name="Управляющая кнопка: далее 17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Управляющая кнопка: в конец 18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36512" y="1495301"/>
            <a:ext cx="9150276" cy="2365747"/>
          </a:xfrm>
        </p:spPr>
        <p:txBody>
          <a:bodyPr/>
          <a:lstStyle/>
          <a:p>
            <a:r>
              <a:rPr lang="uk-UA" sz="2400" u="sng" dirty="0"/>
              <a:t>К</a:t>
            </a:r>
            <a:r>
              <a:rPr lang="ru-RU" sz="2400" u="sng" dirty="0" err="1">
                <a:cs typeface="Times New Roman" charset="0"/>
              </a:rPr>
              <a:t>орпоративное</a:t>
            </a:r>
            <a:r>
              <a:rPr lang="ru-RU" sz="2400" u="sng" dirty="0">
                <a:cs typeface="Times New Roman" charset="0"/>
              </a:rPr>
              <a:t> управление определяется как «обеспечение структуры для определения целей организации и мониторинга результатов, чтобы гарантировать достижение этих целей</a:t>
            </a:r>
            <a:r>
              <a:rPr lang="ru-RU" sz="2400" dirty="0" smtClean="0">
                <a:cs typeface="Times New Roman" charset="0"/>
              </a:rPr>
              <a:t>»</a:t>
            </a:r>
            <a:r>
              <a:rPr lang="ru-RU" sz="2400" dirty="0"/>
              <a:t>.</a:t>
            </a:r>
            <a:endParaRPr lang="en-US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65150" y="6391275"/>
            <a:ext cx="477838" cy="327025"/>
          </a:xfrm>
        </p:spPr>
        <p:txBody>
          <a:bodyPr/>
          <a:lstStyle/>
          <a:p>
            <a:fld id="{0C09121F-927F-4D44-ABF7-18FAD5E87595}" type="slidenum">
              <a:rPr lang="ru-RU"/>
              <a:pPr/>
              <a:t>5</a:t>
            </a:fld>
            <a:endParaRPr lang="ru-RU" dirty="0"/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6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pic>
        <p:nvPicPr>
          <p:cNvPr id="12" name="Picture 4" descr="C:\Users\alferov_jk\Desktop\UIT\mend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1" y="106363"/>
            <a:ext cx="7092950" cy="1143000"/>
          </a:xfr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800" dirty="0"/>
              <a:t>Корпоративное </a:t>
            </a:r>
            <a:r>
              <a:rPr lang="ru-RU" sz="3800" dirty="0" smtClean="0"/>
              <a:t>управление</a:t>
            </a:r>
            <a:endParaRPr lang="en-US" sz="3800" dirty="0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35496" y="3041848"/>
            <a:ext cx="8957172" cy="3051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9875" marR="0" lvl="0" indent="269875" algn="just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tabLst/>
              <a:defRPr/>
            </a:pPr>
            <a:r>
              <a:rPr kumimoji="0" lang="uk-UA" sz="23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</a:t>
            </a:r>
            <a:r>
              <a:rPr kumimoji="0" lang="ru-RU" sz="23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е существует единой модели правильного корпоративного управления, но, во многих странах корпоративное управление передается наблюдательному совету, ответственному за защиту </a:t>
            </a:r>
            <a:r>
              <a:rPr kumimoji="0" lang="ru-RU" sz="23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пряав</a:t>
            </a:r>
            <a:r>
              <a:rPr kumimoji="0" lang="ru-RU" sz="23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акционеров и других заинтересованных лиц. Совет, в свою очередь, сотрудничает с группой </a:t>
            </a:r>
            <a:r>
              <a:rPr kumimoji="0" lang="ru-RU" sz="23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топ-менеджеров</a:t>
            </a:r>
            <a:r>
              <a:rPr kumimoji="0" lang="ru-RU" sz="23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для реализации управленческих принципов, обеспечивающих эффективность бизнес-процессов.</a:t>
            </a:r>
          </a:p>
          <a:p>
            <a:pPr marL="269875" marR="0" lvl="0" indent="269875" algn="just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tabLst/>
              <a:defRPr/>
            </a:pPr>
            <a:r>
              <a:rPr kumimoji="0" lang="uk-UA" sz="23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</a:t>
            </a:r>
            <a:r>
              <a:rPr kumimoji="0" lang="ru-RU" sz="23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редлагаем</a:t>
            </a:r>
            <a:r>
              <a:rPr kumimoji="0" lang="ru-RU" sz="23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алгоритм взаимодействия корпоративного управления с управлением ИТ</a:t>
            </a:r>
            <a:r>
              <a:rPr kumimoji="0" lang="uk-UA" sz="23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(рис.1.1)</a:t>
            </a:r>
            <a:r>
              <a:rPr kumimoji="0" lang="ru-RU" sz="23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. 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tabLst/>
              <a:defRPr/>
            </a:pPr>
            <a:endParaRPr kumimoji="0" lang="ru-RU" sz="23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Управляющая кнопка: в начало 14">
            <a:hlinkClick r:id="" action="ppaction://hlinkshowjump?jump=firstslide" highlightClick="1"/>
          </p:cNvPr>
          <p:cNvSpPr/>
          <p:nvPr/>
        </p:nvSpPr>
        <p:spPr>
          <a:xfrm>
            <a:off x="5148104" y="6489368"/>
            <a:ext cx="381177" cy="252000"/>
          </a:xfrm>
          <a:prstGeom prst="actionButtonBeginning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Управляющая кнопка: назад 15">
            <a:hlinkClick r:id="" action="ppaction://hlinkshowjump?jump=previousslide" highlightClick="1"/>
          </p:cNvPr>
          <p:cNvSpPr/>
          <p:nvPr/>
        </p:nvSpPr>
        <p:spPr>
          <a:xfrm>
            <a:off x="5605567" y="6489368"/>
            <a:ext cx="381177" cy="252000"/>
          </a:xfrm>
          <a:prstGeom prst="actionButtonBackPrevious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Управляющая кнопка: настраиваемая 16">
            <a:hlinkClick r:id="rId7" action="ppaction://hlinksldjump" highlightClick="1"/>
          </p:cNvPr>
          <p:cNvSpPr/>
          <p:nvPr/>
        </p:nvSpPr>
        <p:spPr>
          <a:xfrm>
            <a:off x="6063030" y="6489368"/>
            <a:ext cx="762438" cy="252000"/>
          </a:xfrm>
          <a:prstGeom prst="actionButtonBlank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</a:t>
            </a:r>
            <a:endParaRPr lang="en-US" dirty="0"/>
          </a:p>
        </p:txBody>
      </p:sp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6901712" y="6489368"/>
            <a:ext cx="381177" cy="252000"/>
          </a:xfrm>
          <a:prstGeom prst="actionButtonForwardNext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Управляющая кнопка: в конец 18">
            <a:hlinkClick r:id="" action="ppaction://hlinkshowjump?jump=lastslide" highlightClick="1"/>
          </p:cNvPr>
          <p:cNvSpPr/>
          <p:nvPr/>
        </p:nvSpPr>
        <p:spPr>
          <a:xfrm>
            <a:off x="7359175" y="6489368"/>
            <a:ext cx="381177" cy="252000"/>
          </a:xfrm>
          <a:prstGeom prst="actionButtonEnd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8" name="Прямая соединительная линия 77"/>
          <p:cNvCxnSpPr>
            <a:stCxn id="46" idx="2"/>
            <a:endCxn id="53" idx="0"/>
          </p:cNvCxnSpPr>
          <p:nvPr/>
        </p:nvCxnSpPr>
        <p:spPr>
          <a:xfrm rot="16200000" flipH="1">
            <a:off x="5166066" y="2294874"/>
            <a:ext cx="216024" cy="17641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447675" y="2913911"/>
            <a:ext cx="7848872" cy="2844000"/>
          </a:xfrm>
          <a:prstGeom prst="rect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1412776"/>
            <a:ext cx="5329262" cy="1989802"/>
          </a:xfrm>
          <a:prstGeom prst="rec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Овал 5"/>
          <p:cNvSpPr/>
          <p:nvPr/>
        </p:nvSpPr>
        <p:spPr>
          <a:xfrm>
            <a:off x="1835696" y="1509935"/>
            <a:ext cx="1152128" cy="551929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835696" y="2276872"/>
            <a:ext cx="1008112" cy="57606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940152" y="2276872"/>
            <a:ext cx="1080120" cy="57606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940152" y="1509936"/>
            <a:ext cx="1080120" cy="551928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2" name="Прямая соединительная линия 11"/>
          <p:cNvCxnSpPr>
            <a:stCxn id="6" idx="6"/>
            <a:endCxn id="10" idx="1"/>
          </p:cNvCxnSpPr>
          <p:nvPr/>
        </p:nvCxnSpPr>
        <p:spPr>
          <a:xfrm>
            <a:off x="2987824" y="1785900"/>
            <a:ext cx="504056" cy="4549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7" idx="6"/>
            <a:endCxn id="10" idx="1"/>
          </p:cNvCxnSpPr>
          <p:nvPr/>
        </p:nvCxnSpPr>
        <p:spPr>
          <a:xfrm flipV="1">
            <a:off x="2843808" y="2240868"/>
            <a:ext cx="648072" cy="32403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10" idx="3"/>
            <a:endCxn id="9" idx="2"/>
          </p:cNvCxnSpPr>
          <p:nvPr/>
        </p:nvCxnSpPr>
        <p:spPr>
          <a:xfrm flipV="1">
            <a:off x="5364088" y="1785900"/>
            <a:ext cx="576064" cy="4549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>
            <a:stCxn id="10" idx="3"/>
            <a:endCxn id="8" idx="2"/>
          </p:cNvCxnSpPr>
          <p:nvPr/>
        </p:nvCxnSpPr>
        <p:spPr>
          <a:xfrm>
            <a:off x="5364088" y="2240868"/>
            <a:ext cx="576064" cy="32403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3491880" y="1988840"/>
            <a:ext cx="1872208" cy="504056"/>
          </a:xfrm>
          <a:prstGeom prst="rect">
            <a:avLst/>
          </a:prstGeom>
          <a:solidFill>
            <a:srgbClr val="0F4B9F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979712" y="3284984"/>
            <a:ext cx="864096" cy="28803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6228184" y="3284984"/>
            <a:ext cx="792088" cy="288032"/>
          </a:xfrm>
          <a:prstGeom prst="rect">
            <a:avLst/>
          </a:prstGeom>
          <a:solidFill>
            <a:schemeClr val="accent3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755576" y="3861048"/>
            <a:ext cx="7200800" cy="43204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Прямоугольник 33"/>
          <p:cNvSpPr/>
          <p:nvPr/>
        </p:nvSpPr>
        <p:spPr>
          <a:xfrm>
            <a:off x="755576" y="4293096"/>
            <a:ext cx="1152000" cy="43204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Прямоугольник 34"/>
          <p:cNvSpPr/>
          <p:nvPr/>
        </p:nvSpPr>
        <p:spPr>
          <a:xfrm>
            <a:off x="1979712" y="4293096"/>
            <a:ext cx="1008000" cy="43204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Прямоугольник 35"/>
          <p:cNvSpPr/>
          <p:nvPr/>
        </p:nvSpPr>
        <p:spPr>
          <a:xfrm>
            <a:off x="3059832" y="4293096"/>
            <a:ext cx="1080000" cy="43204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Прямоугольник 36"/>
          <p:cNvSpPr/>
          <p:nvPr/>
        </p:nvSpPr>
        <p:spPr>
          <a:xfrm>
            <a:off x="4211960" y="4293096"/>
            <a:ext cx="972000" cy="43204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Прямоугольник 37"/>
          <p:cNvSpPr/>
          <p:nvPr/>
        </p:nvSpPr>
        <p:spPr>
          <a:xfrm>
            <a:off x="5292080" y="4293096"/>
            <a:ext cx="1152000" cy="43204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6516216" y="4293096"/>
            <a:ext cx="1404008" cy="43204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Блок-схема: документ 39"/>
          <p:cNvSpPr/>
          <p:nvPr/>
        </p:nvSpPr>
        <p:spPr>
          <a:xfrm>
            <a:off x="899592" y="4941168"/>
            <a:ext cx="2376264" cy="720000"/>
          </a:xfrm>
          <a:prstGeom prst="flowChartDocument">
            <a:avLst/>
          </a:prstGeom>
          <a:solidFill>
            <a:schemeClr val="accent3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Блок-схема: документ 40"/>
          <p:cNvSpPr/>
          <p:nvPr/>
        </p:nvSpPr>
        <p:spPr>
          <a:xfrm>
            <a:off x="5364088" y="4941168"/>
            <a:ext cx="2304256" cy="720000"/>
          </a:xfrm>
          <a:prstGeom prst="flowChartDocumen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3635896" y="1988840"/>
            <a:ext cx="1548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Совет директоров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212232" y="1484784"/>
            <a:ext cx="24398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/>
              <a:t>Корпоративное управление</a:t>
            </a:r>
            <a:endParaRPr lang="en-US" sz="12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1763688" y="1655222"/>
            <a:ext cx="12241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solidFill>
                  <a:srgbClr val="0F4B9F"/>
                </a:solidFill>
              </a:rPr>
              <a:t>Акционеры</a:t>
            </a:r>
            <a:endParaRPr lang="en-US" sz="1100" b="1" dirty="0">
              <a:solidFill>
                <a:srgbClr val="0F4B9F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868144" y="2350041"/>
            <a:ext cx="12241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1" dirty="0" smtClean="0">
                <a:solidFill>
                  <a:srgbClr val="0F4B9F"/>
                </a:solidFill>
              </a:rPr>
              <a:t>Раскрытие информации</a:t>
            </a:r>
            <a:endParaRPr lang="en-US" sz="1050" b="1" dirty="0">
              <a:solidFill>
                <a:srgbClr val="0F4B9F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868144" y="1506850"/>
            <a:ext cx="1224807" cy="553998"/>
          </a:xfrm>
          <a:prstGeom prst="rect">
            <a:avLst/>
          </a:prstGeom>
          <a:noFill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solidFill>
                  <a:srgbClr val="0F4B9F"/>
                </a:solidFill>
              </a:rPr>
              <a:t>Другие </a:t>
            </a:r>
            <a:r>
              <a:rPr lang="ru-RU" sz="1000" b="1" dirty="0" err="1" smtClean="0">
                <a:solidFill>
                  <a:srgbClr val="0F4B9F"/>
                </a:solidFill>
              </a:rPr>
              <a:t>заинтересован-ные</a:t>
            </a:r>
            <a:r>
              <a:rPr lang="ru-RU" sz="1000" b="1" dirty="0" smtClean="0">
                <a:solidFill>
                  <a:srgbClr val="0F4B9F"/>
                </a:solidFill>
              </a:rPr>
              <a:t> лица</a:t>
            </a:r>
            <a:endParaRPr lang="en-US" sz="1000" b="1" dirty="0">
              <a:solidFill>
                <a:srgbClr val="0F4B9F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835696" y="2447310"/>
            <a:ext cx="12241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rgbClr val="0F4B9F"/>
                </a:solidFill>
              </a:rPr>
              <a:t>Мониторинг</a:t>
            </a:r>
            <a:endParaRPr lang="en-US" sz="1100" b="1" dirty="0">
              <a:solidFill>
                <a:srgbClr val="0F4B9F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843808" y="3284984"/>
            <a:ext cx="792088" cy="288032"/>
          </a:xfrm>
          <a:prstGeom prst="rect">
            <a:avLst/>
          </a:prstGeom>
          <a:solidFill>
            <a:schemeClr val="accent3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Прямоугольник 50"/>
          <p:cNvSpPr/>
          <p:nvPr/>
        </p:nvSpPr>
        <p:spPr>
          <a:xfrm>
            <a:off x="5292080" y="3284984"/>
            <a:ext cx="936104" cy="28803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2195736" y="3284984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</a:rPr>
              <a:t>Стратегия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220072" y="3284984"/>
            <a:ext cx="18722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</a:rPr>
              <a:t>Желаемое поведение</a:t>
            </a:r>
            <a:endParaRPr lang="en-US" sz="12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843808" y="3861048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Ключевые активы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83712" y="4294257"/>
            <a:ext cx="1296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Человеческие активы</a:t>
            </a:r>
            <a:endParaRPr lang="en-US" sz="1100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1835696" y="4294257"/>
            <a:ext cx="12962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Финансовые активы</a:t>
            </a:r>
            <a:endParaRPr lang="en-US" sz="1100" b="1" dirty="0"/>
          </a:p>
        </p:txBody>
      </p:sp>
      <p:sp>
        <p:nvSpPr>
          <p:cNvPr id="57" name="TextBox 56"/>
          <p:cNvSpPr txBox="1"/>
          <p:nvPr/>
        </p:nvSpPr>
        <p:spPr>
          <a:xfrm>
            <a:off x="2987824" y="4294257"/>
            <a:ext cx="12241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Физические активы</a:t>
            </a:r>
            <a:endParaRPr lang="en-US" sz="1100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4067944" y="4438273"/>
            <a:ext cx="12241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Активы ИС</a:t>
            </a:r>
            <a:endParaRPr lang="en-US" sz="11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5183960" y="4294257"/>
            <a:ext cx="13322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Информация и ИТ активы</a:t>
            </a:r>
            <a:endParaRPr lang="en-US" sz="11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6444208" y="4294257"/>
            <a:ext cx="15643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Активы взаимоотношений</a:t>
            </a:r>
            <a:endParaRPr lang="en-US" sz="1100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683568" y="4941168"/>
            <a:ext cx="24482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Механизмы финансового управления </a:t>
            </a:r>
            <a:br>
              <a:rPr lang="ru-RU" sz="1100" b="1" dirty="0" smtClean="0"/>
            </a:br>
            <a:r>
              <a:rPr lang="ru-RU" sz="1100" b="1" dirty="0" smtClean="0"/>
              <a:t>(комитеты, бюджеты и т.д.</a:t>
            </a:r>
            <a:endParaRPr lang="en-US" sz="11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5364088" y="5013176"/>
            <a:ext cx="23042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Механизмы управления ИТ</a:t>
            </a:r>
            <a:br>
              <a:rPr lang="ru-RU" sz="1100" b="1" dirty="0" smtClean="0"/>
            </a:br>
            <a:r>
              <a:rPr lang="ru-RU" sz="1100" b="1" dirty="0" smtClean="0"/>
              <a:t>(комитеты, бюджеты и т.д.</a:t>
            </a:r>
            <a:endParaRPr lang="en-US" sz="1100" b="1" dirty="0" smtClean="0"/>
          </a:p>
        </p:txBody>
      </p:sp>
      <p:sp>
        <p:nvSpPr>
          <p:cNvPr id="63" name="TextBox 62"/>
          <p:cNvSpPr txBox="1"/>
          <p:nvPr/>
        </p:nvSpPr>
        <p:spPr>
          <a:xfrm>
            <a:off x="1187624" y="5805264"/>
            <a:ext cx="6607456" cy="2923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300" b="1" dirty="0" smtClean="0"/>
              <a:t>Рис. 1.1. Корпоративное управление и управление ключевыми активами</a:t>
            </a:r>
            <a:endParaRPr lang="en-US" sz="1300" b="1" dirty="0"/>
          </a:p>
        </p:txBody>
      </p:sp>
      <p:cxnSp>
        <p:nvCxnSpPr>
          <p:cNvPr id="70" name="Прямая соединительная линия 69"/>
          <p:cNvCxnSpPr>
            <a:stCxn id="56" idx="2"/>
          </p:cNvCxnSpPr>
          <p:nvPr/>
        </p:nvCxnSpPr>
        <p:spPr>
          <a:xfrm rot="5400000">
            <a:off x="2375788" y="4833124"/>
            <a:ext cx="216024" cy="6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rot="5400000">
            <a:off x="5760164" y="4833124"/>
            <a:ext cx="216024" cy="6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>
            <a:stCxn id="52" idx="2"/>
          </p:cNvCxnSpPr>
          <p:nvPr/>
        </p:nvCxnSpPr>
        <p:spPr>
          <a:xfrm rot="5400000">
            <a:off x="2671483" y="3698304"/>
            <a:ext cx="27264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rot="16200000" flipH="1">
            <a:off x="6084168" y="3717033"/>
            <a:ext cx="28803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>
            <a:stCxn id="46" idx="2"/>
            <a:endCxn id="52" idx="0"/>
          </p:cNvCxnSpPr>
          <p:nvPr/>
        </p:nvCxnSpPr>
        <p:spPr>
          <a:xfrm rot="5400000">
            <a:off x="3491880" y="2384884"/>
            <a:ext cx="216024" cy="158417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>
            <a:stCxn id="46" idx="2"/>
          </p:cNvCxnSpPr>
          <p:nvPr/>
        </p:nvCxnSpPr>
        <p:spPr>
          <a:xfrm rot="16200000" flipH="1">
            <a:off x="5219980" y="2240960"/>
            <a:ext cx="180001" cy="1836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>
            <a:off x="1763688" y="2913910"/>
            <a:ext cx="5328592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2987824" y="2791961"/>
            <a:ext cx="2808312" cy="2769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2987824" y="2791961"/>
            <a:ext cx="2808312" cy="27699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Команда высшего руководства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85" name="Заголовок 1"/>
          <p:cNvSpPr>
            <a:spLocks noGrp="1"/>
          </p:cNvSpPr>
          <p:nvPr>
            <p:ph type="title"/>
          </p:nvPr>
        </p:nvSpPr>
        <p:spPr>
          <a:xfrm>
            <a:off x="1" y="106363"/>
            <a:ext cx="7092950" cy="1143000"/>
          </a:xfr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800" dirty="0"/>
              <a:t>Корпоративное </a:t>
            </a:r>
            <a:r>
              <a:rPr lang="ru-RU" sz="3800" dirty="0" smtClean="0"/>
              <a:t>управление</a:t>
            </a:r>
            <a:endParaRPr lang="en-US" sz="3800" dirty="0"/>
          </a:p>
        </p:txBody>
      </p:sp>
      <p:grpSp>
        <p:nvGrpSpPr>
          <p:cNvPr id="86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87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8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9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0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1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2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93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65150" y="6391275"/>
            <a:ext cx="477838" cy="327025"/>
          </a:xfrm>
        </p:spPr>
        <p:txBody>
          <a:bodyPr/>
          <a:lstStyle/>
          <a:p>
            <a:fld id="{0C09121F-927F-4D44-ABF7-18FAD5E87595}" type="slidenum">
              <a:rPr lang="ru-RU"/>
              <a:pPr/>
              <a:t>6</a:t>
            </a:fld>
            <a:endParaRPr lang="ru-RU" dirty="0"/>
          </a:p>
        </p:txBody>
      </p:sp>
      <p:pic>
        <p:nvPicPr>
          <p:cNvPr id="94" name="Picture 4" descr="C:\Users\alferov_jk\Desktop\UIT\mend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  <p:sp>
        <p:nvSpPr>
          <p:cNvPr id="95" name="TextBox 94"/>
          <p:cNvSpPr txBox="1"/>
          <p:nvPr/>
        </p:nvSpPr>
        <p:spPr>
          <a:xfrm>
            <a:off x="1204252" y="6165304"/>
            <a:ext cx="6536100" cy="2923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182563" algn="ctr"/>
            <a:r>
              <a:rPr lang="ru-RU" sz="1300" b="1" dirty="0" smtClean="0"/>
              <a:t> – активы ИТ; активы ИС – активы интеллектуальной собственности.</a:t>
            </a:r>
            <a:endParaRPr lang="en-US" sz="1300" b="1" dirty="0"/>
          </a:p>
        </p:txBody>
      </p:sp>
      <p:sp>
        <p:nvSpPr>
          <p:cNvPr id="96" name="Прямоугольник 95"/>
          <p:cNvSpPr/>
          <p:nvPr/>
        </p:nvSpPr>
        <p:spPr>
          <a:xfrm>
            <a:off x="1259664" y="6205684"/>
            <a:ext cx="288000" cy="180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Управляющая кнопка: в начало 102">
            <a:hlinkClick r:id="" action="ppaction://hlinkshowjump?jump=firstslide" highlightClick="1"/>
          </p:cNvPr>
          <p:cNvSpPr/>
          <p:nvPr/>
        </p:nvSpPr>
        <p:spPr>
          <a:xfrm>
            <a:off x="5148104" y="6489368"/>
            <a:ext cx="381177" cy="252000"/>
          </a:xfrm>
          <a:prstGeom prst="actionButtonBeginning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Управляющая кнопка: назад 103">
            <a:hlinkClick r:id="" action="ppaction://hlinkshowjump?jump=previousslide" highlightClick="1"/>
          </p:cNvPr>
          <p:cNvSpPr/>
          <p:nvPr/>
        </p:nvSpPr>
        <p:spPr>
          <a:xfrm>
            <a:off x="5605567" y="6489368"/>
            <a:ext cx="381177" cy="252000"/>
          </a:xfrm>
          <a:prstGeom prst="actionButtonBackPrevious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Управляющая кнопка: настраиваемая 104">
            <a:hlinkClick r:id="rId7" action="ppaction://hlinksldjump" highlightClick="1"/>
          </p:cNvPr>
          <p:cNvSpPr/>
          <p:nvPr/>
        </p:nvSpPr>
        <p:spPr>
          <a:xfrm>
            <a:off x="6063030" y="6489368"/>
            <a:ext cx="762438" cy="252000"/>
          </a:xfrm>
          <a:prstGeom prst="actionButtonBlank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</a:t>
            </a:r>
            <a:endParaRPr lang="en-US" dirty="0"/>
          </a:p>
        </p:txBody>
      </p:sp>
      <p:sp>
        <p:nvSpPr>
          <p:cNvPr id="106" name="Управляющая кнопка: далее 105">
            <a:hlinkClick r:id="" action="ppaction://hlinkshowjump?jump=nextslide" highlightClick="1"/>
          </p:cNvPr>
          <p:cNvSpPr/>
          <p:nvPr/>
        </p:nvSpPr>
        <p:spPr>
          <a:xfrm>
            <a:off x="6901712" y="6489368"/>
            <a:ext cx="381177" cy="252000"/>
          </a:xfrm>
          <a:prstGeom prst="actionButtonForwardNext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Управляющая кнопка: в конец 106">
            <a:hlinkClick r:id="" action="ppaction://hlinkshowjump?jump=lastslide" highlightClick="1"/>
          </p:cNvPr>
          <p:cNvSpPr/>
          <p:nvPr/>
        </p:nvSpPr>
        <p:spPr>
          <a:xfrm>
            <a:off x="7359175" y="6489368"/>
            <a:ext cx="381177" cy="252000"/>
          </a:xfrm>
          <a:prstGeom prst="actionButtonEnd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idx="1"/>
          </p:nvPr>
        </p:nvSpPr>
        <p:spPr>
          <a:xfrm>
            <a:off x="0" y="1628800"/>
            <a:ext cx="9108504" cy="1800200"/>
          </a:xfrm>
        </p:spPr>
        <p:txBody>
          <a:bodyPr/>
          <a:lstStyle/>
          <a:p>
            <a:pPr algn="l"/>
            <a:r>
              <a:rPr lang="ru-RU" sz="2200" dirty="0">
                <a:cs typeface="Times New Roman" charset="0"/>
              </a:rPr>
              <a:t>В верхней части схемы </a:t>
            </a:r>
            <a:r>
              <a:rPr lang="uk-UA" sz="2200" dirty="0"/>
              <a:t>рисунка </a:t>
            </a:r>
            <a:r>
              <a:rPr lang="ru-RU" sz="2200" dirty="0">
                <a:cs typeface="Times New Roman" charset="0"/>
              </a:rPr>
              <a:t>изображены отношения в совете директоров. Команда высшего руководства, выступая в качестве агента совета директоров, увязывает стратегии и желаемое поведение для исполнения установок и распоряжений совета директоров.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9512" y="3501008"/>
            <a:ext cx="900100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Мы рассматриваем стратегию как набор альтернативных возможностей: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" y="106363"/>
            <a:ext cx="7092950" cy="1143000"/>
          </a:xfr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800" dirty="0"/>
              <a:t>Корпоративное </a:t>
            </a:r>
            <a:r>
              <a:rPr lang="ru-RU" sz="3800" dirty="0" smtClean="0"/>
              <a:t>управление</a:t>
            </a:r>
            <a:endParaRPr lang="en-US" sz="3800" dirty="0"/>
          </a:p>
        </p:txBody>
      </p:sp>
      <p:grpSp>
        <p:nvGrpSpPr>
          <p:cNvPr id="7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8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2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3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65150" y="6391275"/>
            <a:ext cx="477838" cy="327025"/>
          </a:xfrm>
        </p:spPr>
        <p:txBody>
          <a:bodyPr/>
          <a:lstStyle/>
          <a:p>
            <a:fld id="{0C09121F-927F-4D44-ABF7-18FAD5E87595}" type="slidenum">
              <a:rPr lang="ru-RU"/>
              <a:pPr/>
              <a:t>7</a:t>
            </a:fld>
            <a:endParaRPr lang="ru-RU" dirty="0"/>
          </a:p>
        </p:txBody>
      </p:sp>
      <p:pic>
        <p:nvPicPr>
          <p:cNvPr id="15" name="Picture 4" descr="C:\Users\alferov_jk\Desktop\UIT\mend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  <p:graphicFrame>
        <p:nvGraphicFramePr>
          <p:cNvPr id="17" name="Схема 16"/>
          <p:cNvGraphicFramePr/>
          <p:nvPr/>
        </p:nvGraphicFramePr>
        <p:xfrm>
          <a:off x="611560" y="4005064"/>
          <a:ext cx="7704856" cy="24872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8" name="Управляющая кнопка: в начало 17">
            <a:hlinkClick r:id="" action="ppaction://hlinkshowjump?jump=firstslide" highlightClick="1"/>
          </p:cNvPr>
          <p:cNvSpPr/>
          <p:nvPr/>
        </p:nvSpPr>
        <p:spPr>
          <a:xfrm>
            <a:off x="5148104" y="6489368"/>
            <a:ext cx="381177" cy="252000"/>
          </a:xfrm>
          <a:prstGeom prst="actionButtonBeginning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Управляющая кнопка: назад 18">
            <a:hlinkClick r:id="" action="ppaction://hlinkshowjump?jump=previousslide" highlightClick="1"/>
          </p:cNvPr>
          <p:cNvSpPr/>
          <p:nvPr/>
        </p:nvSpPr>
        <p:spPr>
          <a:xfrm>
            <a:off x="5605567" y="6489368"/>
            <a:ext cx="381177" cy="252000"/>
          </a:xfrm>
          <a:prstGeom prst="actionButtonBackPrevious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Управляющая кнопка: настраиваемая 19">
            <a:hlinkClick r:id="rId12" action="ppaction://hlinksldjump" highlightClick="1"/>
          </p:cNvPr>
          <p:cNvSpPr/>
          <p:nvPr/>
        </p:nvSpPr>
        <p:spPr>
          <a:xfrm>
            <a:off x="6063030" y="6489368"/>
            <a:ext cx="762438" cy="252000"/>
          </a:xfrm>
          <a:prstGeom prst="actionButtonBlank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</a:t>
            </a:r>
            <a:endParaRPr lang="en-US" dirty="0"/>
          </a:p>
        </p:txBody>
      </p:sp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6901712" y="6489368"/>
            <a:ext cx="381177" cy="252000"/>
          </a:xfrm>
          <a:prstGeom prst="actionButtonForwardNext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Управляющая кнопка: в конец 21">
            <a:hlinkClick r:id="" action="ppaction://hlinkshowjump?jump=lastslide" highlightClick="1"/>
          </p:cNvPr>
          <p:cNvSpPr/>
          <p:nvPr/>
        </p:nvSpPr>
        <p:spPr>
          <a:xfrm>
            <a:off x="7359175" y="6489368"/>
            <a:ext cx="381177" cy="252000"/>
          </a:xfrm>
          <a:prstGeom prst="actionButtonEnd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195736" y="1556792"/>
            <a:ext cx="687625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R="0" lvl="0" indent="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Желаемое поведение воплощает убеждения и культуру организации, которые определены не только на основе стратегии, но и ценностей, целей, принципов ведения бизнеса, традиций и структур компании. 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rgbClr val="0F4B9F"/>
              </a:solidFill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-36512" y="4869160"/>
            <a:ext cx="8964488" cy="1224136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600" u="sng" dirty="0">
                <a:cs typeface="Times New Roman" charset="0"/>
              </a:rPr>
              <a:t>Четко определенное желаемое поведение является важнейшей составляющей эффективного управления</a:t>
            </a:r>
            <a:r>
              <a:rPr lang="uk-UA" sz="2600" u="sng" dirty="0">
                <a:cs typeface="Times New Roman" charset="0"/>
              </a:rPr>
              <a:t>.</a:t>
            </a:r>
            <a:endParaRPr lang="ru-RU" sz="2600" dirty="0">
              <a:cs typeface="Times New Roman" charset="0"/>
            </a:endParaRPr>
          </a:p>
          <a:p>
            <a:pPr>
              <a:lnSpc>
                <a:spcPct val="90000"/>
              </a:lnSpc>
            </a:pPr>
            <a:endParaRPr lang="ru-RU" sz="2600" dirty="0"/>
          </a:p>
        </p:txBody>
      </p: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7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2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21" name="Заголовок 1"/>
          <p:cNvSpPr>
            <a:spLocks noGrp="1"/>
          </p:cNvSpPr>
          <p:nvPr>
            <p:ph type="title"/>
          </p:nvPr>
        </p:nvSpPr>
        <p:spPr>
          <a:xfrm>
            <a:off x="1" y="106363"/>
            <a:ext cx="7092950" cy="1143000"/>
          </a:xfr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800" dirty="0" smtClean="0"/>
              <a:t>Желаемое поведение</a:t>
            </a:r>
            <a:endParaRPr lang="en-US" sz="3800" dirty="0"/>
          </a:p>
        </p:txBody>
      </p:sp>
      <p:sp>
        <p:nvSpPr>
          <p:cNvPr id="22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65150" y="6391275"/>
            <a:ext cx="477838" cy="327025"/>
          </a:xfrm>
        </p:spPr>
        <p:txBody>
          <a:bodyPr/>
          <a:lstStyle/>
          <a:p>
            <a:fld id="{0C09121F-927F-4D44-ABF7-18FAD5E87595}" type="slidenum">
              <a:rPr lang="ru-RU"/>
              <a:pPr/>
              <a:t>8</a:t>
            </a:fld>
            <a:endParaRPr lang="ru-RU" dirty="0"/>
          </a:p>
        </p:txBody>
      </p:sp>
      <p:pic>
        <p:nvPicPr>
          <p:cNvPr id="23" name="Picture 4" descr="C:\Users\alferov_jk\Desktop\UIT\mend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  <p:pic>
        <p:nvPicPr>
          <p:cNvPr id="8194" name="Picture 2" descr="http://www.vasilysi.info/_/rsrc/1282224802746/upravlenie-soznaniem/skrytoe-upravlenie-celovekom/0a130951bb62a8d7272e665f7f5d7d45.jpg"/>
          <p:cNvPicPr>
            <a:picLocks noChangeAspect="1" noChangeArrowheads="1"/>
          </p:cNvPicPr>
          <p:nvPr/>
        </p:nvPicPr>
        <p:blipFill>
          <a:blip r:embed="rId7" cstate="print"/>
          <a:srcRect t="25582"/>
          <a:stretch>
            <a:fillRect/>
          </a:stretch>
        </p:blipFill>
        <p:spPr bwMode="auto">
          <a:xfrm>
            <a:off x="35496" y="1412776"/>
            <a:ext cx="2180876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07504" y="3356992"/>
            <a:ext cx="896448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R="0" lvl="0" indent="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Желаемое поведение в различных организациях определяется по-разному. </a:t>
            </a:r>
          </a:p>
          <a:p>
            <a:pPr marR="0" lvl="0" indent="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Именно поведение, а не стратеги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я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, создает стоимость. 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0F4B9F"/>
              </a:solidFill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26" name="Управляющая кнопка: в начало 25">
            <a:hlinkClick r:id="" action="ppaction://hlinkshowjump?jump=firstslide" highlightClick="1"/>
          </p:cNvPr>
          <p:cNvSpPr/>
          <p:nvPr/>
        </p:nvSpPr>
        <p:spPr>
          <a:xfrm>
            <a:off x="5148104" y="6489368"/>
            <a:ext cx="381177" cy="252000"/>
          </a:xfrm>
          <a:prstGeom prst="actionButtonBeginning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Управляющая кнопка: назад 26">
            <a:hlinkClick r:id="" action="ppaction://hlinkshowjump?jump=previousslide" highlightClick="1"/>
          </p:cNvPr>
          <p:cNvSpPr/>
          <p:nvPr/>
        </p:nvSpPr>
        <p:spPr>
          <a:xfrm>
            <a:off x="5605567" y="6489368"/>
            <a:ext cx="381177" cy="252000"/>
          </a:xfrm>
          <a:prstGeom prst="actionButtonBackPrevious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Управляющая кнопка: настраиваемая 27">
            <a:hlinkClick r:id="rId8" action="ppaction://hlinksldjump" highlightClick="1"/>
          </p:cNvPr>
          <p:cNvSpPr/>
          <p:nvPr/>
        </p:nvSpPr>
        <p:spPr>
          <a:xfrm>
            <a:off x="6063030" y="6489368"/>
            <a:ext cx="762438" cy="252000"/>
          </a:xfrm>
          <a:prstGeom prst="actionButtonBlank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</a:t>
            </a:r>
            <a:endParaRPr lang="en-US" dirty="0"/>
          </a:p>
        </p:txBody>
      </p:sp>
      <p:sp>
        <p:nvSpPr>
          <p:cNvPr id="29" name="Управляющая кнопка: далее 28">
            <a:hlinkClick r:id="" action="ppaction://hlinkshowjump?jump=nextslide" highlightClick="1"/>
          </p:cNvPr>
          <p:cNvSpPr/>
          <p:nvPr/>
        </p:nvSpPr>
        <p:spPr>
          <a:xfrm>
            <a:off x="6901712" y="6489368"/>
            <a:ext cx="381177" cy="252000"/>
          </a:xfrm>
          <a:prstGeom prst="actionButtonForwardNext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Управляющая кнопка: в конец 29">
            <a:hlinkClick r:id="" action="ppaction://hlinkshowjump?jump=lastslide" highlightClick="1"/>
          </p:cNvPr>
          <p:cNvSpPr/>
          <p:nvPr/>
        </p:nvSpPr>
        <p:spPr>
          <a:xfrm>
            <a:off x="7359175" y="6489368"/>
            <a:ext cx="381177" cy="252000"/>
          </a:xfrm>
          <a:prstGeom prst="actionButtonEnd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-36512" y="1484784"/>
            <a:ext cx="9180512" cy="4337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Управление ключевыми активами ведется посредством большого числа организационных механизмов (например, структур, процессов, комитетов, процедур и аудита). </a:t>
            </a:r>
            <a:endParaRPr kumimoji="0" lang="uk-UA" sz="2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Некоторые механизмы применяются исключительно по отношению к конкретным активам (например, комитет по архитектуре ИТ), другие пересекаются и распространяются на различные типы активов (например, процесс утверждения капитала), обеспечивая синергетический эффект. </a:t>
            </a:r>
            <a:endParaRPr kumimoji="0" lang="uk-UA" sz="2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Сегодня на большинстве предприятий управление шестью ключевыми активами значительно различается по уровню развития: как правило, лучше всего ведется управление финансовыми и материальными активами, а </a:t>
            </a:r>
            <a:r>
              <a:rPr kumimoji="0" lang="ru-RU" sz="22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наибольшие сложности возникают в управлении информационными активами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ru-RU" sz="2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6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2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65150" y="6391275"/>
            <a:ext cx="477838" cy="327025"/>
          </a:xfrm>
        </p:spPr>
        <p:txBody>
          <a:bodyPr/>
          <a:lstStyle/>
          <a:p>
            <a:fld id="{0C09121F-927F-4D44-ABF7-18FAD5E87595}" type="slidenum">
              <a:rPr lang="ru-RU"/>
              <a:pPr/>
              <a:t>9</a:t>
            </a:fld>
            <a:endParaRPr lang="ru-RU" dirty="0"/>
          </a:p>
        </p:txBody>
      </p:sp>
      <p:pic>
        <p:nvPicPr>
          <p:cNvPr id="13" name="Picture 4" descr="C:\Users\alferov_jk\Desktop\UIT\mend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1" y="106363"/>
            <a:ext cx="7092950" cy="1143000"/>
          </a:xfr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800" dirty="0" smtClean="0"/>
              <a:t>Ключевые активы</a:t>
            </a:r>
            <a:endParaRPr lang="en-US" sz="3800" dirty="0"/>
          </a:p>
        </p:txBody>
      </p:sp>
      <p:sp>
        <p:nvSpPr>
          <p:cNvPr id="15" name="Управляющая кнопка: в начало 14">
            <a:hlinkClick r:id="" action="ppaction://hlinkshowjump?jump=firstslide" highlightClick="1"/>
          </p:cNvPr>
          <p:cNvSpPr/>
          <p:nvPr/>
        </p:nvSpPr>
        <p:spPr>
          <a:xfrm>
            <a:off x="5148104" y="6489368"/>
            <a:ext cx="381177" cy="252000"/>
          </a:xfrm>
          <a:prstGeom prst="actionButtonBeginning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Управляющая кнопка: назад 15">
            <a:hlinkClick r:id="" action="ppaction://hlinkshowjump?jump=previousslide" highlightClick="1"/>
          </p:cNvPr>
          <p:cNvSpPr/>
          <p:nvPr/>
        </p:nvSpPr>
        <p:spPr>
          <a:xfrm>
            <a:off x="5605567" y="6489368"/>
            <a:ext cx="381177" cy="252000"/>
          </a:xfrm>
          <a:prstGeom prst="actionButtonBackPrevious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Управляющая кнопка: настраиваемая 16">
            <a:hlinkClick r:id="rId7" action="ppaction://hlinksldjump" highlightClick="1"/>
          </p:cNvPr>
          <p:cNvSpPr/>
          <p:nvPr/>
        </p:nvSpPr>
        <p:spPr>
          <a:xfrm>
            <a:off x="6063030" y="6489368"/>
            <a:ext cx="762438" cy="252000"/>
          </a:xfrm>
          <a:prstGeom prst="actionButtonBlank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</a:t>
            </a:r>
            <a:endParaRPr lang="en-US" dirty="0"/>
          </a:p>
        </p:txBody>
      </p:sp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6901712" y="6489368"/>
            <a:ext cx="381177" cy="252000"/>
          </a:xfrm>
          <a:prstGeom prst="actionButtonForwardNext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Управляющая кнопка: в конец 18">
            <a:hlinkClick r:id="" action="ppaction://hlinkshowjump?jump=lastslide" highlightClick="1"/>
          </p:cNvPr>
          <p:cNvSpPr/>
          <p:nvPr/>
        </p:nvSpPr>
        <p:spPr>
          <a:xfrm>
            <a:off x="7359175" y="6489368"/>
            <a:ext cx="381177" cy="252000"/>
          </a:xfrm>
          <a:prstGeom prst="actionButtonEnd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" y="1556792"/>
            <a:ext cx="9143999" cy="422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В основании рисунка </a:t>
            </a:r>
            <a:r>
              <a:rPr kumimoji="0" lang="uk-UA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1.1 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представлены механизмы, используемые для управления каждым из шести ключевых активов. </a:t>
            </a:r>
            <a:endParaRPr kumimoji="0" lang="uk-UA" sz="2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Мы считаем, что наиболее эффективными являются те предприятия, которые используют общие механизмы по отношению к нескольким активам. Например, если один и тот же исполнительный комитет управляет и финансовыми активами, и активами ИТ, компания сможет добиться большей интеграции и создать большую стоимость. </a:t>
            </a:r>
            <a:endParaRPr kumimoji="0" lang="uk-UA" sz="2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Некоторые механизмы уникальны и никогда не смогут быть применены к другому типу активов, например аудиторский комитет предназначен только для финансовых активов, комитет по архитек­туре ИТ </a:t>
            </a:r>
            <a:r>
              <a:rPr kumimoji="0" lang="uk-UA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— 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только для активов ИТ, но некоторые общие механизмы способствуют лучшей координации всех шести типов активов.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ru-RU" sz="2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6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2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65150" y="6391275"/>
            <a:ext cx="477838" cy="327025"/>
          </a:xfrm>
        </p:spPr>
        <p:txBody>
          <a:bodyPr/>
          <a:lstStyle/>
          <a:p>
            <a:fld id="{0C09121F-927F-4D44-ABF7-18FAD5E87595}" type="slidenum">
              <a:rPr lang="ru-RU"/>
              <a:pPr/>
              <a:t>10</a:t>
            </a:fld>
            <a:endParaRPr lang="ru-RU" dirty="0"/>
          </a:p>
        </p:txBody>
      </p:sp>
      <p:pic>
        <p:nvPicPr>
          <p:cNvPr id="13" name="Picture 4" descr="C:\Users\alferov_jk\Desktop\UIT\mend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1" y="106363"/>
            <a:ext cx="7092950" cy="1143000"/>
          </a:xfr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800" dirty="0" smtClean="0"/>
              <a:t>Механизмы управления</a:t>
            </a:r>
            <a:endParaRPr lang="en-US" sz="3800" dirty="0"/>
          </a:p>
        </p:txBody>
      </p:sp>
      <p:sp>
        <p:nvSpPr>
          <p:cNvPr id="15" name="Управляющая кнопка: в начало 14">
            <a:hlinkClick r:id="" action="ppaction://hlinkshowjump?jump=firstslide" highlightClick="1"/>
          </p:cNvPr>
          <p:cNvSpPr/>
          <p:nvPr/>
        </p:nvSpPr>
        <p:spPr>
          <a:xfrm>
            <a:off x="5148104" y="6489368"/>
            <a:ext cx="381177" cy="252000"/>
          </a:xfrm>
          <a:prstGeom prst="actionButtonBeginning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Управляющая кнопка: назад 15">
            <a:hlinkClick r:id="" action="ppaction://hlinkshowjump?jump=previousslide" highlightClick="1"/>
          </p:cNvPr>
          <p:cNvSpPr/>
          <p:nvPr/>
        </p:nvSpPr>
        <p:spPr>
          <a:xfrm>
            <a:off x="5605567" y="6489368"/>
            <a:ext cx="381177" cy="252000"/>
          </a:xfrm>
          <a:prstGeom prst="actionButtonBackPrevious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Управляющая кнопка: настраиваемая 16">
            <a:hlinkClick r:id="rId7" action="ppaction://hlinksldjump" highlightClick="1"/>
          </p:cNvPr>
          <p:cNvSpPr/>
          <p:nvPr/>
        </p:nvSpPr>
        <p:spPr>
          <a:xfrm>
            <a:off x="6063030" y="6489368"/>
            <a:ext cx="762438" cy="252000"/>
          </a:xfrm>
          <a:prstGeom prst="actionButtonBlank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</a:t>
            </a:r>
            <a:endParaRPr lang="en-US" dirty="0"/>
          </a:p>
        </p:txBody>
      </p:sp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6901712" y="6489368"/>
            <a:ext cx="381177" cy="252000"/>
          </a:xfrm>
          <a:prstGeom prst="actionButtonForwardNext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Управляющая кнопка: в конец 18">
            <a:hlinkClick r:id="" action="ppaction://hlinkshowjump?jump=lastslide" highlightClick="1"/>
          </p:cNvPr>
          <p:cNvSpPr/>
          <p:nvPr/>
        </p:nvSpPr>
        <p:spPr>
          <a:xfrm>
            <a:off x="7359175" y="6489368"/>
            <a:ext cx="381177" cy="252000"/>
          </a:xfrm>
          <a:prstGeom prst="actionButtonEnd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51520" y="1565920"/>
            <a:ext cx="8664446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Координация шести ключевых активов предприятия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—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непростая задача. 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0F4B9F"/>
              </a:solidFill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8523" y="2758008"/>
            <a:ext cx="8915965" cy="333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Создание общих управленческих механизмов для разного типа активов позволит не только повысить уровень интеграции, но и уменьшить количество механизмов, в результате взаимосвязи между ними и их применение упростятся. </a:t>
            </a:r>
            <a:endParaRPr kumimoji="0" lang="uk-UA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Для достижения эффективного управления актуальной задачей является обучение высшего руководящего состава тому, как компоновать управленческие механизмы для работы предприятия. </a:t>
            </a:r>
            <a:endParaRPr kumimoji="0" lang="uk-UA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7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2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3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65150" y="6391275"/>
            <a:ext cx="477838" cy="327025"/>
          </a:xfrm>
        </p:spPr>
        <p:txBody>
          <a:bodyPr/>
          <a:lstStyle/>
          <a:p>
            <a:fld id="{0C09121F-927F-4D44-ABF7-18FAD5E87595}" type="slidenum">
              <a:rPr lang="ru-RU"/>
              <a:pPr/>
              <a:t>11</a:t>
            </a:fld>
            <a:endParaRPr lang="ru-RU" dirty="0"/>
          </a:p>
        </p:txBody>
      </p:sp>
      <p:pic>
        <p:nvPicPr>
          <p:cNvPr id="14" name="Picture 4" descr="C:\Users\alferov_jk\Desktop\UIT\mend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1" y="106363"/>
            <a:ext cx="7092950" cy="1143000"/>
          </a:xfr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800" dirty="0" smtClean="0"/>
              <a:t>Механизмы управления</a:t>
            </a:r>
            <a:endParaRPr lang="en-US" sz="3800" dirty="0"/>
          </a:p>
        </p:txBody>
      </p:sp>
      <p:sp>
        <p:nvSpPr>
          <p:cNvPr id="16" name="Управляющая кнопка: в начало 15">
            <a:hlinkClick r:id="" action="ppaction://hlinkshowjump?jump=firstslide" highlightClick="1"/>
          </p:cNvPr>
          <p:cNvSpPr/>
          <p:nvPr/>
        </p:nvSpPr>
        <p:spPr>
          <a:xfrm>
            <a:off x="5148104" y="6489368"/>
            <a:ext cx="381177" cy="252000"/>
          </a:xfrm>
          <a:prstGeom prst="actionButtonBeginning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Управляющая кнопка: назад 16">
            <a:hlinkClick r:id="" action="ppaction://hlinkshowjump?jump=previousslide" highlightClick="1"/>
          </p:cNvPr>
          <p:cNvSpPr/>
          <p:nvPr/>
        </p:nvSpPr>
        <p:spPr>
          <a:xfrm>
            <a:off x="5605567" y="6489368"/>
            <a:ext cx="381177" cy="252000"/>
          </a:xfrm>
          <a:prstGeom prst="actionButtonBackPrevious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Управляющая кнопка: настраиваемая 17">
            <a:hlinkClick r:id="rId7" action="ppaction://hlinksldjump" highlightClick="1"/>
          </p:cNvPr>
          <p:cNvSpPr/>
          <p:nvPr/>
        </p:nvSpPr>
        <p:spPr>
          <a:xfrm>
            <a:off x="6063030" y="6489368"/>
            <a:ext cx="762438" cy="252000"/>
          </a:xfrm>
          <a:prstGeom prst="actionButtonBlank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</a:t>
            </a:r>
            <a:endParaRPr lang="en-US" dirty="0"/>
          </a:p>
        </p:txBody>
      </p:sp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6901712" y="6489368"/>
            <a:ext cx="381177" cy="252000"/>
          </a:xfrm>
          <a:prstGeom prst="actionButtonForwardNext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Управляющая кнопка: в конец 19">
            <a:hlinkClick r:id="" action="ppaction://hlinkshowjump?jump=lastslide" highlightClick="1"/>
          </p:cNvPr>
          <p:cNvSpPr/>
          <p:nvPr/>
        </p:nvSpPr>
        <p:spPr>
          <a:xfrm>
            <a:off x="7359175" y="6489368"/>
            <a:ext cx="381177" cy="252000"/>
          </a:xfrm>
          <a:prstGeom prst="actionButtonEnd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106363"/>
            <a:ext cx="7153888" cy="1143000"/>
          </a:xfr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800" dirty="0" smtClean="0"/>
              <a:t>Эффективность управления</a:t>
            </a:r>
            <a:endParaRPr lang="en-US" sz="3800" dirty="0" smtClean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44016" y="1412776"/>
            <a:ext cx="8964488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None/>
              <a:tabLst/>
              <a:defRPr/>
            </a:pP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Мы считаем, что </a:t>
            </a:r>
            <a:endParaRPr kumimoji="0" lang="uk-UA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None/>
              <a:tabLst/>
              <a:defRPr/>
            </a:pPr>
            <a:r>
              <a:rPr kumimoji="0" lang="ru-RU" sz="2800" b="1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ключом к получению многих преимуществ является более успешное управление ИТ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.</a:t>
            </a:r>
          </a:p>
          <a:p>
            <a:pPr marL="355600" marR="0" lvl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None/>
              <a:tabLst/>
              <a:defRPr/>
            </a:pPr>
            <a:endParaRPr kumimoji="0" lang="ru-RU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Рассмотрим, как Херсонский государственный университет решает проблему повышения эффективности управления, используя информационные технологии.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6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2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65150" y="6391275"/>
            <a:ext cx="477838" cy="327025"/>
          </a:xfrm>
        </p:spPr>
        <p:txBody>
          <a:bodyPr/>
          <a:lstStyle/>
          <a:p>
            <a:fld id="{0C09121F-927F-4D44-ABF7-18FAD5E87595}" type="slidenum">
              <a:rPr lang="ru-RU"/>
              <a:pPr/>
              <a:t>12</a:t>
            </a:fld>
            <a:endParaRPr lang="ru-RU" dirty="0"/>
          </a:p>
        </p:txBody>
      </p:sp>
      <p:pic>
        <p:nvPicPr>
          <p:cNvPr id="13" name="Picture 4" descr="C:\Users\alferov_jk\Desktop\UIT\mend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  <p:pic>
        <p:nvPicPr>
          <p:cNvPr id="14" name="Picture 5" descr="D:\Alferov_Eugene\Рабочие материалы\Для конференций\ДЛя АВ Спиваковского\01.02-08.02.11\materials\DSC_143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4293096"/>
            <a:ext cx="3168352" cy="2088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Управляющая кнопка: в начало 14">
            <a:hlinkClick r:id="" action="ppaction://hlinkshowjump?jump=firstslide" highlightClick="1"/>
          </p:cNvPr>
          <p:cNvSpPr/>
          <p:nvPr/>
        </p:nvSpPr>
        <p:spPr>
          <a:xfrm>
            <a:off x="5148104" y="6489368"/>
            <a:ext cx="381177" cy="252000"/>
          </a:xfrm>
          <a:prstGeom prst="actionButtonBeginning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Управляющая кнопка: назад 15">
            <a:hlinkClick r:id="" action="ppaction://hlinkshowjump?jump=previousslide" highlightClick="1"/>
          </p:cNvPr>
          <p:cNvSpPr/>
          <p:nvPr/>
        </p:nvSpPr>
        <p:spPr>
          <a:xfrm>
            <a:off x="5605567" y="6489368"/>
            <a:ext cx="381177" cy="252000"/>
          </a:xfrm>
          <a:prstGeom prst="actionButtonBackPrevious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Управляющая кнопка: настраиваемая 16">
            <a:hlinkClick r:id="rId8" action="ppaction://hlinksldjump" highlightClick="1"/>
          </p:cNvPr>
          <p:cNvSpPr/>
          <p:nvPr/>
        </p:nvSpPr>
        <p:spPr>
          <a:xfrm>
            <a:off x="6063030" y="6489368"/>
            <a:ext cx="762438" cy="252000"/>
          </a:xfrm>
          <a:prstGeom prst="actionButtonBlank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</a:t>
            </a:r>
            <a:endParaRPr lang="en-US" dirty="0"/>
          </a:p>
        </p:txBody>
      </p:sp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6901712" y="6489368"/>
            <a:ext cx="381177" cy="252000"/>
          </a:xfrm>
          <a:prstGeom prst="actionButtonForwardNext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Управляющая кнопка: в конец 18">
            <a:hlinkClick r:id="" action="ppaction://hlinkshowjump?jump=lastslide" highlightClick="1"/>
          </p:cNvPr>
          <p:cNvSpPr/>
          <p:nvPr/>
        </p:nvSpPr>
        <p:spPr>
          <a:xfrm>
            <a:off x="7359175" y="6489368"/>
            <a:ext cx="381177" cy="252000"/>
          </a:xfrm>
          <a:prstGeom prst="actionButtonEnd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009" y="106363"/>
            <a:ext cx="7020942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cs typeface="Times New Roman" charset="0"/>
              </a:rPr>
              <a:t>Информационно-аналитическая система (</a:t>
            </a:r>
            <a:r>
              <a:rPr lang="uk-UA" dirty="0" smtClean="0">
                <a:solidFill>
                  <a:schemeClr val="tx1"/>
                </a:solidFill>
                <a:cs typeface="Times New Roman" charset="0"/>
              </a:rPr>
              <a:t>ИАС</a:t>
            </a:r>
            <a:r>
              <a:rPr lang="ru-RU" dirty="0" smtClean="0">
                <a:solidFill>
                  <a:schemeClr val="tx1"/>
                </a:solidFill>
                <a:cs typeface="Times New Roman" charset="0"/>
              </a:rPr>
              <a:t>) в </a:t>
            </a:r>
            <a:r>
              <a:rPr lang="uk-UA" dirty="0" smtClean="0">
                <a:solidFill>
                  <a:schemeClr val="tx1"/>
                </a:solidFill>
                <a:cs typeface="Times New Roman" charset="0"/>
              </a:rPr>
              <a:t>ХДУ</a:t>
            </a:r>
            <a:endParaRPr lang="en-U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2008" y="1412776"/>
            <a:ext cx="9036496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R="0" lvl="0" indent="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Разработка и внедрение в систему менеджмента ХГУ информационно-аналитической системы «Университет» - это суть </a:t>
            </a: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проект</a:t>
            </a: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а</a:t>
            </a: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, реализован</a:t>
            </a: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ного</a:t>
            </a: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 в Херсонском государственном университете</a:t>
            </a: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 Этот опыт также</a:t>
            </a: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 можно считать толчком для решения проблемы</a:t>
            </a: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эффективности управления</a:t>
            </a: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 в</a:t>
            </a: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 многих</a:t>
            </a:r>
            <a:r>
              <a:rPr kumimoji="0" lang="ru-RU" sz="2200" i="0" u="none" strike="noStrike" kern="0" cap="none" spc="0" normalizeH="0" baseline="0" noProof="0" dirty="0" smtClean="0">
                <a:ln>
                  <a:noFill/>
                </a:ln>
                <a:solidFill>
                  <a:srgbClr val="0F4B9F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 вузах Украины. </a:t>
            </a:r>
            <a:endParaRPr kumimoji="0" lang="ru-RU" sz="2200" i="0" u="none" strike="noStrike" kern="0" cap="none" spc="0" normalizeH="0" baseline="0" noProof="0" dirty="0">
              <a:ln>
                <a:noFill/>
              </a:ln>
              <a:solidFill>
                <a:srgbClr val="0F4B9F"/>
              </a:solidFill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8523" y="3645024"/>
            <a:ext cx="8771949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Работы  по построению Информационной аналитической системы (</a:t>
            </a:r>
            <a:r>
              <a:rPr kumimoji="0" lang="uk-UA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ИАС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) в </a:t>
            </a:r>
            <a:r>
              <a:rPr kumimoji="0" lang="uk-UA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ХДУ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начались в </a:t>
            </a:r>
            <a:r>
              <a:rPr kumimoji="0" lang="uk-UA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1998р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. Толчком послужил международный проект (</a:t>
            </a:r>
            <a:r>
              <a:rPr kumimoji="0" lang="uk-UA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CP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20069-98), реализованный вместе с </a:t>
            </a:r>
            <a:r>
              <a:rPr kumimoji="0" lang="uk-UA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University</a:t>
            </a:r>
            <a:r>
              <a:rPr kumimoji="0" lang="uk-UA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</a:t>
            </a:r>
            <a:r>
              <a:rPr kumimoji="0" lang="uk-UA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of</a:t>
            </a:r>
            <a:r>
              <a:rPr kumimoji="0" lang="uk-UA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</a:t>
            </a:r>
            <a:r>
              <a:rPr kumimoji="0" lang="uk-UA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Nice</a:t>
            </a:r>
            <a:r>
              <a:rPr kumimoji="0" lang="uk-UA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Sofia-Antipolis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и </a:t>
            </a:r>
            <a:r>
              <a:rPr kumimoji="0" lang="uk-UA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University</a:t>
            </a:r>
            <a:r>
              <a:rPr kumimoji="0" lang="uk-UA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</a:t>
            </a:r>
            <a:r>
              <a:rPr kumimoji="0" lang="uk-UA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of</a:t>
            </a:r>
            <a:r>
              <a:rPr kumimoji="0" lang="uk-UA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</a:t>
            </a:r>
            <a:r>
              <a:rPr kumimoji="0" lang="uk-UA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Granada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в рамках </a:t>
            </a:r>
            <a:r>
              <a:rPr kumimoji="0" lang="uk-UA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Tempus</a:t>
            </a:r>
            <a:r>
              <a:rPr kumimoji="0" lang="uk-UA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</a:t>
            </a:r>
            <a:r>
              <a:rPr kumimoji="0" lang="uk-UA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Tacis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.</a:t>
            </a:r>
            <a:endParaRPr kumimoji="0" lang="ru-RU" sz="2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7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2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3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65150" y="6391275"/>
            <a:ext cx="477838" cy="327025"/>
          </a:xfrm>
        </p:spPr>
        <p:txBody>
          <a:bodyPr/>
          <a:lstStyle/>
          <a:p>
            <a:fld id="{0C09121F-927F-4D44-ABF7-18FAD5E87595}" type="slidenum">
              <a:rPr lang="ru-RU"/>
              <a:pPr/>
              <a:t>13</a:t>
            </a:fld>
            <a:endParaRPr lang="ru-RU" dirty="0"/>
          </a:p>
        </p:txBody>
      </p:sp>
      <p:pic>
        <p:nvPicPr>
          <p:cNvPr id="14" name="Picture 4" descr="C:\Users\alferov_jk\Desktop\UIT\mend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  <p:pic>
        <p:nvPicPr>
          <p:cNvPr id="3073" name="Picture 1" descr="D:\Alferov_Eugene\Рабочие материалы\Для конференций\ДЛя АВ Спиваковского\01.02-08.02.11\materials\ZNAK\ZNAK\IAS_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4941168"/>
            <a:ext cx="2301200" cy="1487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6" name="Управляющая кнопка: в начало 15">
            <a:hlinkClick r:id="" action="ppaction://hlinkshowjump?jump=firstslide" highlightClick="1"/>
          </p:cNvPr>
          <p:cNvSpPr/>
          <p:nvPr/>
        </p:nvSpPr>
        <p:spPr>
          <a:xfrm>
            <a:off x="5148104" y="6489368"/>
            <a:ext cx="381177" cy="252000"/>
          </a:xfrm>
          <a:prstGeom prst="actionButtonBeginning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Управляющая кнопка: назад 16">
            <a:hlinkClick r:id="" action="ppaction://hlinkshowjump?jump=previousslide" highlightClick="1"/>
          </p:cNvPr>
          <p:cNvSpPr/>
          <p:nvPr/>
        </p:nvSpPr>
        <p:spPr>
          <a:xfrm>
            <a:off x="5605567" y="6489368"/>
            <a:ext cx="381177" cy="252000"/>
          </a:xfrm>
          <a:prstGeom prst="actionButtonBackPrevious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Управляющая кнопка: настраиваемая 17">
            <a:hlinkClick r:id="rId8" action="ppaction://hlinksldjump" highlightClick="1"/>
          </p:cNvPr>
          <p:cNvSpPr/>
          <p:nvPr/>
        </p:nvSpPr>
        <p:spPr>
          <a:xfrm>
            <a:off x="6063030" y="6489368"/>
            <a:ext cx="762438" cy="252000"/>
          </a:xfrm>
          <a:prstGeom prst="actionButtonBlank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</a:t>
            </a:r>
            <a:endParaRPr lang="en-US" dirty="0"/>
          </a:p>
        </p:txBody>
      </p:sp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6901712" y="6489368"/>
            <a:ext cx="381177" cy="252000"/>
          </a:xfrm>
          <a:prstGeom prst="actionButtonForwardNext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Управляющая кнопка: в конец 19">
            <a:hlinkClick r:id="" action="ppaction://hlinkshowjump?jump=lastslide" highlightClick="1"/>
          </p:cNvPr>
          <p:cNvSpPr/>
          <p:nvPr/>
        </p:nvSpPr>
        <p:spPr>
          <a:xfrm>
            <a:off x="7359175" y="6489368"/>
            <a:ext cx="381177" cy="252000"/>
          </a:xfrm>
          <a:prstGeom prst="actionButtonEnd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-36512" y="1601193"/>
            <a:ext cx="9108504" cy="963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23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В данный момент в составе информационно-аналитической системы решено много управленческих задач (модулей). </a:t>
            </a:r>
            <a:endParaRPr kumimoji="0" lang="ru-RU" sz="23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6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2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65150" y="6391275"/>
            <a:ext cx="477838" cy="327025"/>
          </a:xfrm>
        </p:spPr>
        <p:txBody>
          <a:bodyPr/>
          <a:lstStyle/>
          <a:p>
            <a:fld id="{0C09121F-927F-4D44-ABF7-18FAD5E87595}" type="slidenum">
              <a:rPr lang="ru-RU"/>
              <a:pPr/>
              <a:t>14</a:t>
            </a:fld>
            <a:endParaRPr lang="ru-RU" dirty="0"/>
          </a:p>
        </p:txBody>
      </p:sp>
      <p:pic>
        <p:nvPicPr>
          <p:cNvPr id="13" name="Picture 4" descr="C:\Users\alferov_jk\Desktop\UIT\mend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-36512" y="2708920"/>
            <a:ext cx="422037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Некоторые из этих задач практически закончены, а некоторые находятся в </a:t>
            </a:r>
            <a:b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</a:b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стадии доработки и </a:t>
            </a:r>
            <a:b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</a:b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введения  в эксплуатацию.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0" y="4581128"/>
            <a:ext cx="4183860" cy="1339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Процесс развития системы определяется приоритетами руководства в управленческих задачах. 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Заголовок 1"/>
          <p:cNvSpPr>
            <a:spLocks noGrp="1"/>
          </p:cNvSpPr>
          <p:nvPr>
            <p:ph type="title"/>
          </p:nvPr>
        </p:nvSpPr>
        <p:spPr>
          <a:xfrm>
            <a:off x="72009" y="106363"/>
            <a:ext cx="7020942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cs typeface="Times New Roman" charset="0"/>
              </a:rPr>
              <a:t>Информационно-аналитическая система (</a:t>
            </a:r>
            <a:r>
              <a:rPr lang="uk-UA" dirty="0" smtClean="0">
                <a:solidFill>
                  <a:schemeClr val="tx1"/>
                </a:solidFill>
                <a:cs typeface="Times New Roman" charset="0"/>
              </a:rPr>
              <a:t>ИАС</a:t>
            </a:r>
            <a:r>
              <a:rPr lang="ru-RU" dirty="0" smtClean="0">
                <a:solidFill>
                  <a:schemeClr val="tx1"/>
                </a:solidFill>
                <a:cs typeface="Times New Roman" charset="0"/>
              </a:rPr>
              <a:t>) в </a:t>
            </a:r>
            <a:r>
              <a:rPr lang="uk-UA" dirty="0" smtClean="0">
                <a:solidFill>
                  <a:schemeClr val="tx1"/>
                </a:solidFill>
                <a:cs typeface="Times New Roman" charset="0"/>
              </a:rPr>
              <a:t>ХДУ</a:t>
            </a:r>
            <a:endParaRPr lang="en-US" dirty="0"/>
          </a:p>
        </p:txBody>
      </p:sp>
      <p:sp>
        <p:nvSpPr>
          <p:cNvPr id="18" name="Управляющая кнопка: в начало 17">
            <a:hlinkClick r:id="" action="ppaction://hlinkshowjump?jump=firstslide" highlightClick="1"/>
          </p:cNvPr>
          <p:cNvSpPr/>
          <p:nvPr/>
        </p:nvSpPr>
        <p:spPr>
          <a:xfrm>
            <a:off x="5148104" y="6489368"/>
            <a:ext cx="381177" cy="252000"/>
          </a:xfrm>
          <a:prstGeom prst="actionButtonBeginning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Управляющая кнопка: назад 18">
            <a:hlinkClick r:id="" action="ppaction://hlinkshowjump?jump=previousslide" highlightClick="1"/>
          </p:cNvPr>
          <p:cNvSpPr/>
          <p:nvPr/>
        </p:nvSpPr>
        <p:spPr>
          <a:xfrm>
            <a:off x="5605567" y="6489368"/>
            <a:ext cx="381177" cy="252000"/>
          </a:xfrm>
          <a:prstGeom prst="actionButtonBackPrevious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Управляющая кнопка: настраиваемая 19">
            <a:hlinkClick r:id="rId7" action="ppaction://hlinksldjump" highlightClick="1"/>
          </p:cNvPr>
          <p:cNvSpPr/>
          <p:nvPr/>
        </p:nvSpPr>
        <p:spPr>
          <a:xfrm>
            <a:off x="6063030" y="6489368"/>
            <a:ext cx="762438" cy="252000"/>
          </a:xfrm>
          <a:prstGeom prst="actionButtonBlank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</a:t>
            </a:r>
            <a:endParaRPr lang="en-US" dirty="0"/>
          </a:p>
        </p:txBody>
      </p:sp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6901712" y="6489368"/>
            <a:ext cx="381177" cy="252000"/>
          </a:xfrm>
          <a:prstGeom prst="actionButtonForwardNext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Управляющая кнопка: в конец 21">
            <a:hlinkClick r:id="" action="ppaction://hlinkshowjump?jump=lastslide" highlightClick="1"/>
          </p:cNvPr>
          <p:cNvSpPr/>
          <p:nvPr/>
        </p:nvSpPr>
        <p:spPr>
          <a:xfrm>
            <a:off x="7359175" y="6489368"/>
            <a:ext cx="381177" cy="252000"/>
          </a:xfrm>
          <a:prstGeom prst="actionButtonEnd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7" name="Picture 3" descr="C:\Users\alferov_jk\Desktop\Рисунок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2204864"/>
            <a:ext cx="5544616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4624"/>
            <a:ext cx="6697415" cy="1143000"/>
          </a:xfr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800" dirty="0" smtClean="0"/>
              <a:t>Контрольные вопросы</a:t>
            </a:r>
            <a:endParaRPr lang="en-US" sz="3800" dirty="0" smtClean="0"/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7111275" y="-2677"/>
            <a:ext cx="1588667" cy="1559469"/>
            <a:chOff x="4604" y="119"/>
            <a:chExt cx="932" cy="911"/>
          </a:xfrm>
        </p:grpSpPr>
        <p:sp>
          <p:nvSpPr>
            <p:cNvPr id="6" name="Oval 19"/>
            <p:cNvSpPr>
              <a:spLocks noChangeArrowheads="1"/>
            </p:cNvSpPr>
            <p:nvPr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Freeform 20" descr="4"/>
            <p:cNvSpPr>
              <a:spLocks/>
            </p:cNvSpPr>
            <p:nvPr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Freeform 21" descr="1"/>
            <p:cNvSpPr>
              <a:spLocks/>
            </p:cNvSpPr>
            <p:nvPr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Freeform 22" descr="2"/>
            <p:cNvSpPr>
              <a:spLocks/>
            </p:cNvSpPr>
            <p:nvPr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Freeform 23" descr="55282"/>
            <p:cNvSpPr>
              <a:spLocks/>
            </p:cNvSpPr>
            <p:nvPr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Oval 24"/>
            <p:cNvSpPr>
              <a:spLocks noChangeArrowheads="1"/>
            </p:cNvSpPr>
            <p:nvPr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2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65150" y="6391275"/>
            <a:ext cx="477838" cy="327025"/>
          </a:xfrm>
        </p:spPr>
        <p:txBody>
          <a:bodyPr/>
          <a:lstStyle/>
          <a:p>
            <a:fld id="{0C09121F-927F-4D44-ABF7-18FAD5E87595}" type="slidenum">
              <a:rPr lang="ru-RU"/>
              <a:pPr/>
              <a:t>15</a:t>
            </a:fld>
            <a:endParaRPr lang="ru-RU" dirty="0"/>
          </a:p>
        </p:txBody>
      </p:sp>
      <p:pic>
        <p:nvPicPr>
          <p:cNvPr id="13" name="Picture 4" descr="C:\Users\alferov_jk\Desktop\UIT\mend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7120" y="5949280"/>
            <a:ext cx="1025360" cy="769020"/>
          </a:xfrm>
          <a:prstGeom prst="rect">
            <a:avLst/>
          </a:prstGeom>
          <a:noFill/>
        </p:spPr>
      </p:pic>
      <p:pic>
        <p:nvPicPr>
          <p:cNvPr id="14" name="Picture 4" descr="http://arum.com.ua/images/5/6/56e7a6ae6985c89ae6971c975bd245e4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29373" y="8080124"/>
            <a:ext cx="544943" cy="389428"/>
          </a:xfrm>
          <a:prstGeom prst="rect">
            <a:avLst/>
          </a:prstGeom>
          <a:noFill/>
        </p:spPr>
      </p:pic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72008" y="1537245"/>
            <a:ext cx="8964488" cy="4844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33400" marR="0" lvl="0" indent="-5334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AutoNum type="arabicPeriod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Почему продуманное корпоративное управление важно для инвесторов?</a:t>
            </a:r>
          </a:p>
          <a:p>
            <a:pPr marL="533400" marR="0" lvl="0" indent="-5334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AutoNum type="arabicPeriod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Дайте определение понятия «корпоративное управление».</a:t>
            </a:r>
          </a:p>
          <a:p>
            <a:pPr marL="533400" marR="0" lvl="0" indent="-5334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AutoNum type="arabicPeriod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Опишите алгоритм взаимодействия корпоративного управления и управления ИТ.</a:t>
            </a:r>
          </a:p>
          <a:p>
            <a:pPr marL="533400" marR="0" lvl="0" indent="-5334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AutoNum type="arabicPeriod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Охарактеризуйте понятия «желаемое поведение» и «стратегия» фирмы.</a:t>
            </a:r>
          </a:p>
          <a:p>
            <a:pPr marL="533400" marR="0" lvl="0" indent="-5334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AutoNum type="arabicPeriod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«Желаемое поведение» и «стратегия»  - синонимы, или это разные понятия?</a:t>
            </a:r>
          </a:p>
          <a:p>
            <a:pPr marL="533400" marR="0" lvl="0" indent="-5334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AutoNum type="arabicPeriod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Чем отличается «желаемое поведение» от «стратегии» предприятия?</a:t>
            </a:r>
          </a:p>
          <a:p>
            <a:pPr marL="533400" marR="0" lvl="0" indent="-5334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AutoNum type="arabicPeriod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Какие ключевые активы являются основными в управлении предприятием?</a:t>
            </a:r>
          </a:p>
          <a:p>
            <a:pPr marL="533400" marR="0" lvl="0" indent="-5334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E04A18"/>
              </a:buClr>
              <a:buSzTx/>
              <a:buFontTx/>
              <a:buAutoNum type="arabicPeriod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Почему более успешное управление ИТ является ключом к эффективному управлению?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http://slavboard.at.ua/Image/Vopros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08520" y="188640"/>
            <a:ext cx="1420662" cy="946204"/>
          </a:xfrm>
          <a:prstGeom prst="rect">
            <a:avLst/>
          </a:prstGeom>
          <a:noFill/>
        </p:spPr>
      </p:pic>
      <p:sp>
        <p:nvSpPr>
          <p:cNvPr id="18" name="Управляющая кнопка: в начало 17">
            <a:hlinkClick r:id="" action="ppaction://hlinkshowjump?jump=firstslide" highlightClick="1"/>
          </p:cNvPr>
          <p:cNvSpPr/>
          <p:nvPr/>
        </p:nvSpPr>
        <p:spPr>
          <a:xfrm>
            <a:off x="5148104" y="6489368"/>
            <a:ext cx="381177" cy="252000"/>
          </a:xfrm>
          <a:prstGeom prst="actionButtonBeginning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Управляющая кнопка: назад 18">
            <a:hlinkClick r:id="" action="ppaction://hlinkshowjump?jump=previousslide" highlightClick="1"/>
          </p:cNvPr>
          <p:cNvSpPr/>
          <p:nvPr/>
        </p:nvSpPr>
        <p:spPr>
          <a:xfrm>
            <a:off x="5605567" y="6489368"/>
            <a:ext cx="381177" cy="252000"/>
          </a:xfrm>
          <a:prstGeom prst="actionButtonBackPrevious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Управляющая кнопка: настраиваемая 19">
            <a:hlinkClick r:id="rId9" action="ppaction://hlinksldjump" highlightClick="1"/>
          </p:cNvPr>
          <p:cNvSpPr/>
          <p:nvPr/>
        </p:nvSpPr>
        <p:spPr>
          <a:xfrm>
            <a:off x="6063030" y="6489368"/>
            <a:ext cx="762438" cy="252000"/>
          </a:xfrm>
          <a:prstGeom prst="actionButtonBlank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</a:t>
            </a:r>
            <a:endParaRPr lang="en-US" dirty="0"/>
          </a:p>
        </p:txBody>
      </p:sp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6901712" y="6489368"/>
            <a:ext cx="381177" cy="252000"/>
          </a:xfrm>
          <a:prstGeom prst="actionButtonForwardNext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Управляющая кнопка: в конец 21">
            <a:hlinkClick r:id="" action="ppaction://hlinkshowjump?jump=lastslide" highlightClick="1"/>
          </p:cNvPr>
          <p:cNvSpPr/>
          <p:nvPr/>
        </p:nvSpPr>
        <p:spPr>
          <a:xfrm>
            <a:off x="7359175" y="6489368"/>
            <a:ext cx="381177" cy="252000"/>
          </a:xfrm>
          <a:prstGeom prst="actionButtonEnd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11560" y="5271343"/>
            <a:ext cx="4752528" cy="533921"/>
          </a:xfrm>
        </p:spPr>
        <p:txBody>
          <a:bodyPr/>
          <a:lstStyle/>
          <a:p>
            <a:r>
              <a:rPr lang="ru-RU" dirty="0" smtClean="0"/>
              <a:t>Ваши вопросы?</a:t>
            </a:r>
            <a:endParaRPr lang="en-US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835696" y="596280"/>
            <a:ext cx="7304856" cy="175260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0"/>
              </a:spcBef>
              <a:defRPr/>
            </a:pPr>
            <a:r>
              <a:rPr lang="ru-RU" sz="4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Спасибо за внимание!</a:t>
            </a:r>
            <a:endParaRPr lang="en-US" sz="4800" b="1" dirty="0" smtClean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ablon5">
  <a:themeElements>
    <a:clrScheme name="">
      <a:dk1>
        <a:srgbClr val="0F4B9F"/>
      </a:dk1>
      <a:lt1>
        <a:srgbClr val="FFFFFF"/>
      </a:lt1>
      <a:dk2>
        <a:srgbClr val="E04A18"/>
      </a:dk2>
      <a:lt2>
        <a:srgbClr val="FFFFFF"/>
      </a:lt2>
      <a:accent1>
        <a:srgbClr val="BBE0E3"/>
      </a:accent1>
      <a:accent2>
        <a:srgbClr val="CC3300"/>
      </a:accent2>
      <a:accent3>
        <a:srgbClr val="FFFFFF"/>
      </a:accent3>
      <a:accent4>
        <a:srgbClr val="0B3F87"/>
      </a:accent4>
      <a:accent5>
        <a:srgbClr val="DAEDEF"/>
      </a:accent5>
      <a:accent6>
        <a:srgbClr val="B92D00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F4B9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F4B9F"/>
        </a:dk1>
        <a:lt1>
          <a:srgbClr val="FFFFFF"/>
        </a:lt1>
        <a:dk2>
          <a:srgbClr val="0F4B9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B3F87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5">
        <a:dk1>
          <a:srgbClr val="0F4B9F"/>
        </a:dk1>
        <a:lt1>
          <a:srgbClr val="FFFFFF"/>
        </a:lt1>
        <a:dk2>
          <a:srgbClr val="0F4B9F"/>
        </a:dk2>
        <a:lt2>
          <a:srgbClr val="FFFFFF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B3F87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6">
        <a:dk1>
          <a:srgbClr val="0F4B9F"/>
        </a:dk1>
        <a:lt1>
          <a:srgbClr val="FFFFFF"/>
        </a:lt1>
        <a:dk2>
          <a:srgbClr val="0F4B9F"/>
        </a:dk2>
        <a:lt2>
          <a:srgbClr val="FFFFFF"/>
        </a:lt2>
        <a:accent1>
          <a:srgbClr val="BBE0E3"/>
        </a:accent1>
        <a:accent2>
          <a:srgbClr val="CC3300"/>
        </a:accent2>
        <a:accent3>
          <a:srgbClr val="FFFFFF"/>
        </a:accent3>
        <a:accent4>
          <a:srgbClr val="0B3F87"/>
        </a:accent4>
        <a:accent5>
          <a:srgbClr val="DAEDEF"/>
        </a:accent5>
        <a:accent6>
          <a:srgbClr val="B92D00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Специальное оформление">
  <a:themeElements>
    <a:clrScheme name="Специальное оформление 16">
      <a:dk1>
        <a:srgbClr val="0F4B9F"/>
      </a:dk1>
      <a:lt1>
        <a:srgbClr val="FFFFFF"/>
      </a:lt1>
      <a:dk2>
        <a:srgbClr val="0F4B9F"/>
      </a:dk2>
      <a:lt2>
        <a:srgbClr val="FFFFFF"/>
      </a:lt2>
      <a:accent1>
        <a:srgbClr val="BBE0E3"/>
      </a:accent1>
      <a:accent2>
        <a:srgbClr val="CC3300"/>
      </a:accent2>
      <a:accent3>
        <a:srgbClr val="FFFFFF"/>
      </a:accent3>
      <a:accent4>
        <a:srgbClr val="0B3F87"/>
      </a:accent4>
      <a:accent5>
        <a:srgbClr val="DAEDEF"/>
      </a:accent5>
      <a:accent6>
        <a:srgbClr val="B92D00"/>
      </a:accent6>
      <a:hlink>
        <a:srgbClr val="009999"/>
      </a:hlink>
      <a:folHlink>
        <a:srgbClr val="99CC00"/>
      </a:folHlink>
    </a:clrScheme>
    <a:fontScheme name="Специальное оформление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3">
        <a:dk1>
          <a:srgbClr val="000000"/>
        </a:dk1>
        <a:lt1>
          <a:srgbClr val="FFFFFF"/>
        </a:lt1>
        <a:dk2>
          <a:srgbClr val="0F4B9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14">
        <a:dk1>
          <a:srgbClr val="0F4B9F"/>
        </a:dk1>
        <a:lt1>
          <a:srgbClr val="FFFFFF"/>
        </a:lt1>
        <a:dk2>
          <a:srgbClr val="0F4B9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B3F87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15">
        <a:dk1>
          <a:srgbClr val="0F4B9F"/>
        </a:dk1>
        <a:lt1>
          <a:srgbClr val="FFFFFF"/>
        </a:lt1>
        <a:dk2>
          <a:srgbClr val="0F4B9F"/>
        </a:dk2>
        <a:lt2>
          <a:srgbClr val="FFFFFF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B3F87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16">
        <a:dk1>
          <a:srgbClr val="0F4B9F"/>
        </a:dk1>
        <a:lt1>
          <a:srgbClr val="FFFFFF"/>
        </a:lt1>
        <a:dk2>
          <a:srgbClr val="0F4B9F"/>
        </a:dk2>
        <a:lt2>
          <a:srgbClr val="FFFFFF"/>
        </a:lt2>
        <a:accent1>
          <a:srgbClr val="BBE0E3"/>
        </a:accent1>
        <a:accent2>
          <a:srgbClr val="CC3300"/>
        </a:accent2>
        <a:accent3>
          <a:srgbClr val="FFFFFF"/>
        </a:accent3>
        <a:accent4>
          <a:srgbClr val="0B3F87"/>
        </a:accent4>
        <a:accent5>
          <a:srgbClr val="DAEDEF"/>
        </a:accent5>
        <a:accent6>
          <a:srgbClr val="B92D00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пециальное оформление 12">
    <a:dk1>
      <a:srgbClr val="2D2015"/>
    </a:dk1>
    <a:lt1>
      <a:srgbClr val="FFFFFF"/>
    </a:lt1>
    <a:dk2>
      <a:srgbClr val="523E26"/>
    </a:dk2>
    <a:lt2>
      <a:srgbClr val="DFC08D"/>
    </a:lt2>
    <a:accent1>
      <a:srgbClr val="8C7B70"/>
    </a:accent1>
    <a:accent2>
      <a:srgbClr val="8F5F2F"/>
    </a:accent2>
    <a:accent3>
      <a:srgbClr val="B3AFAC"/>
    </a:accent3>
    <a:accent4>
      <a:srgbClr val="DADADA"/>
    </a:accent4>
    <a:accent5>
      <a:srgbClr val="C5BFBB"/>
    </a:accent5>
    <a:accent6>
      <a:srgbClr val="81552A"/>
    </a:accent6>
    <a:hlink>
      <a:srgbClr val="CCB400"/>
    </a:hlink>
    <a:folHlink>
      <a:srgbClr val="8C9EA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shablon5</Template>
  <TotalTime>271</TotalTime>
  <Words>952</Words>
  <Application>Microsoft Office PowerPoint</Application>
  <PresentationFormat>Экран (4:3)</PresentationFormat>
  <Paragraphs>107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shablon5</vt:lpstr>
      <vt:lpstr>Специальное оформление</vt:lpstr>
      <vt:lpstr>Корпоративное управление и  управление ключевыми активами</vt:lpstr>
      <vt:lpstr>План</vt:lpstr>
      <vt:lpstr>Прежде чем обратиться к вопросу управления ИТ, необходимо рассмотреть более широкий вопрос корпоративного управления на предприятиях. </vt:lpstr>
      <vt:lpstr>Корпоративное управление</vt:lpstr>
      <vt:lpstr>Корпоративное управление</vt:lpstr>
      <vt:lpstr>Корпоративное управление</vt:lpstr>
      <vt:lpstr>Корпоративное управление</vt:lpstr>
      <vt:lpstr>Желаемое поведение</vt:lpstr>
      <vt:lpstr>Ключевые активы</vt:lpstr>
      <vt:lpstr>Механизмы управления</vt:lpstr>
      <vt:lpstr>Механизмы управления</vt:lpstr>
      <vt:lpstr>Эффективность управления</vt:lpstr>
      <vt:lpstr>Информационно-аналитическая система (ИАС) в ХДУ</vt:lpstr>
      <vt:lpstr>Информационно-аналитическая система (ИАС) в ХДУ</vt:lpstr>
      <vt:lpstr>Контрольные вопросы</vt:lpstr>
      <vt:lpstr>Ваши вопросы?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Управление ИТ</dc:title>
  <dc:creator>Алферов Евгений Андреевич</dc:creator>
  <cp:lastModifiedBy>Алферов Евгений Андреевич</cp:lastModifiedBy>
  <cp:revision>22</cp:revision>
  <dcterms:created xsi:type="dcterms:W3CDTF">2011-08-26T12:53:45Z</dcterms:created>
  <dcterms:modified xsi:type="dcterms:W3CDTF">2012-01-23T14:30:53Z</dcterms:modified>
</cp:coreProperties>
</file>