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0" r:id="rId3"/>
    <p:sldId id="283" r:id="rId4"/>
    <p:sldId id="284" r:id="rId5"/>
    <p:sldId id="286" r:id="rId6"/>
    <p:sldId id="287" r:id="rId7"/>
    <p:sldId id="285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9" r:id="rId18"/>
    <p:sldId id="297" r:id="rId19"/>
    <p:sldId id="298" r:id="rId20"/>
    <p:sldId id="276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0" autoAdjust="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CA7726-3472-4511-A431-A6BAE7E27E6E}" type="doc">
      <dgm:prSet loTypeId="urn:microsoft.com/office/officeart/2005/8/layout/vList3" loCatId="list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9A6D0EF6-883E-4BFB-8C9C-7D1320687589}">
      <dgm:prSet/>
      <dgm:spPr/>
      <dgm:t>
        <a:bodyPr/>
        <a:lstStyle/>
        <a:p>
          <a:pPr rtl="0"/>
          <a:r>
            <a:rPr lang="ru-RU" dirty="0" smtClean="0"/>
            <a:t>Эффективное управление. Почему так важно управлять ИТ?</a:t>
          </a:r>
          <a:endParaRPr lang="en-US" dirty="0"/>
        </a:p>
      </dgm:t>
    </dgm:pt>
    <dgm:pt modelId="{BC88FCD4-36CB-491A-A03E-59B6F817D4A7}" type="parTrans" cxnId="{115CB9A7-6C60-4102-AB65-648D88F4A350}">
      <dgm:prSet/>
      <dgm:spPr/>
      <dgm:t>
        <a:bodyPr/>
        <a:lstStyle/>
        <a:p>
          <a:endParaRPr lang="en-US"/>
        </a:p>
      </dgm:t>
    </dgm:pt>
    <dgm:pt modelId="{4CA9E5A0-46BE-4169-9B71-16C98CA0CEB1}" type="sibTrans" cxnId="{115CB9A7-6C60-4102-AB65-648D88F4A350}">
      <dgm:prSet/>
      <dgm:spPr/>
      <dgm:t>
        <a:bodyPr/>
        <a:lstStyle/>
        <a:p>
          <a:endParaRPr lang="en-US"/>
        </a:p>
      </dgm:t>
    </dgm:pt>
    <dgm:pt modelId="{B1071978-F99A-4D68-8512-A4020264F0D8}">
      <dgm:prSet/>
      <dgm:spPr/>
      <dgm:t>
        <a:bodyPr/>
        <a:lstStyle/>
        <a:p>
          <a:pPr rtl="0"/>
          <a:r>
            <a:rPr lang="ru-RU" dirty="0" smtClean="0"/>
            <a:t>Восемь причин эффективного управления ИТ.</a:t>
          </a:r>
          <a:endParaRPr lang="en-US" dirty="0"/>
        </a:p>
      </dgm:t>
    </dgm:pt>
    <dgm:pt modelId="{B268C85B-CDC1-4D91-9E8C-9A2A96DA289E}" type="parTrans" cxnId="{B8A4697A-0057-497A-B055-2FD6ECB7C9C0}">
      <dgm:prSet/>
      <dgm:spPr/>
      <dgm:t>
        <a:bodyPr/>
        <a:lstStyle/>
        <a:p>
          <a:endParaRPr lang="en-US"/>
        </a:p>
      </dgm:t>
    </dgm:pt>
    <dgm:pt modelId="{F26841FD-6CEE-4F5D-A1F4-B327A0FEAD7C}" type="sibTrans" cxnId="{B8A4697A-0057-497A-B055-2FD6ECB7C9C0}">
      <dgm:prSet/>
      <dgm:spPr/>
      <dgm:t>
        <a:bodyPr/>
        <a:lstStyle/>
        <a:p>
          <a:endParaRPr lang="en-US"/>
        </a:p>
      </dgm:t>
    </dgm:pt>
    <dgm:pt modelId="{4A338718-5B35-4921-BA47-99619D31C963}" type="pres">
      <dgm:prSet presAssocID="{50CA7726-3472-4511-A431-A6BAE7E27E6E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409D8B9-A868-4C39-A5DA-301C5B5BB44F}" type="pres">
      <dgm:prSet presAssocID="{9A6D0EF6-883E-4BFB-8C9C-7D1320687589}" presName="composite" presStyleCnt="0"/>
      <dgm:spPr/>
    </dgm:pt>
    <dgm:pt modelId="{66ADA5D9-A136-49ED-91BC-0E3EFD2D8E6F}" type="pres">
      <dgm:prSet presAssocID="{9A6D0EF6-883E-4BFB-8C9C-7D1320687589}" presName="imgShp" presStyleLbl="fgImgPlace1" presStyleIdx="0" presStyleCnt="2" custLinFactNeighborX="-41855" custLinFactNeighborY="-165"/>
      <dgm:spPr/>
    </dgm:pt>
    <dgm:pt modelId="{2C71C8BA-8A0D-4F88-A6F5-64160DDB48D2}" type="pres">
      <dgm:prSet presAssocID="{9A6D0EF6-883E-4BFB-8C9C-7D1320687589}" presName="txShp" presStyleLbl="node1" presStyleIdx="0" presStyleCnt="2" custScaleX="122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43E027-6EFA-45FA-BE71-4597856B4786}" type="pres">
      <dgm:prSet presAssocID="{4CA9E5A0-46BE-4169-9B71-16C98CA0CEB1}" presName="spacing" presStyleCnt="0"/>
      <dgm:spPr/>
    </dgm:pt>
    <dgm:pt modelId="{478438B8-A38A-4F05-873A-CBCBC8C7B5AC}" type="pres">
      <dgm:prSet presAssocID="{B1071978-F99A-4D68-8512-A4020264F0D8}" presName="composite" presStyleCnt="0"/>
      <dgm:spPr/>
    </dgm:pt>
    <dgm:pt modelId="{DBAC1A24-E1A7-4C90-AA33-72094B0B2477}" type="pres">
      <dgm:prSet presAssocID="{B1071978-F99A-4D68-8512-A4020264F0D8}" presName="imgShp" presStyleLbl="fgImgPlace1" presStyleIdx="1" presStyleCnt="2" custLinFactNeighborX="-41855" custLinFactNeighborY="-165"/>
      <dgm:spPr/>
    </dgm:pt>
    <dgm:pt modelId="{87EB8D99-8366-4521-9302-5A973941EE38}" type="pres">
      <dgm:prSet presAssocID="{B1071978-F99A-4D68-8512-A4020264F0D8}" presName="txShp" presStyleLbl="node1" presStyleIdx="1" presStyleCnt="2" custScaleX="122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A4697A-0057-497A-B055-2FD6ECB7C9C0}" srcId="{50CA7726-3472-4511-A431-A6BAE7E27E6E}" destId="{B1071978-F99A-4D68-8512-A4020264F0D8}" srcOrd="1" destOrd="0" parTransId="{B268C85B-CDC1-4D91-9E8C-9A2A96DA289E}" sibTransId="{F26841FD-6CEE-4F5D-A1F4-B327A0FEAD7C}"/>
    <dgm:cxn modelId="{38472CCE-A738-49A4-87EE-86D7ABBD45BF}" type="presOf" srcId="{B1071978-F99A-4D68-8512-A4020264F0D8}" destId="{87EB8D99-8366-4521-9302-5A973941EE38}" srcOrd="0" destOrd="0" presId="urn:microsoft.com/office/officeart/2005/8/layout/vList3"/>
    <dgm:cxn modelId="{115CB9A7-6C60-4102-AB65-648D88F4A350}" srcId="{50CA7726-3472-4511-A431-A6BAE7E27E6E}" destId="{9A6D0EF6-883E-4BFB-8C9C-7D1320687589}" srcOrd="0" destOrd="0" parTransId="{BC88FCD4-36CB-491A-A03E-59B6F817D4A7}" sibTransId="{4CA9E5A0-46BE-4169-9B71-16C98CA0CEB1}"/>
    <dgm:cxn modelId="{D7B81ADC-564E-4071-BD02-36D5F19A32EE}" type="presOf" srcId="{9A6D0EF6-883E-4BFB-8C9C-7D1320687589}" destId="{2C71C8BA-8A0D-4F88-A6F5-64160DDB48D2}" srcOrd="0" destOrd="0" presId="urn:microsoft.com/office/officeart/2005/8/layout/vList3"/>
    <dgm:cxn modelId="{D0FBBC45-F20C-443F-A706-7B3E182608AC}" type="presOf" srcId="{50CA7726-3472-4511-A431-A6BAE7E27E6E}" destId="{4A338718-5B35-4921-BA47-99619D31C963}" srcOrd="0" destOrd="0" presId="urn:microsoft.com/office/officeart/2005/8/layout/vList3"/>
    <dgm:cxn modelId="{8440794D-4DF8-4DAD-ADA4-B678AA569C25}" type="presParOf" srcId="{4A338718-5B35-4921-BA47-99619D31C963}" destId="{5409D8B9-A868-4C39-A5DA-301C5B5BB44F}" srcOrd="0" destOrd="0" presId="urn:microsoft.com/office/officeart/2005/8/layout/vList3"/>
    <dgm:cxn modelId="{4D06BCD5-902D-4F0C-892F-537E4F50DF72}" type="presParOf" srcId="{5409D8B9-A868-4C39-A5DA-301C5B5BB44F}" destId="{66ADA5D9-A136-49ED-91BC-0E3EFD2D8E6F}" srcOrd="0" destOrd="0" presId="urn:microsoft.com/office/officeart/2005/8/layout/vList3"/>
    <dgm:cxn modelId="{5BE1E2A8-8A46-4F7C-B367-7595E0A59D89}" type="presParOf" srcId="{5409D8B9-A868-4C39-A5DA-301C5B5BB44F}" destId="{2C71C8BA-8A0D-4F88-A6F5-64160DDB48D2}" srcOrd="1" destOrd="0" presId="urn:microsoft.com/office/officeart/2005/8/layout/vList3"/>
    <dgm:cxn modelId="{69851502-40C4-47FF-8CEA-CCCC0CCB9E1C}" type="presParOf" srcId="{4A338718-5B35-4921-BA47-99619D31C963}" destId="{8A43E027-6EFA-45FA-BE71-4597856B4786}" srcOrd="1" destOrd="0" presId="urn:microsoft.com/office/officeart/2005/8/layout/vList3"/>
    <dgm:cxn modelId="{17D075C2-05B1-4803-A9B5-3F924085A56A}" type="presParOf" srcId="{4A338718-5B35-4921-BA47-99619D31C963}" destId="{478438B8-A38A-4F05-873A-CBCBC8C7B5AC}" srcOrd="2" destOrd="0" presId="urn:microsoft.com/office/officeart/2005/8/layout/vList3"/>
    <dgm:cxn modelId="{96364D51-EC69-489D-B5AB-36035B3D5BC8}" type="presParOf" srcId="{478438B8-A38A-4F05-873A-CBCBC8C7B5AC}" destId="{DBAC1A24-E1A7-4C90-AA33-72094B0B2477}" srcOrd="0" destOrd="0" presId="urn:microsoft.com/office/officeart/2005/8/layout/vList3"/>
    <dgm:cxn modelId="{753C1F03-9CAA-4EE2-9726-B4913E33D293}" type="presParOf" srcId="{478438B8-A38A-4F05-873A-CBCBC8C7B5AC}" destId="{87EB8D99-8366-4521-9302-5A973941EE3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03ADEF4-E324-4895-8D1E-59DD8A6EAB16}" type="doc">
      <dgm:prSet loTypeId="urn:microsoft.com/office/officeart/2005/8/layout/chevron2" loCatId="process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43A4321B-0887-48B7-99D4-92325BF32773}">
      <dgm:prSet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0" i="0" baseline="0" dirty="0" smtClean="0"/>
            <a:t>Каковы причины потребности предприятия в эффективном управлении ИТ?</a:t>
          </a:r>
          <a:endParaRPr lang="en-US" dirty="0"/>
        </a:p>
      </dgm:t>
    </dgm:pt>
    <dgm:pt modelId="{7A6751BC-4635-4C1D-BAB3-65D727FCBD50}" type="parTrans" cxnId="{02137FFA-1701-4575-AE8D-F76FF12D5A11}">
      <dgm:prSet/>
      <dgm:spPr/>
      <dgm:t>
        <a:bodyPr/>
        <a:lstStyle/>
        <a:p>
          <a:endParaRPr lang="en-US"/>
        </a:p>
      </dgm:t>
    </dgm:pt>
    <dgm:pt modelId="{2923AE83-3686-48C6-A1E8-34729A1230A2}" type="sibTrans" cxnId="{02137FFA-1701-4575-AE8D-F76FF12D5A11}">
      <dgm:prSet/>
      <dgm:spPr/>
      <dgm:t>
        <a:bodyPr/>
        <a:lstStyle/>
        <a:p>
          <a:endParaRPr lang="en-US"/>
        </a:p>
      </dgm:t>
    </dgm:pt>
    <dgm:pt modelId="{FEB768B6-E24F-4F87-AA42-7AC57F228E18}">
      <dgm:prSet/>
      <dgm:spPr/>
      <dgm:t>
        <a:bodyPr/>
        <a:lstStyle/>
        <a:p>
          <a:pPr rtl="0"/>
          <a:r>
            <a:rPr lang="ru-RU" dirty="0" smtClean="0"/>
            <a:t>1</a:t>
          </a:r>
          <a:endParaRPr lang="en-US" dirty="0"/>
        </a:p>
      </dgm:t>
    </dgm:pt>
    <dgm:pt modelId="{C29D71D6-C517-4085-A309-FEA82D45DF7E}" type="parTrans" cxnId="{8F63414A-746D-4ACF-B465-C5D86E4BC5DA}">
      <dgm:prSet/>
      <dgm:spPr/>
      <dgm:t>
        <a:bodyPr/>
        <a:lstStyle/>
        <a:p>
          <a:endParaRPr lang="en-US"/>
        </a:p>
      </dgm:t>
    </dgm:pt>
    <dgm:pt modelId="{B9106FED-88A9-40FB-A96A-94815286DBF6}" type="sibTrans" cxnId="{8F63414A-746D-4ACF-B465-C5D86E4BC5DA}">
      <dgm:prSet/>
      <dgm:spPr/>
      <dgm:t>
        <a:bodyPr/>
        <a:lstStyle/>
        <a:p>
          <a:endParaRPr lang="en-US"/>
        </a:p>
      </dgm:t>
    </dgm:pt>
    <dgm:pt modelId="{B796DD38-26BF-47E0-BEB3-559FEF35C0D1}">
      <dgm:prSet/>
      <dgm:spPr/>
      <dgm:t>
        <a:bodyPr/>
        <a:lstStyle/>
        <a:p>
          <a:pPr rtl="0"/>
          <a:r>
            <a:rPr lang="ru-RU" dirty="0" smtClean="0"/>
            <a:t>2</a:t>
          </a:r>
          <a:endParaRPr lang="en-US" dirty="0"/>
        </a:p>
      </dgm:t>
    </dgm:pt>
    <dgm:pt modelId="{E87F8E50-4AE6-4F30-904D-DC1346392EFF}" type="parTrans" cxnId="{12A32ED5-CA8F-4B21-9DFA-4BE98D032BFE}">
      <dgm:prSet/>
      <dgm:spPr/>
      <dgm:t>
        <a:bodyPr/>
        <a:lstStyle/>
        <a:p>
          <a:endParaRPr lang="en-US"/>
        </a:p>
      </dgm:t>
    </dgm:pt>
    <dgm:pt modelId="{144399B0-D003-43E2-A1CA-59A72E27838C}" type="sibTrans" cxnId="{12A32ED5-CA8F-4B21-9DFA-4BE98D032BFE}">
      <dgm:prSet/>
      <dgm:spPr/>
      <dgm:t>
        <a:bodyPr/>
        <a:lstStyle/>
        <a:p>
          <a:endParaRPr lang="en-US"/>
        </a:p>
      </dgm:t>
    </dgm:pt>
    <dgm:pt modelId="{2A827860-A74F-4952-BCF2-EFE4CEDAC5A2}">
      <dgm:prSet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0" i="0" baseline="0" smtClean="0"/>
            <a:t>Как вы понимаете утверждение «стоимость, создаваемая посредством ИТ, зависит не только от технологии».</a:t>
          </a:r>
          <a:endParaRPr lang="en-US" dirty="0"/>
        </a:p>
      </dgm:t>
    </dgm:pt>
    <dgm:pt modelId="{F98C7620-EDB9-41E4-87FB-1BCB48DA6EF4}" type="parTrans" cxnId="{1CFC585C-4302-4347-AF26-156082AE5B7D}">
      <dgm:prSet/>
      <dgm:spPr/>
      <dgm:t>
        <a:bodyPr/>
        <a:lstStyle/>
        <a:p>
          <a:endParaRPr lang="en-US"/>
        </a:p>
      </dgm:t>
    </dgm:pt>
    <dgm:pt modelId="{3B20F6FF-5C8C-47F9-A18D-2F2DE6DF1186}" type="sibTrans" cxnId="{1CFC585C-4302-4347-AF26-156082AE5B7D}">
      <dgm:prSet/>
      <dgm:spPr/>
      <dgm:t>
        <a:bodyPr/>
        <a:lstStyle/>
        <a:p>
          <a:endParaRPr lang="en-US"/>
        </a:p>
      </dgm:t>
    </dgm:pt>
    <dgm:pt modelId="{A2995DE7-3FE5-4ABC-96A4-EDFA85344264}">
      <dgm:prSet/>
      <dgm:spPr/>
      <dgm:t>
        <a:bodyPr/>
        <a:lstStyle/>
        <a:p>
          <a:pPr rtl="0"/>
          <a:r>
            <a:rPr lang="ru-RU" dirty="0" smtClean="0"/>
            <a:t>3</a:t>
          </a:r>
          <a:endParaRPr lang="en-US" dirty="0"/>
        </a:p>
      </dgm:t>
    </dgm:pt>
    <dgm:pt modelId="{4E5AD570-5471-4761-B501-F0BF1CD2689D}" type="parTrans" cxnId="{219A012A-29C1-4021-A8B7-D74523B9E8D5}">
      <dgm:prSet/>
      <dgm:spPr/>
      <dgm:t>
        <a:bodyPr/>
        <a:lstStyle/>
        <a:p>
          <a:endParaRPr lang="en-US"/>
        </a:p>
      </dgm:t>
    </dgm:pt>
    <dgm:pt modelId="{5A904786-6364-4A0D-9705-4847D2A565DC}" type="sibTrans" cxnId="{219A012A-29C1-4021-A8B7-D74523B9E8D5}">
      <dgm:prSet/>
      <dgm:spPr/>
      <dgm:t>
        <a:bodyPr/>
        <a:lstStyle/>
        <a:p>
          <a:endParaRPr lang="en-US"/>
        </a:p>
      </dgm:t>
    </dgm:pt>
    <dgm:pt modelId="{56ED6991-F488-4AAF-A754-B1DE80ED7DB9}">
      <dgm:prSet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0" i="0" baseline="0" smtClean="0"/>
            <a:t>Как вы понимаете тезис «качественное управление ИТ оправдывает себя».</a:t>
          </a:r>
          <a:endParaRPr lang="en-US" dirty="0"/>
        </a:p>
      </dgm:t>
    </dgm:pt>
    <dgm:pt modelId="{1B2A6427-7D25-4374-BC5B-7D552580EF11}" type="parTrans" cxnId="{8248DCA2-1450-444A-A370-8232365EE1BA}">
      <dgm:prSet/>
      <dgm:spPr/>
      <dgm:t>
        <a:bodyPr/>
        <a:lstStyle/>
        <a:p>
          <a:endParaRPr lang="en-US"/>
        </a:p>
      </dgm:t>
    </dgm:pt>
    <dgm:pt modelId="{BC25198C-97CF-44B3-993B-C7ACAA3F1C88}" type="sibTrans" cxnId="{8248DCA2-1450-444A-A370-8232365EE1BA}">
      <dgm:prSet/>
      <dgm:spPr/>
      <dgm:t>
        <a:bodyPr/>
        <a:lstStyle/>
        <a:p>
          <a:endParaRPr lang="en-US"/>
        </a:p>
      </dgm:t>
    </dgm:pt>
    <dgm:pt modelId="{21FE6948-6223-429A-8B4F-B74F964A7061}">
      <dgm:prSet/>
      <dgm:spPr/>
      <dgm:t>
        <a:bodyPr/>
        <a:lstStyle/>
        <a:p>
          <a:pPr rtl="0"/>
          <a:r>
            <a:rPr lang="ru-RU" dirty="0" smtClean="0"/>
            <a:t>4</a:t>
          </a:r>
          <a:endParaRPr lang="en-US" dirty="0"/>
        </a:p>
      </dgm:t>
    </dgm:pt>
    <dgm:pt modelId="{FA3877B4-4434-442A-A190-47EBCD60BA17}" type="parTrans" cxnId="{2A876F97-8B53-46E9-958F-83B83AD966D9}">
      <dgm:prSet/>
      <dgm:spPr/>
      <dgm:t>
        <a:bodyPr/>
        <a:lstStyle/>
        <a:p>
          <a:endParaRPr lang="en-US"/>
        </a:p>
      </dgm:t>
    </dgm:pt>
    <dgm:pt modelId="{177CE4AC-8985-4935-BB0E-8CA43C8B052D}" type="sibTrans" cxnId="{2A876F97-8B53-46E9-958F-83B83AD966D9}">
      <dgm:prSet/>
      <dgm:spPr/>
      <dgm:t>
        <a:bodyPr/>
        <a:lstStyle/>
        <a:p>
          <a:endParaRPr lang="en-US"/>
        </a:p>
      </dgm:t>
    </dgm:pt>
    <dgm:pt modelId="{8D5C6FD2-13F5-4EFC-9A22-25FA85132B81}">
      <dgm:prSet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0" i="0" baseline="0" smtClean="0"/>
            <a:t>Согласны ли вы, что новые информационные технологии представляют новые возможности для развития бизнеса?</a:t>
          </a:r>
          <a:endParaRPr lang="en-US" dirty="0"/>
        </a:p>
      </dgm:t>
    </dgm:pt>
    <dgm:pt modelId="{9F8BDDBD-8AF5-495E-BE5E-9E4D27DFF013}" type="parTrans" cxnId="{A3433897-8784-43D1-9031-176BA621B60E}">
      <dgm:prSet/>
      <dgm:spPr/>
      <dgm:t>
        <a:bodyPr/>
        <a:lstStyle/>
        <a:p>
          <a:endParaRPr lang="en-US"/>
        </a:p>
      </dgm:t>
    </dgm:pt>
    <dgm:pt modelId="{4B39EE94-0960-454B-A615-78D92560EB10}" type="sibTrans" cxnId="{A3433897-8784-43D1-9031-176BA621B60E}">
      <dgm:prSet/>
      <dgm:spPr/>
      <dgm:t>
        <a:bodyPr/>
        <a:lstStyle/>
        <a:p>
          <a:endParaRPr lang="en-US"/>
        </a:p>
      </dgm:t>
    </dgm:pt>
    <dgm:pt modelId="{62AD766B-89A4-42FD-B04E-D8080175D362}">
      <dgm:prSet/>
      <dgm:spPr/>
      <dgm:t>
        <a:bodyPr/>
        <a:lstStyle/>
        <a:p>
          <a:pPr rtl="0"/>
          <a:r>
            <a:rPr lang="ru-RU" dirty="0" smtClean="0"/>
            <a:t>5</a:t>
          </a:r>
          <a:endParaRPr lang="en-US" dirty="0"/>
        </a:p>
      </dgm:t>
    </dgm:pt>
    <dgm:pt modelId="{EF560B74-4435-4D3E-82BD-774DB38ED6B8}" type="parTrans" cxnId="{2557CE51-0DE8-4FD8-B8EF-A1B68E507A63}">
      <dgm:prSet/>
      <dgm:spPr/>
      <dgm:t>
        <a:bodyPr/>
        <a:lstStyle/>
        <a:p>
          <a:endParaRPr lang="en-US"/>
        </a:p>
      </dgm:t>
    </dgm:pt>
    <dgm:pt modelId="{E67BEFA0-D302-496F-B604-AC5CC27AE58C}" type="sibTrans" cxnId="{2557CE51-0DE8-4FD8-B8EF-A1B68E507A63}">
      <dgm:prSet/>
      <dgm:spPr/>
      <dgm:t>
        <a:bodyPr/>
        <a:lstStyle/>
        <a:p>
          <a:endParaRPr lang="en-US"/>
        </a:p>
      </dgm:t>
    </dgm:pt>
    <dgm:pt modelId="{63709D7D-513F-4783-B409-D0D3B3EAF62A}">
      <dgm:prSet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0" i="0" baseline="0" smtClean="0"/>
            <a:t>Если ИТ стоят дорого, то оправдано ли их внедрение на предприятии?</a:t>
          </a:r>
          <a:endParaRPr lang="en-US" dirty="0"/>
        </a:p>
      </dgm:t>
    </dgm:pt>
    <dgm:pt modelId="{444A1D51-10ED-40E8-B641-C0CF55FF0367}" type="parTrans" cxnId="{F7DAFE43-BA37-4A04-8A8F-91A8F78D4404}">
      <dgm:prSet/>
      <dgm:spPr/>
      <dgm:t>
        <a:bodyPr/>
        <a:lstStyle/>
        <a:p>
          <a:endParaRPr lang="en-US"/>
        </a:p>
      </dgm:t>
    </dgm:pt>
    <dgm:pt modelId="{3BE84C5A-F8AF-40BB-BE41-219857843BA6}" type="sibTrans" cxnId="{F7DAFE43-BA37-4A04-8A8F-91A8F78D4404}">
      <dgm:prSet/>
      <dgm:spPr/>
      <dgm:t>
        <a:bodyPr/>
        <a:lstStyle/>
        <a:p>
          <a:endParaRPr lang="en-US"/>
        </a:p>
      </dgm:t>
    </dgm:pt>
    <dgm:pt modelId="{AC5C7158-12A3-409E-9A6A-929AC43B2FE3}" type="pres">
      <dgm:prSet presAssocID="{803ADEF4-E324-4895-8D1E-59DD8A6EAB1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3B0CA1F-ED3D-4A98-B292-B0BE30210438}" type="pres">
      <dgm:prSet presAssocID="{FEB768B6-E24F-4F87-AA42-7AC57F228E18}" presName="composite" presStyleCnt="0"/>
      <dgm:spPr/>
    </dgm:pt>
    <dgm:pt modelId="{11D589A2-FEE4-459D-8D9E-5AB637EDB2ED}" type="pres">
      <dgm:prSet presAssocID="{FEB768B6-E24F-4F87-AA42-7AC57F228E18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D16B15-1A25-41EB-AD0D-385BA580AF0F}" type="pres">
      <dgm:prSet presAssocID="{FEB768B6-E24F-4F87-AA42-7AC57F228E18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BA1418-9D03-45E7-9FA5-50CA43017228}" type="pres">
      <dgm:prSet presAssocID="{B9106FED-88A9-40FB-A96A-94815286DBF6}" presName="sp" presStyleCnt="0"/>
      <dgm:spPr/>
    </dgm:pt>
    <dgm:pt modelId="{6D5E350E-9BFC-432D-8A8F-476BFA87E332}" type="pres">
      <dgm:prSet presAssocID="{B796DD38-26BF-47E0-BEB3-559FEF35C0D1}" presName="composite" presStyleCnt="0"/>
      <dgm:spPr/>
    </dgm:pt>
    <dgm:pt modelId="{A631BD7F-518C-4529-A812-D4165CF42833}" type="pres">
      <dgm:prSet presAssocID="{B796DD38-26BF-47E0-BEB3-559FEF35C0D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9C1BEC-D31F-4E4C-8D7A-E8F346E70C1A}" type="pres">
      <dgm:prSet presAssocID="{B796DD38-26BF-47E0-BEB3-559FEF35C0D1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3D6081-FE5A-4D8B-811C-555261AC3D21}" type="pres">
      <dgm:prSet presAssocID="{144399B0-D003-43E2-A1CA-59A72E27838C}" presName="sp" presStyleCnt="0"/>
      <dgm:spPr/>
    </dgm:pt>
    <dgm:pt modelId="{C103475B-7351-47F6-8855-05E293601758}" type="pres">
      <dgm:prSet presAssocID="{A2995DE7-3FE5-4ABC-96A4-EDFA85344264}" presName="composite" presStyleCnt="0"/>
      <dgm:spPr/>
    </dgm:pt>
    <dgm:pt modelId="{76FE4966-F8F6-4A93-83CF-F4F2E1ABBDCF}" type="pres">
      <dgm:prSet presAssocID="{A2995DE7-3FE5-4ABC-96A4-EDFA85344264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D6BDAF-50B9-4445-A58E-8136C5647DD4}" type="pres">
      <dgm:prSet presAssocID="{A2995DE7-3FE5-4ABC-96A4-EDFA85344264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1B3604-5FC1-4733-B038-88EC5478CBDB}" type="pres">
      <dgm:prSet presAssocID="{5A904786-6364-4A0D-9705-4847D2A565DC}" presName="sp" presStyleCnt="0"/>
      <dgm:spPr/>
    </dgm:pt>
    <dgm:pt modelId="{02D5CB9C-E727-4CC5-89D7-25D78E31C650}" type="pres">
      <dgm:prSet presAssocID="{21FE6948-6223-429A-8B4F-B74F964A7061}" presName="composite" presStyleCnt="0"/>
      <dgm:spPr/>
    </dgm:pt>
    <dgm:pt modelId="{DA0908DD-219C-4549-848A-35A4FD8FB709}" type="pres">
      <dgm:prSet presAssocID="{21FE6948-6223-429A-8B4F-B74F964A7061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EA1D9C-4294-4FFE-B756-00CA82DFBFA2}" type="pres">
      <dgm:prSet presAssocID="{21FE6948-6223-429A-8B4F-B74F964A7061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1E33F-FBAE-41E5-AF31-ECAC8C157A08}" type="pres">
      <dgm:prSet presAssocID="{177CE4AC-8985-4935-BB0E-8CA43C8B052D}" presName="sp" presStyleCnt="0"/>
      <dgm:spPr/>
    </dgm:pt>
    <dgm:pt modelId="{D358FD36-2CC7-4C30-9640-7468B959D152}" type="pres">
      <dgm:prSet presAssocID="{62AD766B-89A4-42FD-B04E-D8080175D362}" presName="composite" presStyleCnt="0"/>
      <dgm:spPr/>
    </dgm:pt>
    <dgm:pt modelId="{F3751AEC-49C8-46A0-A591-D8BC5D6201C2}" type="pres">
      <dgm:prSet presAssocID="{62AD766B-89A4-42FD-B04E-D8080175D362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ED3A64-24B6-46FB-B711-D733663BCEC1}" type="pres">
      <dgm:prSet presAssocID="{62AD766B-89A4-42FD-B04E-D8080175D362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A32ED5-CA8F-4B21-9DFA-4BE98D032BFE}" srcId="{803ADEF4-E324-4895-8D1E-59DD8A6EAB16}" destId="{B796DD38-26BF-47E0-BEB3-559FEF35C0D1}" srcOrd="1" destOrd="0" parTransId="{E87F8E50-4AE6-4F30-904D-DC1346392EFF}" sibTransId="{144399B0-D003-43E2-A1CA-59A72E27838C}"/>
    <dgm:cxn modelId="{8C7BCBA4-43D9-4688-BAB6-656DB2272F51}" type="presOf" srcId="{21FE6948-6223-429A-8B4F-B74F964A7061}" destId="{DA0908DD-219C-4549-848A-35A4FD8FB709}" srcOrd="0" destOrd="0" presId="urn:microsoft.com/office/officeart/2005/8/layout/chevron2"/>
    <dgm:cxn modelId="{02137FFA-1701-4575-AE8D-F76FF12D5A11}" srcId="{FEB768B6-E24F-4F87-AA42-7AC57F228E18}" destId="{43A4321B-0887-48B7-99D4-92325BF32773}" srcOrd="0" destOrd="0" parTransId="{7A6751BC-4635-4C1D-BAB3-65D727FCBD50}" sibTransId="{2923AE83-3686-48C6-A1E8-34729A1230A2}"/>
    <dgm:cxn modelId="{1CFC585C-4302-4347-AF26-156082AE5B7D}" srcId="{B796DD38-26BF-47E0-BEB3-559FEF35C0D1}" destId="{2A827860-A74F-4952-BCF2-EFE4CEDAC5A2}" srcOrd="0" destOrd="0" parTransId="{F98C7620-EDB9-41E4-87FB-1BCB48DA6EF4}" sibTransId="{3B20F6FF-5C8C-47F9-A18D-2F2DE6DF1186}"/>
    <dgm:cxn modelId="{1867A098-B3E3-4A09-AF38-84F9B644516B}" type="presOf" srcId="{B796DD38-26BF-47E0-BEB3-559FEF35C0D1}" destId="{A631BD7F-518C-4529-A812-D4165CF42833}" srcOrd="0" destOrd="0" presId="urn:microsoft.com/office/officeart/2005/8/layout/chevron2"/>
    <dgm:cxn modelId="{86BDCA22-0E0C-41F4-9B18-C3B3950A9328}" type="presOf" srcId="{8D5C6FD2-13F5-4EFC-9A22-25FA85132B81}" destId="{8BEA1D9C-4294-4FFE-B756-00CA82DFBFA2}" srcOrd="0" destOrd="0" presId="urn:microsoft.com/office/officeart/2005/8/layout/chevron2"/>
    <dgm:cxn modelId="{A3433897-8784-43D1-9031-176BA621B60E}" srcId="{21FE6948-6223-429A-8B4F-B74F964A7061}" destId="{8D5C6FD2-13F5-4EFC-9A22-25FA85132B81}" srcOrd="0" destOrd="0" parTransId="{9F8BDDBD-8AF5-495E-BE5E-9E4D27DFF013}" sibTransId="{4B39EE94-0960-454B-A615-78D92560EB10}"/>
    <dgm:cxn modelId="{2A876F97-8B53-46E9-958F-83B83AD966D9}" srcId="{803ADEF4-E324-4895-8D1E-59DD8A6EAB16}" destId="{21FE6948-6223-429A-8B4F-B74F964A7061}" srcOrd="3" destOrd="0" parTransId="{FA3877B4-4434-442A-A190-47EBCD60BA17}" sibTransId="{177CE4AC-8985-4935-BB0E-8CA43C8B052D}"/>
    <dgm:cxn modelId="{20D1AC0B-F206-4EB1-9231-735B7A13E854}" type="presOf" srcId="{803ADEF4-E324-4895-8D1E-59DD8A6EAB16}" destId="{AC5C7158-12A3-409E-9A6A-929AC43B2FE3}" srcOrd="0" destOrd="0" presId="urn:microsoft.com/office/officeart/2005/8/layout/chevron2"/>
    <dgm:cxn modelId="{9EBD7A2C-AFDD-4CED-8969-41D61FAF62DC}" type="presOf" srcId="{63709D7D-513F-4783-B409-D0D3B3EAF62A}" destId="{C1ED3A64-24B6-46FB-B711-D733663BCEC1}" srcOrd="0" destOrd="0" presId="urn:microsoft.com/office/officeart/2005/8/layout/chevron2"/>
    <dgm:cxn modelId="{BC5BFF7D-123C-461A-933C-5324E32305C3}" type="presOf" srcId="{43A4321B-0887-48B7-99D4-92325BF32773}" destId="{6ED16B15-1A25-41EB-AD0D-385BA580AF0F}" srcOrd="0" destOrd="0" presId="urn:microsoft.com/office/officeart/2005/8/layout/chevron2"/>
    <dgm:cxn modelId="{BDCE5384-CB1F-405A-B80F-291462378A20}" type="presOf" srcId="{2A827860-A74F-4952-BCF2-EFE4CEDAC5A2}" destId="{019C1BEC-D31F-4E4C-8D7A-E8F346E70C1A}" srcOrd="0" destOrd="0" presId="urn:microsoft.com/office/officeart/2005/8/layout/chevron2"/>
    <dgm:cxn modelId="{F7DAFE43-BA37-4A04-8A8F-91A8F78D4404}" srcId="{62AD766B-89A4-42FD-B04E-D8080175D362}" destId="{63709D7D-513F-4783-B409-D0D3B3EAF62A}" srcOrd="0" destOrd="0" parTransId="{444A1D51-10ED-40E8-B641-C0CF55FF0367}" sibTransId="{3BE84C5A-F8AF-40BB-BE41-219857843BA6}"/>
    <dgm:cxn modelId="{219A012A-29C1-4021-A8B7-D74523B9E8D5}" srcId="{803ADEF4-E324-4895-8D1E-59DD8A6EAB16}" destId="{A2995DE7-3FE5-4ABC-96A4-EDFA85344264}" srcOrd="2" destOrd="0" parTransId="{4E5AD570-5471-4761-B501-F0BF1CD2689D}" sibTransId="{5A904786-6364-4A0D-9705-4847D2A565DC}"/>
    <dgm:cxn modelId="{4BC0B319-D922-438D-B707-F063614C5D0B}" type="presOf" srcId="{A2995DE7-3FE5-4ABC-96A4-EDFA85344264}" destId="{76FE4966-F8F6-4A93-83CF-F4F2E1ABBDCF}" srcOrd="0" destOrd="0" presId="urn:microsoft.com/office/officeart/2005/8/layout/chevron2"/>
    <dgm:cxn modelId="{A860D03A-D1A5-4912-9F53-C9486E97326E}" type="presOf" srcId="{56ED6991-F488-4AAF-A754-B1DE80ED7DB9}" destId="{9ED6BDAF-50B9-4445-A58E-8136C5647DD4}" srcOrd="0" destOrd="0" presId="urn:microsoft.com/office/officeart/2005/8/layout/chevron2"/>
    <dgm:cxn modelId="{2557CE51-0DE8-4FD8-B8EF-A1B68E507A63}" srcId="{803ADEF4-E324-4895-8D1E-59DD8A6EAB16}" destId="{62AD766B-89A4-42FD-B04E-D8080175D362}" srcOrd="4" destOrd="0" parTransId="{EF560B74-4435-4D3E-82BD-774DB38ED6B8}" sibTransId="{E67BEFA0-D302-496F-B604-AC5CC27AE58C}"/>
    <dgm:cxn modelId="{8F63414A-746D-4ACF-B465-C5D86E4BC5DA}" srcId="{803ADEF4-E324-4895-8D1E-59DD8A6EAB16}" destId="{FEB768B6-E24F-4F87-AA42-7AC57F228E18}" srcOrd="0" destOrd="0" parTransId="{C29D71D6-C517-4085-A309-FEA82D45DF7E}" sibTransId="{B9106FED-88A9-40FB-A96A-94815286DBF6}"/>
    <dgm:cxn modelId="{E217B701-F841-45E3-A011-723CE3EDCDB5}" type="presOf" srcId="{FEB768B6-E24F-4F87-AA42-7AC57F228E18}" destId="{11D589A2-FEE4-459D-8D9E-5AB637EDB2ED}" srcOrd="0" destOrd="0" presId="urn:microsoft.com/office/officeart/2005/8/layout/chevron2"/>
    <dgm:cxn modelId="{8248DCA2-1450-444A-A370-8232365EE1BA}" srcId="{A2995DE7-3FE5-4ABC-96A4-EDFA85344264}" destId="{56ED6991-F488-4AAF-A754-B1DE80ED7DB9}" srcOrd="0" destOrd="0" parTransId="{1B2A6427-7D25-4374-BC5B-7D552580EF11}" sibTransId="{BC25198C-97CF-44B3-993B-C7ACAA3F1C88}"/>
    <dgm:cxn modelId="{B3921EEA-2BE2-402D-844E-1E0BB4065377}" type="presOf" srcId="{62AD766B-89A4-42FD-B04E-D8080175D362}" destId="{F3751AEC-49C8-46A0-A591-D8BC5D6201C2}" srcOrd="0" destOrd="0" presId="urn:microsoft.com/office/officeart/2005/8/layout/chevron2"/>
    <dgm:cxn modelId="{6679A380-5187-43DB-9248-C1ED86DDAFF7}" type="presParOf" srcId="{AC5C7158-12A3-409E-9A6A-929AC43B2FE3}" destId="{53B0CA1F-ED3D-4A98-B292-B0BE30210438}" srcOrd="0" destOrd="0" presId="urn:microsoft.com/office/officeart/2005/8/layout/chevron2"/>
    <dgm:cxn modelId="{888D0649-C202-46C6-9DBE-BCCA7A78F7D9}" type="presParOf" srcId="{53B0CA1F-ED3D-4A98-B292-B0BE30210438}" destId="{11D589A2-FEE4-459D-8D9E-5AB637EDB2ED}" srcOrd="0" destOrd="0" presId="urn:microsoft.com/office/officeart/2005/8/layout/chevron2"/>
    <dgm:cxn modelId="{A3481F74-8924-4E29-A5CC-607EA2FC1351}" type="presParOf" srcId="{53B0CA1F-ED3D-4A98-B292-B0BE30210438}" destId="{6ED16B15-1A25-41EB-AD0D-385BA580AF0F}" srcOrd="1" destOrd="0" presId="urn:microsoft.com/office/officeart/2005/8/layout/chevron2"/>
    <dgm:cxn modelId="{854A2748-65D2-4C5C-B03D-1BBFA87F87AF}" type="presParOf" srcId="{AC5C7158-12A3-409E-9A6A-929AC43B2FE3}" destId="{62BA1418-9D03-45E7-9FA5-50CA43017228}" srcOrd="1" destOrd="0" presId="urn:microsoft.com/office/officeart/2005/8/layout/chevron2"/>
    <dgm:cxn modelId="{73F2C597-2EB6-4D04-B855-43C4B0E5D8AA}" type="presParOf" srcId="{AC5C7158-12A3-409E-9A6A-929AC43B2FE3}" destId="{6D5E350E-9BFC-432D-8A8F-476BFA87E332}" srcOrd="2" destOrd="0" presId="urn:microsoft.com/office/officeart/2005/8/layout/chevron2"/>
    <dgm:cxn modelId="{76CA23D4-107D-4AA7-9E21-CBC8629EF3BE}" type="presParOf" srcId="{6D5E350E-9BFC-432D-8A8F-476BFA87E332}" destId="{A631BD7F-518C-4529-A812-D4165CF42833}" srcOrd="0" destOrd="0" presId="urn:microsoft.com/office/officeart/2005/8/layout/chevron2"/>
    <dgm:cxn modelId="{BFCDC628-765B-4C9B-AC25-CCFB139BEFDE}" type="presParOf" srcId="{6D5E350E-9BFC-432D-8A8F-476BFA87E332}" destId="{019C1BEC-D31F-4E4C-8D7A-E8F346E70C1A}" srcOrd="1" destOrd="0" presId="urn:microsoft.com/office/officeart/2005/8/layout/chevron2"/>
    <dgm:cxn modelId="{93D15108-2C05-4D43-9C86-0D6B9276BEF9}" type="presParOf" srcId="{AC5C7158-12A3-409E-9A6A-929AC43B2FE3}" destId="{D33D6081-FE5A-4D8B-811C-555261AC3D21}" srcOrd="3" destOrd="0" presId="urn:microsoft.com/office/officeart/2005/8/layout/chevron2"/>
    <dgm:cxn modelId="{3D6CC79E-D3FF-48B0-88CD-FC08962CE47D}" type="presParOf" srcId="{AC5C7158-12A3-409E-9A6A-929AC43B2FE3}" destId="{C103475B-7351-47F6-8855-05E293601758}" srcOrd="4" destOrd="0" presId="urn:microsoft.com/office/officeart/2005/8/layout/chevron2"/>
    <dgm:cxn modelId="{2CD0563D-6B96-4DE1-9129-9F5C84AE4DBD}" type="presParOf" srcId="{C103475B-7351-47F6-8855-05E293601758}" destId="{76FE4966-F8F6-4A93-83CF-F4F2E1ABBDCF}" srcOrd="0" destOrd="0" presId="urn:microsoft.com/office/officeart/2005/8/layout/chevron2"/>
    <dgm:cxn modelId="{F366D06D-2DCA-4029-9CDD-6F4AC596A5F2}" type="presParOf" srcId="{C103475B-7351-47F6-8855-05E293601758}" destId="{9ED6BDAF-50B9-4445-A58E-8136C5647DD4}" srcOrd="1" destOrd="0" presId="urn:microsoft.com/office/officeart/2005/8/layout/chevron2"/>
    <dgm:cxn modelId="{93782196-515E-4320-B803-C653CE459A21}" type="presParOf" srcId="{AC5C7158-12A3-409E-9A6A-929AC43B2FE3}" destId="{AF1B3604-5FC1-4733-B038-88EC5478CBDB}" srcOrd="5" destOrd="0" presId="urn:microsoft.com/office/officeart/2005/8/layout/chevron2"/>
    <dgm:cxn modelId="{10D6F123-958B-4C7C-BAF7-1868E8287118}" type="presParOf" srcId="{AC5C7158-12A3-409E-9A6A-929AC43B2FE3}" destId="{02D5CB9C-E727-4CC5-89D7-25D78E31C650}" srcOrd="6" destOrd="0" presId="urn:microsoft.com/office/officeart/2005/8/layout/chevron2"/>
    <dgm:cxn modelId="{9A2C884B-8D01-4B70-90EC-A4EDC407BE6A}" type="presParOf" srcId="{02D5CB9C-E727-4CC5-89D7-25D78E31C650}" destId="{DA0908DD-219C-4549-848A-35A4FD8FB709}" srcOrd="0" destOrd="0" presId="urn:microsoft.com/office/officeart/2005/8/layout/chevron2"/>
    <dgm:cxn modelId="{AFB621D0-806F-4AFF-83BD-793357004A05}" type="presParOf" srcId="{02D5CB9C-E727-4CC5-89D7-25D78E31C650}" destId="{8BEA1D9C-4294-4FFE-B756-00CA82DFBFA2}" srcOrd="1" destOrd="0" presId="urn:microsoft.com/office/officeart/2005/8/layout/chevron2"/>
    <dgm:cxn modelId="{9BAF9EEA-493A-4837-BABD-D610978F0F8A}" type="presParOf" srcId="{AC5C7158-12A3-409E-9A6A-929AC43B2FE3}" destId="{0231E33F-FBAE-41E5-AF31-ECAC8C157A08}" srcOrd="7" destOrd="0" presId="urn:microsoft.com/office/officeart/2005/8/layout/chevron2"/>
    <dgm:cxn modelId="{BBA136A6-31C5-4516-85F0-D92AA2E32D80}" type="presParOf" srcId="{AC5C7158-12A3-409E-9A6A-929AC43B2FE3}" destId="{D358FD36-2CC7-4C30-9640-7468B959D152}" srcOrd="8" destOrd="0" presId="urn:microsoft.com/office/officeart/2005/8/layout/chevron2"/>
    <dgm:cxn modelId="{4C04E5AF-5CC0-4339-B30A-C6B9CCC30C6C}" type="presParOf" srcId="{D358FD36-2CC7-4C30-9640-7468B959D152}" destId="{F3751AEC-49C8-46A0-A591-D8BC5D6201C2}" srcOrd="0" destOrd="0" presId="urn:microsoft.com/office/officeart/2005/8/layout/chevron2"/>
    <dgm:cxn modelId="{66BC2546-171A-45AB-907D-53651F7327BE}" type="presParOf" srcId="{D358FD36-2CC7-4C30-9640-7468B959D152}" destId="{C1ED3A64-24B6-46FB-B711-D733663BCEC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C71C8BA-8A0D-4F88-A6F5-64160DDB48D2}">
      <dsp:nvSpPr>
        <dsp:cNvPr id="0" name=""/>
        <dsp:cNvSpPr/>
      </dsp:nvSpPr>
      <dsp:spPr>
        <a:xfrm rot="10800000">
          <a:off x="808810" y="342"/>
          <a:ext cx="7023339" cy="1247833"/>
        </a:xfrm>
        <a:prstGeom prst="homePlat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0260" tIns="95250" rIns="17780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Эффективное управление. Почему так важно управлять ИТ?</a:t>
          </a:r>
          <a:endParaRPr lang="en-US" sz="2500" kern="1200" dirty="0"/>
        </a:p>
      </dsp:txBody>
      <dsp:txXfrm rot="10800000">
        <a:off x="808810" y="342"/>
        <a:ext cx="7023339" cy="1247833"/>
      </dsp:txXfrm>
    </dsp:sp>
    <dsp:sp modelId="{66ADA5D9-A136-49ED-91BC-0E3EFD2D8E6F}">
      <dsp:nvSpPr>
        <dsp:cNvPr id="0" name=""/>
        <dsp:cNvSpPr/>
      </dsp:nvSpPr>
      <dsp:spPr>
        <a:xfrm>
          <a:off x="301162" y="0"/>
          <a:ext cx="1247833" cy="1247833"/>
        </a:xfrm>
        <a:prstGeom prst="ellipse">
          <a:avLst/>
        </a:prstGeom>
        <a:gradFill rotWithShape="0">
          <a:gsLst>
            <a:gs pos="0">
              <a:schemeClr val="accent6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87EB8D99-8366-4521-9302-5A973941EE38}">
      <dsp:nvSpPr>
        <dsp:cNvPr id="0" name=""/>
        <dsp:cNvSpPr/>
      </dsp:nvSpPr>
      <dsp:spPr>
        <a:xfrm rot="10800000">
          <a:off x="808810" y="1560135"/>
          <a:ext cx="7023339" cy="1247833"/>
        </a:xfrm>
        <a:prstGeom prst="homePlat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0260" tIns="95250" rIns="17780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Восемь причин эффективного управления ИТ.</a:t>
          </a:r>
          <a:endParaRPr lang="en-US" sz="2500" kern="1200" dirty="0"/>
        </a:p>
      </dsp:txBody>
      <dsp:txXfrm rot="10800000">
        <a:off x="808810" y="1560135"/>
        <a:ext cx="7023339" cy="1247833"/>
      </dsp:txXfrm>
    </dsp:sp>
    <dsp:sp modelId="{DBAC1A24-E1A7-4C90-AA33-72094B0B2477}">
      <dsp:nvSpPr>
        <dsp:cNvPr id="0" name=""/>
        <dsp:cNvSpPr/>
      </dsp:nvSpPr>
      <dsp:spPr>
        <a:xfrm>
          <a:off x="301162" y="1558076"/>
          <a:ext cx="1247833" cy="1247833"/>
        </a:xfrm>
        <a:prstGeom prst="ellipse">
          <a:avLst/>
        </a:prstGeom>
        <a:gradFill rotWithShape="0">
          <a:gsLst>
            <a:gs pos="0">
              <a:schemeClr val="accent6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lt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92" name="Group 20"/>
          <p:cNvGrpSpPr>
            <a:grpSpLocks/>
          </p:cNvGrpSpPr>
          <p:nvPr/>
        </p:nvGrpSpPr>
        <p:grpSpPr bwMode="auto">
          <a:xfrm>
            <a:off x="0" y="3019425"/>
            <a:ext cx="9144000" cy="696913"/>
            <a:chOff x="0" y="1902"/>
            <a:chExt cx="5760" cy="439"/>
          </a:xfrm>
          <a:solidFill>
            <a:schemeClr val="accent4">
              <a:lumMod val="50000"/>
            </a:schemeClr>
          </a:solidFill>
        </p:grpSpPr>
        <p:sp>
          <p:nvSpPr>
            <p:cNvPr id="3089" name="Rectangle 17"/>
            <p:cNvSpPr>
              <a:spLocks noChangeArrowheads="1"/>
            </p:cNvSpPr>
            <p:nvPr userDrawn="1"/>
          </p:nvSpPr>
          <p:spPr bwMode="gray">
            <a:xfrm>
              <a:off x="1066" y="1902"/>
              <a:ext cx="4694" cy="439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90" name="Rectangle 18"/>
            <p:cNvSpPr>
              <a:spLocks noChangeArrowheads="1"/>
            </p:cNvSpPr>
            <p:nvPr userDrawn="1"/>
          </p:nvSpPr>
          <p:spPr bwMode="gray">
            <a:xfrm>
              <a:off x="0" y="2242"/>
              <a:ext cx="1152" cy="9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2057400" y="2987675"/>
            <a:ext cx="7086600" cy="685800"/>
          </a:xfrm>
        </p:spPr>
        <p:txBody>
          <a:bodyPr/>
          <a:lstStyle>
            <a:lvl1pPr algn="l">
              <a:defRPr sz="4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228600" y="4114800"/>
            <a:ext cx="8305800" cy="609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>
                <a:solidFill>
                  <a:schemeClr val="bg1"/>
                </a:solidFill>
                <a:latin typeface="Arial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 userDrawn="1"/>
        </p:nvSpPr>
        <p:spPr bwMode="gray">
          <a:xfrm>
            <a:off x="5724128" y="385500"/>
            <a:ext cx="35638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Verdana" pitchFamily="34" charset="0"/>
              </a:rPr>
              <a:t>Управление ИТ</a:t>
            </a:r>
            <a:endParaRPr lang="en-US" sz="4000" b="1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228184" y="6457950"/>
            <a:ext cx="2895600" cy="314325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/>
              <a:t>Управление ИТ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DFE38-8F12-4515-8CDA-C4F3D50AEB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682926-39C1-4FEF-9A63-ADD4C7DF433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57325"/>
            <a:ext cx="4038600" cy="4943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57325"/>
            <a:ext cx="4038600" cy="4943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167B2-56BB-40D3-B728-D6705E436F8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FE2B4-7DD5-45FA-934A-4EF51E5745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BDB28D-4028-4686-98E6-2199A2F374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23083-CCE6-4472-8230-8D293025C03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E8B75-C8F3-4F62-BE64-94C2337964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8C042-592D-4463-B176-8AA6C94018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55152-A558-4EA2-8284-4F8D64D1EB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00850" y="152400"/>
            <a:ext cx="2190750" cy="6248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419850" cy="6248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65969B-0F85-4623-B57C-FC6F867AA11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763000" cy="6397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457325"/>
            <a:ext cx="8229600" cy="4943475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228600" y="990600"/>
            <a:ext cx="23622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638800" y="6457950"/>
            <a:ext cx="2895600" cy="3143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048000" y="64484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91D00558-EB84-485E-A706-C82C998D66E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0" y="0"/>
          <a:ext cx="9144000" cy="962025"/>
        </p:xfrm>
        <a:graphic>
          <a:graphicData uri="http://schemas.openxmlformats.org/presentationml/2006/ole">
            <p:oleObj spid="_x0000_s1039" name="Image" r:id="rId15" imgW="9346032" imgH="1282540" progId="">
              <p:embed/>
            </p:oleObj>
          </a:graphicData>
        </a:graphic>
      </p:graphicFrame>
      <p:sp>
        <p:nvSpPr>
          <p:cNvPr id="1040" name="Rectangle 16"/>
          <p:cNvSpPr>
            <a:spLocks noChangeArrowheads="1"/>
          </p:cNvSpPr>
          <p:nvPr/>
        </p:nvSpPr>
        <p:spPr bwMode="black">
          <a:xfrm>
            <a:off x="0" y="962025"/>
            <a:ext cx="9144000" cy="31908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57325"/>
            <a:ext cx="822960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228600" y="990600"/>
            <a:ext cx="23622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638800" y="6457950"/>
            <a:ext cx="28956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n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48000" y="64484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fld id="{57899D6E-A51F-4795-8633-A5CA9957C5A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228600" y="152400"/>
            <a:ext cx="876300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33464" y="2987675"/>
            <a:ext cx="5538936" cy="685800"/>
          </a:xfrm>
        </p:spPr>
        <p:txBody>
          <a:bodyPr/>
          <a:lstStyle/>
          <a:p>
            <a:r>
              <a:rPr lang="ru-RU" dirty="0" smtClean="0"/>
              <a:t>Лекция № 4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467544" y="3933056"/>
            <a:ext cx="8208912" cy="2160240"/>
          </a:xfrm>
        </p:spPr>
        <p:txBody>
          <a:bodyPr/>
          <a:lstStyle/>
          <a:p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Ключевые решения в управлении ИТ: 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принципы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использования ИТ, архитектура ИТ, инфраструктура, потребности в бизнес-приложениях, инвестиции в ИТ и </a:t>
            </a:r>
            <a:b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установления приоритетов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4000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cs typeface="Times New Roman" charset="0"/>
              </a:rPr>
              <a:t>План лекции</a:t>
            </a:r>
            <a:endParaRPr lang="en-US" sz="4000" dirty="0" smtClean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cs typeface="Times New Roman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23528" y="2492896"/>
          <a:ext cx="8640960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7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8991600" cy="639763"/>
          </a:xfrm>
        </p:spPr>
        <p:txBody>
          <a:bodyPr/>
          <a:lstStyle/>
          <a:p>
            <a:r>
              <a:rPr lang="ru-RU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cs typeface="Times New Roman" charset="0"/>
              </a:rPr>
              <a:t>Затраты на эффективное управление ИТ</a:t>
            </a:r>
            <a:endParaRPr lang="en-US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white">
          <a:xfrm>
            <a:off x="251520" y="1340768"/>
            <a:ext cx="871296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Эффективное управление ИТ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требует значительных затрат времени и внимания менеджеров.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Стоит ли оно того?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228600" y="990600"/>
            <a:ext cx="2362200" cy="320675"/>
          </a:xfrm>
        </p:spPr>
        <p:txBody>
          <a:bodyPr/>
          <a:lstStyle/>
          <a:p>
            <a:r>
              <a:rPr lang="ru-RU" dirty="0" smtClean="0"/>
              <a:t>Лекция 4</a:t>
            </a:r>
            <a:endParaRPr lang="en-US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228184" y="6457950"/>
            <a:ext cx="2895600" cy="314325"/>
          </a:xfrm>
        </p:spPr>
        <p:txBody>
          <a:bodyPr/>
          <a:lstStyle/>
          <a:p>
            <a:r>
              <a:rPr lang="ru-RU" dirty="0" smtClean="0"/>
              <a:t>Управление ИТ</a:t>
            </a:r>
            <a:endParaRPr lang="en-US" dirty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98648" y="2605608"/>
            <a:ext cx="8305800" cy="3991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Растущая зависимость предприятий от информации и ИТ свидетельствует о том, что стоит.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Успешное управление ИТ позволяет гармонизировать решения, касающиеся менеджмента и использования ИТ, с принципами желаемого поведения и целями бизнеса.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Без тщательно разработанных и введенных в действие управленческих структур в вопросах подобной гармонизации предприятию приходится полагаться на волю случая.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Существует множество причин, почему принятие решений в сфере ИТ не стоит отдавать на волю случая, поэтому без хорошего управления здесь не обойтись.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Times New Roman" charset="0"/>
              </a:rPr>
              <a:t>Ниже мы приводим восемь причин.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1</a:t>
            </a:r>
            <a:r>
              <a:rPr lang="uk-UA" b="1" dirty="0" smtClean="0"/>
              <a:t>-я причина. 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Управление ИТ</a:t>
            </a:r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white">
          <a:xfrm>
            <a:off x="827584" y="1196752"/>
            <a:ext cx="756084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 </a:t>
            </a:r>
            <a:r>
              <a:rPr kumimoji="0" lang="ru-RU" sz="2000" b="1" i="0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Качественное управление ИТ оправдывает себя</a:t>
            </a:r>
            <a:endParaRPr kumimoji="0" lang="ru-RU" sz="2000" b="0" i="0" u="sng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07504" y="1968624"/>
            <a:ext cx="8763000" cy="1748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редприятия, которые осуществляли специальные стратегии (например, тесные связи с клиентом или операционное совершенство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вание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) и отличались эффективностью управления ИТ выше среднего уровня, получали более высокие прибыли,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выраженные в средних за три года показателях рентабельности активов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6866" name="Picture 2" descr="http://www.mukeriia.com/wp-content/uploads/2010/03/quali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7776" y="3789039"/>
            <a:ext cx="2016224" cy="201622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79512" y="3735030"/>
            <a:ext cx="68407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ru-RU" sz="2000" kern="0" dirty="0" smtClean="0">
                <a:cs typeface="Times New Roman" charset="0"/>
              </a:rPr>
              <a:t>Различия между компаниями определялись применяемыми стратегиями, но в компаниях с более высоким уровнем управления ИТ показатели </a:t>
            </a:r>
            <a:r>
              <a:rPr lang="uk-UA" sz="2000" kern="0" dirty="0" err="1" smtClean="0">
                <a:cs typeface="Times New Roman" charset="0"/>
              </a:rPr>
              <a:t>рентабельности</a:t>
            </a:r>
            <a:r>
              <a:rPr lang="uk-UA" sz="2000" kern="0" dirty="0" smtClean="0">
                <a:cs typeface="Times New Roman" charset="0"/>
              </a:rPr>
              <a:t> </a:t>
            </a:r>
            <a:r>
              <a:rPr lang="uk-UA" sz="2000" kern="0" dirty="0" err="1" smtClean="0">
                <a:cs typeface="Times New Roman" charset="0"/>
              </a:rPr>
              <a:t>активов</a:t>
            </a:r>
            <a:r>
              <a:rPr lang="uk-UA" sz="2000" kern="0" dirty="0" smtClean="0">
                <a:cs typeface="Times New Roman" charset="0"/>
              </a:rPr>
              <a:t> </a:t>
            </a:r>
            <a:r>
              <a:rPr lang="ru-RU" sz="2000" kern="0" dirty="0" smtClean="0">
                <a:cs typeface="Times New Roman" charset="0"/>
              </a:rPr>
              <a:t>были более чем на </a:t>
            </a:r>
            <a:r>
              <a:rPr lang="uk-UA" sz="2000" kern="0" dirty="0" smtClean="0">
                <a:cs typeface="Times New Roman" charset="0"/>
              </a:rPr>
              <a:t>20% </a:t>
            </a:r>
            <a:r>
              <a:rPr lang="ru-RU" sz="2000" kern="0" dirty="0" smtClean="0">
                <a:cs typeface="Times New Roman" charset="0"/>
              </a:rPr>
              <a:t>выше, чем в фирмах, следующих той же стратегии, но с менее эффективным управлением. Безусловно, управление было не единственным фактором, но успешное управление всегда идет рука об руку с практикой эффективного менеджмента во всех областях деятельности компании.</a:t>
            </a:r>
            <a:endParaRPr lang="ru-RU" sz="2000" kern="0" dirty="0"/>
          </a:p>
        </p:txBody>
      </p:sp>
      <p:sp>
        <p:nvSpPr>
          <p:cNvPr id="9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2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white">
          <a:xfrm>
            <a:off x="323528" y="1340768"/>
            <a:ext cx="7772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u="sng" kern="0" dirty="0" smtClean="0">
                <a:latin typeface="+mj-lt"/>
                <a:ea typeface="+mj-ea"/>
                <a:cs typeface="Times New Roman" charset="0"/>
              </a:rPr>
              <a:t>ИТ стоят дорого</a:t>
            </a:r>
            <a:endParaRPr lang="ru-RU" sz="2000" b="1" u="sng" kern="0" dirty="0"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1988840"/>
            <a:ext cx="914400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На сегодняшний день инвестиции предприятий в ИТ в среднем превышают 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4,2%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их ежегодного дохода и продолжают расти.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5842" name="Picture 2" descr="http://turvisa.com.ua/wp-content/uploads/2010/08/%D1%81%D1%82%D0%BE%D0%B8%D0%BC%D0%BE%D1%81%D1%82%D1%8C-%D0%B2%D0%B8%D0%B7%D1%8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509120"/>
            <a:ext cx="2016224" cy="20162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0" y="2780928"/>
            <a:ext cx="90364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ru-RU" sz="2000" kern="0" dirty="0" err="1" smtClean="0">
                <a:cs typeface="Times New Roman" charset="0"/>
              </a:rPr>
              <a:t>ИТ-инвестиции</a:t>
            </a:r>
            <a:r>
              <a:rPr lang="ru-RU" sz="2000" kern="0" dirty="0" smtClean="0">
                <a:cs typeface="Times New Roman" charset="0"/>
              </a:rPr>
              <a:t> на многих предприятиях составляют более </a:t>
            </a:r>
            <a:r>
              <a:rPr lang="uk-UA" sz="2000" kern="0" dirty="0" smtClean="0">
                <a:cs typeface="Times New Roman" charset="0"/>
              </a:rPr>
              <a:t>50% </a:t>
            </a:r>
            <a:r>
              <a:rPr lang="ru-RU" sz="2000" kern="0" dirty="0" smtClean="0">
                <a:cs typeface="Times New Roman" charset="0"/>
              </a:rPr>
              <a:t>всех ежегодных капиталовложений. Поскольку ИТ быстро распространяются и приобретают большое значение, командам высшего руководства, чтобы обеспечить создание стоимости, приходится уделять все больше внимания управлению и контролю ИТ. </a:t>
            </a:r>
            <a:endParaRPr lang="ru-RU" sz="2000" kern="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4606096"/>
            <a:ext cx="64807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kern="0" dirty="0" smtClean="0">
                <a:cs typeface="Times New Roman" charset="0"/>
              </a:rPr>
              <a:t>Для решения этой проблемы многие предприятия вновь создают или усовершенствуют структуру управления ИТ, с тем чтобы сосредоточить средства, выделяемые на ИТ, на стратегически приоритетных направлениях.</a:t>
            </a:r>
            <a:endParaRPr lang="en-US" sz="2000" dirty="0"/>
          </a:p>
        </p:txBody>
      </p:sp>
      <p:sp>
        <p:nvSpPr>
          <p:cNvPr id="10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3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white">
          <a:xfrm>
            <a:off x="323528" y="1340768"/>
            <a:ext cx="777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u="sng" kern="0" dirty="0" smtClean="0">
                <a:latin typeface="+mj-lt"/>
                <a:ea typeface="+mj-ea"/>
                <a:cs typeface="Times New Roman" charset="0"/>
              </a:rPr>
              <a:t>ИТ быстро распространяются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14064" y="1916832"/>
            <a:ext cx="8534400" cy="4601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На многих предприятиях руководство ИТ из центра перестает быть возможным или желательным.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Были времена, когда использование ИТ требовалось исключительно для группы по работе с ИТ.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Теперь ИТ используются на всем предприятии. По некоторым оценкам в бюджете ИТ отражены только 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20%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затрат предприятия на ИТ. Остальная их часть находится в бюджете бизнес-процессов, бюджетах, выделенных на разработку продуктов, и во всех других типах бюджетов.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Прошли времена, когда группа ИТ была единственным местом, где работали люди, разбирающиеся в технике.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Хорошо разработанная структура управления ИТ предоставляет возможность принимать решения относительно ИТ тем, кто отвечает за конечные результаты.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4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white">
          <a:xfrm>
            <a:off x="179512" y="1412776"/>
            <a:ext cx="86409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u="sng" kern="0" dirty="0" smtClean="0">
                <a:latin typeface="+mj-lt"/>
                <a:ea typeface="+mj-ea"/>
                <a:cs typeface="Times New Roman" charset="0"/>
              </a:rPr>
              <a:t>Новые информационные технологии предоставляют новые возможности для развития бизнеса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/>
            </a:r>
            <a:b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</a:br>
            <a:endParaRPr kumimoji="0" lang="ru-RU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79512" y="2060848"/>
            <a:ext cx="8610600" cy="40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Быстрое освоение новых технологий, таких как интернет-услуги, мобильная связь и корпоративные сетевые системы, может не только привести к получению новых возможностей, но и представлять угрозу для стратегии компании.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Наблюдается повышение доли массового изготовления продукции в соответствии с требованиями (техническими условиями) отдельных заказчиков и особенностями маркетинга, что стало возможным благодаря технологиям, позволяющим получать информацию от клиента в режиме реального времени и с допустимыми издержками. 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Times New Roman" charset="0"/>
            </a:endParaRPr>
          </a:p>
        </p:txBody>
      </p:sp>
      <p:pic>
        <p:nvPicPr>
          <p:cNvPr id="33794" name="Picture 2" descr="http://diagonal.su/GetFile.aspx?Name=arms&amp;Revision=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013176"/>
            <a:ext cx="2232248" cy="1958001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123728" y="5397023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ru-RU" sz="2000" kern="0" dirty="0" smtClean="0">
                <a:cs typeface="Times New Roman" charset="0"/>
              </a:rPr>
              <a:t>Тот факт, что информация стала настолько легкодоступной, означает, что информационные активы истощаются так же быстро, как и накапливаются. </a:t>
            </a:r>
            <a:endParaRPr lang="ru-RU" sz="2000" kern="0" dirty="0">
              <a:cs typeface="Times New Roman" charset="0"/>
            </a:endParaRPr>
          </a:p>
        </p:txBody>
      </p:sp>
      <p:sp>
        <p:nvSpPr>
          <p:cNvPr id="9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4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1750640"/>
            <a:ext cx="8712968" cy="4414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Так, </a:t>
            </a:r>
            <a:r>
              <a:rPr kumimoji="0" lang="ru-RU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агрегаторы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данных (организаторы портфельных поставок информации), подобные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Yodalee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, собирающие финансовую информацию об отдельных людях на различных сайтах, стали угрозой для фирм, предоставляющих финансовые услуги, таких как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Citibank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и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Vanguard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, из-за попыток вмешательства в их взаимоотношения с клиентами. 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Реакция фирм, предоставляющих финансовые услуги, последовала в течение шести месяцев: они включили эту деятельность в перечни услуг, предлагаемых клиентам. В настоящее время многие фирмы хранят информацию обо всех финансовых вкладах клиентов на своих сайтах.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ru-RU" sz="2000" kern="0" dirty="0" smtClean="0">
                <a:cs typeface="Times New Roman" charset="0"/>
              </a:rPr>
              <a:t>Для быстрого реагирования на угрозы </a:t>
            </a:r>
            <a:r>
              <a:rPr lang="ru-RU" sz="2000" kern="0" dirty="0" err="1" smtClean="0">
                <a:cs typeface="Times New Roman" charset="0"/>
              </a:rPr>
              <a:t>агрегаторов</a:t>
            </a:r>
            <a:r>
              <a:rPr lang="ru-RU" sz="2000" kern="0" dirty="0" smtClean="0">
                <a:cs typeface="Times New Roman" charset="0"/>
              </a:rPr>
              <a:t> </a:t>
            </a:r>
            <a:r>
              <a:rPr lang="en-US" sz="2000" kern="0" dirty="0" smtClean="0">
                <a:cs typeface="Times New Roman" charset="0"/>
              </a:rPr>
              <a:t>Citibank</a:t>
            </a:r>
            <a:r>
              <a:rPr lang="ru-RU" sz="2000" kern="0" dirty="0" smtClean="0">
                <a:cs typeface="Times New Roman" charset="0"/>
              </a:rPr>
              <a:t>, </a:t>
            </a:r>
            <a:r>
              <a:rPr lang="en-US" sz="2000" kern="0" dirty="0" smtClean="0">
                <a:cs typeface="Times New Roman" charset="0"/>
              </a:rPr>
              <a:t>Vanguard</a:t>
            </a:r>
            <a:r>
              <a:rPr lang="ru-RU" sz="2000" kern="0" dirty="0" smtClean="0">
                <a:cs typeface="Times New Roman" charset="0"/>
              </a:rPr>
              <a:t> и другим фирмам была необходима гибкая инфраструктура ИТ. </a:t>
            </a:r>
            <a:endParaRPr lang="en-US" sz="2000" kern="0" dirty="0" smtClean="0">
              <a:cs typeface="Times New Roman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4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5496" y="1674440"/>
            <a:ext cx="892899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Инфраструктура должна уравновешивать текущие нужды компании и обеспечить гибкость в удовлетворении будущих потребностей. 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imes New Roman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Предусмотрительность в вопросах построения правильной инфраструктуры в надлежащее время способствует введению новых инициатив в бизнесе с использованием электронных средств, а также дает возможность консолидировать действующие бизнес-процессы и снизить их себестоимость. 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imes New Roman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Неспособность соответствовать технологически развитому рынку представляет угрозу для фирмы, что и показал опыт компаний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Barnes 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&amp;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Noble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и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Toys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«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R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»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Us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в конце 1990-х годов. Дальновидность в этих вопросах более характерна для предприятий, формализовавших процессы управления для гармонизации желаемого поведения и принципов использования ИТ.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5</a:t>
            </a:r>
            <a:r>
              <a:rPr lang="en-US" b="1" dirty="0" smtClean="0">
                <a:cs typeface="Times New Roman" charset="0"/>
              </a:rPr>
              <a:t>-</a:t>
            </a:r>
            <a:r>
              <a:rPr lang="uk-UA" b="1" dirty="0" smtClean="0"/>
              <a:t>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Управление ИТ</a:t>
            </a:r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white">
          <a:xfrm>
            <a:off x="107504" y="1268760"/>
            <a:ext cx="9001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u="sng" kern="0" dirty="0" smtClean="0">
                <a:latin typeface="+mj-lt"/>
                <a:ea typeface="+mj-ea"/>
                <a:cs typeface="Times New Roman" charset="0"/>
              </a:rPr>
              <a:t>Управление ИТ важно для понимания организацией стоимости </a:t>
            </a:r>
            <a:r>
              <a:rPr lang="ru-RU" sz="2000" b="1" u="sng" kern="0" dirty="0" err="1" smtClean="0">
                <a:latin typeface="+mj-lt"/>
                <a:ea typeface="+mj-ea"/>
                <a:cs typeface="Times New Roman" charset="0"/>
              </a:rPr>
              <a:t>ИТ-инициатив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/>
            </a:r>
            <a:b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</a:br>
            <a:endParaRPr kumimoji="0" lang="ru-RU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51520" y="3501008"/>
            <a:ext cx="861060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Предприятия изо всех сил пытались понять, какова стоимость инициатив, связанных с ИТ, потому что стоимость не всегда можно определить с помощью традиционного анализа дисконтированных денежных потоков. Стоимость образуется не только в результате пошаговых улучшений процесса, но и благодаря способности отвечать на давление конкурентов.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Эффективное управление создает механизмы, посредством которых предприятия могут определить потенциальную стоимость и формализовать получение этой информации.</a:t>
            </a:r>
          </a:p>
        </p:txBody>
      </p:sp>
      <p:pic>
        <p:nvPicPr>
          <p:cNvPr id="30722" name="Picture 2" descr="http://itcompany.kiev.ua/itc/userfiles/image/menu/icons6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71" y="2060848"/>
            <a:ext cx="1800225" cy="120967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1520" y="2228671"/>
            <a:ext cx="6912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ru-RU" sz="2000" kern="0" dirty="0" smtClean="0">
                <a:cs typeface="Times New Roman" charset="0"/>
              </a:rPr>
              <a:t>Как заметил один генеральный директор, </a:t>
            </a:r>
            <a:r>
              <a:rPr lang="ru-RU" sz="2000" u="sng" kern="0" dirty="0" smtClean="0">
                <a:cs typeface="Times New Roman" charset="0"/>
              </a:rPr>
              <a:t>«инвестирование в ИТ сродни рекламному делу.</a:t>
            </a:r>
            <a:r>
              <a:rPr lang="ru-RU" sz="2000" kern="0" dirty="0" smtClean="0">
                <a:cs typeface="Times New Roman" charset="0"/>
              </a:rPr>
              <a:t> </a:t>
            </a:r>
            <a:br>
              <a:rPr lang="ru-RU" sz="2000" kern="0" dirty="0" smtClean="0">
                <a:cs typeface="Times New Roman" charset="0"/>
              </a:rPr>
            </a:br>
            <a:r>
              <a:rPr lang="ru-RU" sz="2000" kern="0" dirty="0" smtClean="0">
                <a:cs typeface="Times New Roman" charset="0"/>
              </a:rPr>
              <a:t>Я знаю, что половина инвестиций сделана правильно. Я только не знаю, какая это половина».</a:t>
            </a:r>
          </a:p>
        </p:txBody>
      </p:sp>
      <p:sp>
        <p:nvSpPr>
          <p:cNvPr id="9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5</a:t>
            </a:r>
            <a:r>
              <a:rPr lang="en-US" b="1" dirty="0" smtClean="0">
                <a:cs typeface="Times New Roman" charset="0"/>
              </a:rPr>
              <a:t>-</a:t>
            </a:r>
            <a:r>
              <a:rPr lang="uk-UA" b="1" dirty="0" smtClean="0"/>
              <a:t>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28600" y="1988368"/>
            <a:ext cx="8686800" cy="4176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Кроме того, управление облегчает процесс получения информации благодаря формализации исключительных (нештатных) ситуаций.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Исключения могут многому научить предприятия; это касается обоснованного использования новых подходов для осуществления стандартных действий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Благодаря эффективному управлению получение информации </a:t>
            </a:r>
            <a:r>
              <a:rPr kumimoji="0" lang="ru-RU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подразумевае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также рассмотрение исключений, а также обеспечивается распространение новых методов на предприятии.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Предприятия, задействованные в ходе исследования, отмечали, что 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50%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новых систем содержали исключения, касающиеся их стандартной политики в области инвестирования или архитектуры. 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5</a:t>
            </a:r>
            <a:r>
              <a:rPr lang="en-US" b="1" dirty="0" smtClean="0">
                <a:cs typeface="Times New Roman" charset="0"/>
              </a:rPr>
              <a:t>-</a:t>
            </a:r>
            <a:r>
              <a:rPr lang="uk-UA" b="1" dirty="0" smtClean="0"/>
              <a:t>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0" y="1772816"/>
            <a:ext cx="8928992" cy="395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Более половины исключений обнаруживалось в процессе формализации исключительных процессов, что позволило предприятиям получить новую информацию и скорректировать политику.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Однако остальная часть исключений выявлялась тогда, когда принимались отдельные решения на местах для удовлетворения локальных нужд.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Они препятствовали пониманию системы в масштабе предприятия. Эти несанкционированные решения на местах являются результатом плохо организованных, слабо связанных друг с другом управленческих мероприятий, не согласующихся со стимулами менеджмента.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6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white">
          <a:xfrm>
            <a:off x="323528" y="1379240"/>
            <a:ext cx="820444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u="sng" kern="0" dirty="0" smtClean="0">
                <a:latin typeface="+mj-lt"/>
                <a:ea typeface="+mj-ea"/>
                <a:cs typeface="Times New Roman" charset="0"/>
              </a:rPr>
              <a:t>Стоимость, создаваемая посредством ИТ, зависит не только от технологии</a:t>
            </a:r>
            <a:endParaRPr lang="ru-RU" sz="2000" b="1" u="sng" kern="0" dirty="0"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2060848"/>
            <a:ext cx="914400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 последние годы наблюдается впечатляющее количество неудачных крупных инвестиций в ИТ, среди которых 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—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инициативы, связанные с внедрением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ERP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-систем, оставшихся незавершенными; 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imes New Roman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lang="ru-RU" sz="2000" kern="0" dirty="0" smtClean="0">
                <a:latin typeface="+mn-lt"/>
                <a:cs typeface="Times New Roman" charset="0"/>
              </a:rPr>
              <a:t>(</a:t>
            </a:r>
            <a:r>
              <a:rPr lang="en-US" sz="2000" b="1" kern="0" dirty="0" smtClean="0">
                <a:latin typeface="+mn-lt"/>
                <a:cs typeface="Times New Roman" charset="0"/>
              </a:rPr>
              <a:t>ERP</a:t>
            </a:r>
            <a:r>
              <a:rPr lang="ru-RU" sz="2000" b="1" kern="0" dirty="0" smtClean="0">
                <a:latin typeface="+mn-lt"/>
                <a:cs typeface="Times New Roman" charset="0"/>
              </a:rPr>
              <a:t>-системы - </a:t>
            </a:r>
            <a:r>
              <a:rPr lang="ru-RU" sz="2000" b="1" kern="0" dirty="0" err="1" smtClean="0">
                <a:latin typeface="+mn-lt"/>
                <a:cs typeface="Times New Roman" charset="0"/>
              </a:rPr>
              <a:t>системы</a:t>
            </a:r>
            <a:r>
              <a:rPr lang="ru-RU" sz="2000" b="1" kern="0" dirty="0" smtClean="0">
                <a:latin typeface="+mn-lt"/>
                <a:cs typeface="Times New Roman" charset="0"/>
              </a:rPr>
              <a:t> класса </a:t>
            </a:r>
            <a:r>
              <a:rPr lang="ru-RU" sz="2000" b="1" kern="0" dirty="0" err="1" smtClean="0">
                <a:latin typeface="+mn-lt"/>
                <a:cs typeface="Times New Roman" charset="0"/>
              </a:rPr>
              <a:t>Enterprise</a:t>
            </a:r>
            <a:r>
              <a:rPr lang="ru-RU" sz="2000" b="1" kern="0" dirty="0" smtClean="0">
                <a:latin typeface="+mn-lt"/>
                <a:cs typeface="Times New Roman" charset="0"/>
              </a:rPr>
              <a:t> </a:t>
            </a:r>
            <a:r>
              <a:rPr lang="ru-RU" sz="2000" b="1" kern="0" dirty="0" err="1" smtClean="0">
                <a:latin typeface="+mn-lt"/>
                <a:cs typeface="Times New Roman" charset="0"/>
              </a:rPr>
              <a:t>Resource</a:t>
            </a:r>
            <a:r>
              <a:rPr lang="ru-RU" sz="2000" b="1" kern="0" dirty="0" smtClean="0">
                <a:latin typeface="+mn-lt"/>
                <a:cs typeface="Times New Roman" charset="0"/>
              </a:rPr>
              <a:t> </a:t>
            </a:r>
            <a:r>
              <a:rPr lang="ru-RU" sz="2000" b="1" kern="0" dirty="0" err="1" smtClean="0">
                <a:latin typeface="+mn-lt"/>
                <a:cs typeface="Times New Roman" charset="0"/>
              </a:rPr>
              <a:t>Planning</a:t>
            </a:r>
            <a:r>
              <a:rPr lang="ru-RU" sz="2000" b="1" kern="0" dirty="0" smtClean="0">
                <a:latin typeface="+mn-lt"/>
                <a:cs typeface="Times New Roman" charset="0"/>
              </a:rPr>
              <a:t> </a:t>
            </a:r>
            <a:r>
              <a:rPr lang="ru-RU" sz="2000" kern="0" dirty="0" smtClean="0">
                <a:latin typeface="+mn-lt"/>
                <a:cs typeface="Times New Roman" charset="0"/>
              </a:rPr>
              <a:t>– Планирование ресурсов предприятия - </a:t>
            </a:r>
            <a:r>
              <a:rPr lang="ru-RU" sz="2000" kern="0" dirty="0" err="1" smtClean="0">
                <a:latin typeface="+mn-lt"/>
                <a:cs typeface="Times New Roman" charset="0"/>
              </a:rPr>
              <a:t>призванны</a:t>
            </a:r>
            <a:r>
              <a:rPr lang="ru-RU" sz="2000" kern="0" dirty="0" smtClean="0">
                <a:latin typeface="+mn-lt"/>
                <a:cs typeface="Times New Roman" charset="0"/>
              </a:rPr>
              <a:t> оптимизировать все многообразие внутренних и внешних процессов предприятия, позволяют снизить операционные, управленческие и коммерческие затраты, сократить цикл реализации, увеличить оборачиваемость материальных запасов, улучшить утилизацию основных фондов и т.д. Глобальная интеграция всех информационных потоков в рамках единой системы обеспечивает оптимальное использование информации, напрямую влияя на оперативность принятия управленческих решений и быстроту реакции на рыночные изменения.</a:t>
            </a:r>
          </a:p>
        </p:txBody>
      </p:sp>
      <p:sp>
        <p:nvSpPr>
          <p:cNvPr id="8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5496" y="1556792"/>
            <a:ext cx="89154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ru-RU" sz="2000" kern="0" dirty="0" smtClean="0">
                <a:latin typeface="+mn-lt"/>
                <a:cs typeface="Times New Roman" charset="0"/>
              </a:rPr>
              <a:t>Объединяя в себе лучшие мировые практики в области управления бизнесом, ERP-системы де-факто становятся основой для постановки бизнес-процессов, организации операций, интеграции информационных потоков и построения внешних взаимодействий, в целом способствуя повышению прозрачности и управляемости бизнеса).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Инициативы в области электронного бизнеса, изначально плохо продуманные или неудачно реализованные; а также эксперименты по автоматизации анализа в базах данных, в результате которых было получено много новой информации, из которой лишь малая доля была действительно ценной.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По некоторым оценкам, доля неудач в области ИТ составляет более 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70%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всех проектов ИТ. Хотя некоторые неудачи являются результатом технических проблем, большинство из них указывают на неспособность организаций осваивать новые процессы, позволяющие эффективно применять новые технологии.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763000" cy="639763"/>
          </a:xfrm>
        </p:spPr>
        <p:txBody>
          <a:bodyPr/>
          <a:lstStyle/>
          <a:p>
            <a:r>
              <a:rPr lang="uk-UA" b="1" dirty="0" smtClean="0">
                <a:cs typeface="Times New Roman" charset="0"/>
              </a:rPr>
              <a:t>6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sp>
        <p:nvSpPr>
          <p:cNvPr id="8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0" y="1450032"/>
            <a:ext cx="86106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 связи с тем, что применение ИТ позволяет повысить уровень стандартизации и интеграции бизнес-процессов, роли специалистов по ИТ и руководителей бизнеса оказываются все более тесно связанными. </a:t>
            </a:r>
            <a:endParaRPr kumimoji="0" lang="uk-UA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Принятие решений в отношении ИТ носит непременно совместный характер. </a:t>
            </a:r>
            <a:endParaRPr kumimoji="0" lang="uk-UA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b="0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Когда руководители бизнеса перекладывают ответственность за успе</a:t>
            </a:r>
            <a:r>
              <a:rPr kumimoji="0" lang="uk-UA" b="0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ш</a:t>
            </a:r>
            <a:r>
              <a:rPr kumimoji="0" lang="ru-RU" b="0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ность использования ИТ на руководителей по ИТ, это всегда кончается неудачей.</a:t>
            </a:r>
            <a:r>
              <a:rPr kumimoji="0" lang="ru-RU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</a:t>
            </a:r>
            <a:endParaRPr kumimoji="0" lang="uk-UA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Успешные фирмы отличаются тем, что не только принимают более удачные решения относительно ИТ, но и тем, что у них также более эффективно построен сам процесс принятия решений по ИТ. </a:t>
            </a:r>
            <a:endParaRPr kumimoji="0" lang="uk-UA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uk-UA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</a:t>
            </a:r>
            <a:r>
              <a:rPr kumimoji="0" lang="ru-RU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спешные фирмы вовлекают в процесс принятия решений компетентных сотрудников. Вовлечение специалистов позволяет определить стратегически наиболее важные направления использования ИТ и получить лучшие результаты. Привлечение таких компетентных сотрудников позволяет эффективнее использовать возможности ИТ.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None/>
              <a:tabLst/>
              <a:defRPr/>
            </a:pPr>
            <a:endParaRPr kumimoji="0" lang="ru-RU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763000" cy="639763"/>
          </a:xfrm>
        </p:spPr>
        <p:txBody>
          <a:bodyPr/>
          <a:lstStyle/>
          <a:p>
            <a:r>
              <a:rPr lang="uk-UA" b="1" dirty="0" smtClean="0">
                <a:cs typeface="Times New Roman" charset="0"/>
              </a:rPr>
              <a:t>6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sp>
        <p:nvSpPr>
          <p:cNvPr id="8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7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228184" y="6571059"/>
            <a:ext cx="2895600" cy="314325"/>
          </a:xfrm>
        </p:spPr>
        <p:txBody>
          <a:bodyPr/>
          <a:lstStyle/>
          <a:p>
            <a:r>
              <a:rPr lang="ru-RU" dirty="0" smtClean="0"/>
              <a:t>Управление ИТ</a:t>
            </a:r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white">
          <a:xfrm>
            <a:off x="179512" y="1124744"/>
            <a:ext cx="89644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u="sng" kern="0" dirty="0" smtClean="0">
                <a:latin typeface="+mj-lt"/>
                <a:ea typeface="+mj-ea"/>
                <a:cs typeface="Times New Roman" charset="0"/>
              </a:rPr>
              <a:t>Возможности высшего руководства ограничены</a:t>
            </a:r>
            <a:endParaRPr lang="ru-RU" sz="2000" b="1" u="sng" kern="0" dirty="0"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07504" y="1844824"/>
            <a:ext cx="8686800" cy="4926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Возможности высшего руководства не позволяют учесть все требования к </a:t>
            </a:r>
            <a:r>
              <a:rPr kumimoji="0" lang="ru-RU" sz="2000" b="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ИТ-инвестициям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на крупных предприятиях, не говоря уже об участии в принятии многих других решений в области ИТ.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Если руководители пытаются принимать участие в слишком большом количестве решений, возникают проблемы, препятствующие эффективности процесса.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Но решения в масштабе предприятия должны приниматься последовательно в рамках того курса,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которого придерживается высшее руководство в управлении компанией.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Тщательно разработанные принципы управления ИТ способствуют ясному, прозрачному процессу принятия решений, которое влечет за собой поведение сотрудников, соответствующее видению высшего руководства и создающее условия для проявления их большего творческого потенциала.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Номер слайда 3"/>
          <p:cNvSpPr txBox="1">
            <a:spLocks/>
          </p:cNvSpPr>
          <p:nvPr/>
        </p:nvSpPr>
        <p:spPr>
          <a:xfrm>
            <a:off x="-36512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cs typeface="Times New Roman" charset="0"/>
              </a:rPr>
              <a:t>8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white">
          <a:xfrm>
            <a:off x="0" y="1124744"/>
            <a:ext cx="896448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Ведущие предприятия управляют ИТ по-разному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1916832"/>
            <a:ext cx="8763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К</a:t>
            </a:r>
            <a:r>
              <a:rPr kumimoji="0" lang="ru-RU" sz="2000" b="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омпании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с высоким уровнем производительности не следуют общепринятым управленческим моделям.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Наоборот, ведущие предприятия для отдельных финансовых показателей использовали специальные управленческие модели, поддерживавшие их уникальные комбинации принципов желаемого поведения.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Например, фирмы, имеющие высокие показатели роста дохода, имели более децентрализованную структуру управления, разработанную для повышения способности к быстрому реагированию на потребности клиентов и ускорения инноваций.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3554" name="Picture 2" descr="http://advocat-cons.info/uploads/posts/2009-06/1245665684_ljudi.jpg"/>
          <p:cNvPicPr>
            <a:picLocks noChangeAspect="1" noChangeArrowheads="1"/>
          </p:cNvPicPr>
          <p:nvPr/>
        </p:nvPicPr>
        <p:blipFill>
          <a:blip r:embed="rId2" cstate="print"/>
          <a:srcRect b="10082"/>
          <a:stretch>
            <a:fillRect/>
          </a:stretch>
        </p:blipFill>
        <p:spPr bwMode="auto">
          <a:xfrm>
            <a:off x="5508104" y="5157192"/>
            <a:ext cx="1584176" cy="1682434"/>
          </a:xfrm>
          <a:prstGeom prst="rect">
            <a:avLst/>
          </a:prstGeom>
          <a:noFill/>
        </p:spPr>
      </p:pic>
      <p:pic>
        <p:nvPicPr>
          <p:cNvPr id="23556" name="Picture 4" descr="http://images04.olx.ru/ui/3/13/22/47181122_1.jpg"/>
          <p:cNvPicPr>
            <a:picLocks noChangeAspect="1" noChangeArrowheads="1"/>
          </p:cNvPicPr>
          <p:nvPr/>
        </p:nvPicPr>
        <p:blipFill>
          <a:blip r:embed="rId3" cstate="print"/>
          <a:srcRect t="7512"/>
          <a:stretch>
            <a:fillRect/>
          </a:stretch>
        </p:blipFill>
        <p:spPr bwMode="auto">
          <a:xfrm>
            <a:off x="1835696" y="5080620"/>
            <a:ext cx="2880320" cy="1777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0" y="1276672"/>
            <a:ext cx="8763000" cy="53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Компании, занимающие ведущие позиции по объему получаемой прибыли, напротив, имели более централизованные структуры управления, разработанные с целью создания более благоприятных условий для совместного и длительного использования ИТ и активов.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Компании с высоким уровнем производительности, реализующие множество </a:t>
            </a:r>
            <a:r>
              <a:rPr kumimoji="0" lang="ru-RU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бизнес-целей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, используют управленческие модели, сочетающие централизованные и децентрализованные механизмы принятия решений.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Управление на всех ведущих предприятиях имеет один общий признак: их системы управления сделали прозрачными противоречия, связанные с решениями в ИТ, такие как конфликт между стандартизацией и инновациями.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763000" cy="639763"/>
          </a:xfrm>
        </p:spPr>
        <p:txBody>
          <a:bodyPr/>
          <a:lstStyle/>
          <a:p>
            <a:r>
              <a:rPr lang="uk-UA" b="1" dirty="0" smtClean="0">
                <a:cs typeface="Times New Roman" charset="0"/>
              </a:rPr>
              <a:t>8</a:t>
            </a:r>
            <a:r>
              <a:rPr lang="uk-UA" b="1" dirty="0" smtClean="0"/>
              <a:t>-я причина</a:t>
            </a:r>
            <a:endParaRPr lang="en-US" dirty="0"/>
          </a:p>
        </p:txBody>
      </p:sp>
      <p:pic>
        <p:nvPicPr>
          <p:cNvPr id="8" name="Picture 2" descr="http://advocat-cons.info/uploads/posts/2009-06/1245665684_ljudi.jpg"/>
          <p:cNvPicPr>
            <a:picLocks noChangeAspect="1" noChangeArrowheads="1"/>
          </p:cNvPicPr>
          <p:nvPr/>
        </p:nvPicPr>
        <p:blipFill>
          <a:blip r:embed="rId2" cstate="print"/>
          <a:srcRect b="10082"/>
          <a:stretch>
            <a:fillRect/>
          </a:stretch>
        </p:blipFill>
        <p:spPr bwMode="auto">
          <a:xfrm>
            <a:off x="5508104" y="5157192"/>
            <a:ext cx="1584176" cy="1682434"/>
          </a:xfrm>
          <a:prstGeom prst="rect">
            <a:avLst/>
          </a:prstGeom>
          <a:noFill/>
        </p:spPr>
      </p:pic>
      <p:pic>
        <p:nvPicPr>
          <p:cNvPr id="9" name="Picture 4" descr="http://images04.olx.ru/ui/3/13/22/47181122_1.jpg"/>
          <p:cNvPicPr>
            <a:picLocks noChangeAspect="1" noChangeArrowheads="1"/>
          </p:cNvPicPr>
          <p:nvPr/>
        </p:nvPicPr>
        <p:blipFill>
          <a:blip r:embed="rId3" cstate="print"/>
          <a:srcRect t="7512"/>
          <a:stretch>
            <a:fillRect/>
          </a:stretch>
        </p:blipFill>
        <p:spPr bwMode="auto">
          <a:xfrm>
            <a:off x="1835696" y="5080620"/>
            <a:ext cx="2880320" cy="1777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Контрольные</a:t>
            </a:r>
            <a:r>
              <a:rPr lang="uk-UA" dirty="0" smtClean="0"/>
              <a:t> </a:t>
            </a:r>
            <a:r>
              <a:rPr lang="uk-UA" dirty="0" err="1" smtClean="0"/>
              <a:t>вопросы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Лекция 4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Управление ИТ</a:t>
            </a:r>
            <a:endParaRPr lang="en-US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539552" y="1563960"/>
          <a:ext cx="8136904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2411760" y="4437112"/>
            <a:ext cx="4724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Вопросы?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8068" name="WordArt 4"/>
          <p:cNvSpPr>
            <a:spLocks noChangeArrowheads="1" noChangeShapeType="1" noTextEdit="1"/>
          </p:cNvSpPr>
          <p:nvPr/>
        </p:nvSpPr>
        <p:spPr bwMode="gray">
          <a:xfrm>
            <a:off x="1835696" y="2997200"/>
            <a:ext cx="5832648" cy="647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Спасибо за внимание</a:t>
            </a:r>
            <a:r>
              <a:rPr lang="en-US" sz="36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!</a:t>
            </a:r>
            <a:endParaRPr lang="en-US" sz="3600" b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100000">
                    <a:schemeClr val="hlink"/>
                  </a:gs>
                </a:gsLst>
                <a:lin ang="0" scaled="1"/>
              </a:gradFill>
              <a:effectLst>
                <a:outerShdw dist="63500" dir="2212194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 animBg="1"/>
    </p:bldLst>
  </p:timing>
</p:sld>
</file>

<file path=ppt/theme/theme1.xml><?xml version="1.0" encoding="utf-8"?>
<a:theme xmlns:a="http://schemas.openxmlformats.org/drawingml/2006/main" name="12cdb2004c026l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C0C0C0"/>
      </a:lt2>
      <a:accent1>
        <a:srgbClr val="72B143"/>
      </a:accent1>
      <a:accent2>
        <a:srgbClr val="0099CC"/>
      </a:accent2>
      <a:accent3>
        <a:srgbClr val="FFFFFF"/>
      </a:accent3>
      <a:accent4>
        <a:srgbClr val="174578"/>
      </a:accent4>
      <a:accent5>
        <a:srgbClr val="BCD5B0"/>
      </a:accent5>
      <a:accent6>
        <a:srgbClr val="008AB9"/>
      </a:accent6>
      <a:hlink>
        <a:srgbClr val="6699FF"/>
      </a:hlink>
      <a:folHlink>
        <a:srgbClr val="AC7AD2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666699"/>
        </a:dk1>
        <a:lt1>
          <a:srgbClr val="FFFFFF"/>
        </a:lt1>
        <a:dk2>
          <a:srgbClr val="000000"/>
        </a:dk2>
        <a:lt2>
          <a:srgbClr val="C0C0C0"/>
        </a:lt2>
        <a:accent1>
          <a:srgbClr val="3F97D3"/>
        </a:accent1>
        <a:accent2>
          <a:srgbClr val="75AD94"/>
        </a:accent2>
        <a:accent3>
          <a:srgbClr val="FFFFFF"/>
        </a:accent3>
        <a:accent4>
          <a:srgbClr val="565682"/>
        </a:accent4>
        <a:accent5>
          <a:srgbClr val="AFC9E6"/>
        </a:accent5>
        <a:accent6>
          <a:srgbClr val="699C86"/>
        </a:accent6>
        <a:hlink>
          <a:srgbClr val="BAA2C8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3E2787"/>
        </a:dk1>
        <a:lt1>
          <a:srgbClr val="FFFFFF"/>
        </a:lt1>
        <a:dk2>
          <a:srgbClr val="000000"/>
        </a:dk2>
        <a:lt2>
          <a:srgbClr val="C0C0C0"/>
        </a:lt2>
        <a:accent1>
          <a:srgbClr val="445DC6"/>
        </a:accent1>
        <a:accent2>
          <a:srgbClr val="6699FF"/>
        </a:accent2>
        <a:accent3>
          <a:srgbClr val="FFFFFF"/>
        </a:accent3>
        <a:accent4>
          <a:srgbClr val="342072"/>
        </a:accent4>
        <a:accent5>
          <a:srgbClr val="B0B6DF"/>
        </a:accent5>
        <a:accent6>
          <a:srgbClr val="5C8AE7"/>
        </a:accent6>
        <a:hlink>
          <a:srgbClr val="69BD97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72B143"/>
        </a:accent1>
        <a:accent2>
          <a:srgbClr val="0099CC"/>
        </a:accent2>
        <a:accent3>
          <a:srgbClr val="FFFFFF"/>
        </a:accent3>
        <a:accent4>
          <a:srgbClr val="174578"/>
        </a:accent4>
        <a:accent5>
          <a:srgbClr val="BCD5B0"/>
        </a:accent5>
        <a:accent6>
          <a:srgbClr val="008AB9"/>
        </a:accent6>
        <a:hlink>
          <a:srgbClr val="6699FF"/>
        </a:hlink>
        <a:folHlink>
          <a:srgbClr val="AC7AD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12cdb2004c026l</Template>
  <TotalTime>532</TotalTime>
  <Words>1821</Words>
  <Application>Microsoft Office PowerPoint</Application>
  <PresentationFormat>Экран (4:3)</PresentationFormat>
  <Paragraphs>152</Paragraphs>
  <Slides>20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12cdb2004c026l</vt:lpstr>
      <vt:lpstr>Image</vt:lpstr>
      <vt:lpstr>Лекция № 4</vt:lpstr>
      <vt:lpstr>План лекции</vt:lpstr>
      <vt:lpstr>Затраты на эффективное управление ИТ</vt:lpstr>
      <vt:lpstr>1-я причина. </vt:lpstr>
      <vt:lpstr>2-я причина</vt:lpstr>
      <vt:lpstr>3-я причина</vt:lpstr>
      <vt:lpstr>4-я причина</vt:lpstr>
      <vt:lpstr>4-я причина</vt:lpstr>
      <vt:lpstr>4-я причина</vt:lpstr>
      <vt:lpstr>5-я причина</vt:lpstr>
      <vt:lpstr>5-я причина</vt:lpstr>
      <vt:lpstr>5-я причина</vt:lpstr>
      <vt:lpstr>6-я причина</vt:lpstr>
      <vt:lpstr>6-я причина</vt:lpstr>
      <vt:lpstr>6-я причина</vt:lpstr>
      <vt:lpstr>7-я причина</vt:lpstr>
      <vt:lpstr>8-я причина</vt:lpstr>
      <vt:lpstr>8-я причина</vt:lpstr>
      <vt:lpstr>Контрольные вопросы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№ 4</dc:title>
  <dc:creator>Алферов Евгений Андреевич</dc:creator>
  <cp:lastModifiedBy>Алферов Евгений Андреевич</cp:lastModifiedBy>
  <cp:revision>23</cp:revision>
  <dcterms:created xsi:type="dcterms:W3CDTF">2011-09-26T08:57:06Z</dcterms:created>
  <dcterms:modified xsi:type="dcterms:W3CDTF">2012-01-23T14:31:13Z</dcterms:modified>
</cp:coreProperties>
</file>