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0"/>
  </p:handoutMasterIdLst>
  <p:sldIdLst>
    <p:sldId id="277" r:id="rId2"/>
    <p:sldId id="301" r:id="rId3"/>
    <p:sldId id="278" r:id="rId4"/>
    <p:sldId id="302" r:id="rId5"/>
    <p:sldId id="303" r:id="rId6"/>
    <p:sldId id="331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3" r:id="rId25"/>
    <p:sldId id="325" r:id="rId26"/>
    <p:sldId id="330" r:id="rId27"/>
    <p:sldId id="332" r:id="rId28"/>
    <p:sldId id="296" r:id="rId29"/>
  </p:sldIdLst>
  <p:sldSz cx="9144000" cy="6858000" type="screen4x3"/>
  <p:notesSz cx="6640513" cy="99044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  <a:srgbClr val="FAA9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04" autoAdjust="0"/>
    <p:restoredTop sz="94660"/>
  </p:normalViewPr>
  <p:slideViewPr>
    <p:cSldViewPr>
      <p:cViewPr varScale="1">
        <p:scale>
          <a:sx n="99" d="100"/>
          <a:sy n="99" d="100"/>
        </p:scale>
        <p:origin x="-34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F0191C-8795-4FE0-A545-F58792132181}" type="doc">
      <dgm:prSet loTypeId="urn:microsoft.com/office/officeart/2005/8/layout/vList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9AB34A1-84F4-420D-879A-98B4C7508B12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pPr rtl="0"/>
          <a:r>
            <a:rPr lang="ru-RU" sz="1800" dirty="0" smtClean="0"/>
            <a:t>телекоммуникационные сетевые услуги; </a:t>
          </a:r>
          <a:endParaRPr lang="en-US" sz="1800" dirty="0"/>
        </a:p>
      </dgm:t>
    </dgm:pt>
    <dgm:pt modelId="{02DAE3F5-0384-43FD-BE40-B517DD345578}" type="parTrans" cxnId="{7457715D-93D3-4A46-90E1-AB65C78B8B60}">
      <dgm:prSet/>
      <dgm:spPr/>
      <dgm:t>
        <a:bodyPr/>
        <a:lstStyle/>
        <a:p>
          <a:endParaRPr lang="en-US" sz="1800"/>
        </a:p>
      </dgm:t>
    </dgm:pt>
    <dgm:pt modelId="{719D85AB-B0E4-406C-9E4E-063C4B63E1A3}" type="sibTrans" cxnId="{7457715D-93D3-4A46-90E1-AB65C78B8B60}">
      <dgm:prSet/>
      <dgm:spPr/>
      <dgm:t>
        <a:bodyPr/>
        <a:lstStyle/>
        <a:p>
          <a:endParaRPr lang="en-US" sz="1800"/>
        </a:p>
      </dgm:t>
    </dgm:pt>
    <dgm:pt modelId="{BD1B932B-6A8F-4246-BAE7-37F5D322C1C5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pPr rtl="0"/>
          <a:r>
            <a:rPr lang="ru-RU" sz="1800" dirty="0" smtClean="0"/>
            <a:t>обеспечение и управление вычислительной техникой высокого уровня (такой, как серверы или </a:t>
          </a:r>
          <a:r>
            <a:rPr lang="ru-RU" sz="1800" dirty="0" err="1" smtClean="0"/>
            <a:t>мейнфреймы</a:t>
          </a:r>
          <a:r>
            <a:rPr lang="ru-RU" sz="1800" dirty="0" smtClean="0"/>
            <a:t>); </a:t>
          </a:r>
          <a:endParaRPr lang="en-US" sz="1800" dirty="0"/>
        </a:p>
      </dgm:t>
    </dgm:pt>
    <dgm:pt modelId="{61BBE428-B151-4CAD-825A-38A87070949C}" type="parTrans" cxnId="{84963E3F-A59C-42C2-AE90-7F1C76B09B91}">
      <dgm:prSet/>
      <dgm:spPr/>
      <dgm:t>
        <a:bodyPr/>
        <a:lstStyle/>
        <a:p>
          <a:endParaRPr lang="en-US" sz="1800"/>
        </a:p>
      </dgm:t>
    </dgm:pt>
    <dgm:pt modelId="{40C6673C-D55E-4A0A-BF7E-8F05783537B2}" type="sibTrans" cxnId="{84963E3F-A59C-42C2-AE90-7F1C76B09B91}">
      <dgm:prSet/>
      <dgm:spPr/>
      <dgm:t>
        <a:bodyPr/>
        <a:lstStyle/>
        <a:p>
          <a:endParaRPr lang="en-US" sz="1800"/>
        </a:p>
      </dgm:t>
    </dgm:pt>
    <dgm:pt modelId="{888D20A5-C9B9-4C3E-ADB2-4C37E6A14608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pPr rtl="0"/>
          <a:r>
            <a:rPr lang="ru-RU" sz="1800" dirty="0" smtClean="0"/>
            <a:t>управление совместно используемыми клиентскими базами данных; </a:t>
          </a:r>
          <a:endParaRPr lang="en-US" sz="1800" dirty="0"/>
        </a:p>
      </dgm:t>
    </dgm:pt>
    <dgm:pt modelId="{33CF49CB-D4FD-4D7C-A70B-0071C8668B62}" type="parTrans" cxnId="{BDAC63F1-2525-4504-B202-1047A1E7C9C8}">
      <dgm:prSet/>
      <dgm:spPr/>
      <dgm:t>
        <a:bodyPr/>
        <a:lstStyle/>
        <a:p>
          <a:endParaRPr lang="en-US" sz="1800"/>
        </a:p>
      </dgm:t>
    </dgm:pt>
    <dgm:pt modelId="{38985685-50EC-4A5E-AAA3-D66F82D05DB3}" type="sibTrans" cxnId="{BDAC63F1-2525-4504-B202-1047A1E7C9C8}">
      <dgm:prSet/>
      <dgm:spPr/>
      <dgm:t>
        <a:bodyPr/>
        <a:lstStyle/>
        <a:p>
          <a:endParaRPr lang="en-US" sz="1800"/>
        </a:p>
      </dgm:t>
    </dgm:pt>
    <dgm:pt modelId="{9AAE2B47-83B5-4D15-8FDD-D324CF985E8D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pPr rtl="0"/>
          <a:r>
            <a:rPr lang="ru-RU" sz="1800" dirty="0" smtClean="0"/>
            <a:t>проведение исследований и развитие экспертных знаний, направленных на выявление полезности для бизнеса новых технологий; </a:t>
          </a:r>
          <a:endParaRPr lang="en-US" sz="1800" dirty="0"/>
        </a:p>
      </dgm:t>
    </dgm:pt>
    <dgm:pt modelId="{DC6A1005-9692-4FD4-93B9-434BB27B3E12}" type="parTrans" cxnId="{74BAB668-B9EB-4B81-9155-5CFA273D7B05}">
      <dgm:prSet/>
      <dgm:spPr/>
      <dgm:t>
        <a:bodyPr/>
        <a:lstStyle/>
        <a:p>
          <a:endParaRPr lang="en-US" sz="1800"/>
        </a:p>
      </dgm:t>
    </dgm:pt>
    <dgm:pt modelId="{2527CB8A-086B-471D-B593-9432B0DEAA9D}" type="sibTrans" cxnId="{74BAB668-B9EB-4B81-9155-5CFA273D7B05}">
      <dgm:prSet/>
      <dgm:spPr/>
      <dgm:t>
        <a:bodyPr/>
        <a:lstStyle/>
        <a:p>
          <a:endParaRPr lang="en-US" sz="1800"/>
        </a:p>
      </dgm:t>
    </dgm:pt>
    <dgm:pt modelId="{9EDC949D-DD96-4439-AFBE-351566E1977E}">
      <dgm:prSet custT="1"/>
      <dgm:spPr>
        <a:solidFill>
          <a:schemeClr val="accent1">
            <a:lumMod val="50000"/>
          </a:schemeClr>
        </a:solidFill>
      </dgm:spPr>
      <dgm:t>
        <a:bodyPr/>
        <a:lstStyle/>
        <a:p>
          <a:pPr rtl="0"/>
          <a:r>
            <a:rPr lang="ru-RU" sz="1800" dirty="0" smtClean="0"/>
            <a:t>а также создание локальной корпоративной сети (</a:t>
          </a:r>
          <a:r>
            <a:rPr lang="ru-RU" sz="1800" dirty="0" err="1" smtClean="0"/>
            <a:t>интранета</a:t>
          </a:r>
          <a:r>
            <a:rPr lang="ru-RU" sz="1800" dirty="0" smtClean="0"/>
            <a:t>). </a:t>
          </a:r>
          <a:endParaRPr lang="en-US" sz="1800" dirty="0"/>
        </a:p>
      </dgm:t>
    </dgm:pt>
    <dgm:pt modelId="{F194AE95-C074-4776-8602-692D9CC54C93}" type="parTrans" cxnId="{4EE3E886-FCAC-43C3-BB9B-F7BE5CCAA7C2}">
      <dgm:prSet/>
      <dgm:spPr/>
      <dgm:t>
        <a:bodyPr/>
        <a:lstStyle/>
        <a:p>
          <a:endParaRPr lang="en-US" sz="1800"/>
        </a:p>
      </dgm:t>
    </dgm:pt>
    <dgm:pt modelId="{EEB9C57B-6CAD-44DC-AE67-604D0B822D66}" type="sibTrans" cxnId="{4EE3E886-FCAC-43C3-BB9B-F7BE5CCAA7C2}">
      <dgm:prSet/>
      <dgm:spPr/>
      <dgm:t>
        <a:bodyPr/>
        <a:lstStyle/>
        <a:p>
          <a:endParaRPr lang="en-US" sz="1800"/>
        </a:p>
      </dgm:t>
    </dgm:pt>
    <dgm:pt modelId="{9B988F37-7412-4691-8C03-1EB5EE07BFE3}" type="pres">
      <dgm:prSet presAssocID="{BCF0191C-8795-4FE0-A545-F5879213218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F0AEABE-F50F-47BA-9271-FB0D0D5AD231}" type="pres">
      <dgm:prSet presAssocID="{79AB34A1-84F4-420D-879A-98B4C7508B12}" presName="composite" presStyleCnt="0"/>
      <dgm:spPr/>
    </dgm:pt>
    <dgm:pt modelId="{DE202432-F61D-49BE-9B70-1768B1CF8D19}" type="pres">
      <dgm:prSet presAssocID="{79AB34A1-84F4-420D-879A-98B4C7508B12}" presName="imgShp" presStyleLbl="fgImgPlace1" presStyleIdx="0" presStyleCnt="5" custLinFactX="-5044" custLinFactNeighborX="-100000"/>
      <dgm:spPr/>
    </dgm:pt>
    <dgm:pt modelId="{75BB8195-3049-472D-AEDE-A18DC5C7B7B1}" type="pres">
      <dgm:prSet presAssocID="{79AB34A1-84F4-420D-879A-98B4C7508B12}" presName="txShp" presStyleLbl="node1" presStyleIdx="0" presStyleCnt="5" custScaleX="1239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2C5A69-9042-42C0-B6D3-3861DD815A87}" type="pres">
      <dgm:prSet presAssocID="{719D85AB-B0E4-406C-9E4E-063C4B63E1A3}" presName="spacing" presStyleCnt="0"/>
      <dgm:spPr/>
    </dgm:pt>
    <dgm:pt modelId="{FFE4CD9F-73D5-453C-BF37-16820574185E}" type="pres">
      <dgm:prSet presAssocID="{BD1B932B-6A8F-4246-BAE7-37F5D322C1C5}" presName="composite" presStyleCnt="0"/>
      <dgm:spPr/>
    </dgm:pt>
    <dgm:pt modelId="{264E9575-4D24-4210-8790-82EA91574049}" type="pres">
      <dgm:prSet presAssocID="{BD1B932B-6A8F-4246-BAE7-37F5D322C1C5}" presName="imgShp" presStyleLbl="fgImgPlace1" presStyleIdx="1" presStyleCnt="5" custLinFactX="-5044" custLinFactNeighborX="-100000"/>
      <dgm:spPr/>
    </dgm:pt>
    <dgm:pt modelId="{D35C34A9-1DD6-4853-B74A-8942B9112E7E}" type="pres">
      <dgm:prSet presAssocID="{BD1B932B-6A8F-4246-BAE7-37F5D322C1C5}" presName="txShp" presStyleLbl="node1" presStyleIdx="1" presStyleCnt="5" custScaleX="1239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333D7F-F802-4459-88E2-B07A450E8310}" type="pres">
      <dgm:prSet presAssocID="{40C6673C-D55E-4A0A-BF7E-8F05783537B2}" presName="spacing" presStyleCnt="0"/>
      <dgm:spPr/>
    </dgm:pt>
    <dgm:pt modelId="{0B6F07DD-BFCD-489A-A192-DF759FBEA50A}" type="pres">
      <dgm:prSet presAssocID="{888D20A5-C9B9-4C3E-ADB2-4C37E6A14608}" presName="composite" presStyleCnt="0"/>
      <dgm:spPr/>
    </dgm:pt>
    <dgm:pt modelId="{548E3683-D8AF-4928-9A5F-5911C2FC53DF}" type="pres">
      <dgm:prSet presAssocID="{888D20A5-C9B9-4C3E-ADB2-4C37E6A14608}" presName="imgShp" presStyleLbl="fgImgPlace1" presStyleIdx="2" presStyleCnt="5" custLinFactX="-5044" custLinFactNeighborX="-100000"/>
      <dgm:spPr/>
    </dgm:pt>
    <dgm:pt modelId="{1FBFF492-2897-400F-B35C-58C03D852620}" type="pres">
      <dgm:prSet presAssocID="{888D20A5-C9B9-4C3E-ADB2-4C37E6A14608}" presName="txShp" presStyleLbl="node1" presStyleIdx="2" presStyleCnt="5" custScaleX="1239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7EB79A-AE7B-4C56-97AC-FBA7D172811C}" type="pres">
      <dgm:prSet presAssocID="{38985685-50EC-4A5E-AAA3-D66F82D05DB3}" presName="spacing" presStyleCnt="0"/>
      <dgm:spPr/>
    </dgm:pt>
    <dgm:pt modelId="{1BB1D6B3-1EF2-4D00-9761-4B92EACAAEDB}" type="pres">
      <dgm:prSet presAssocID="{9AAE2B47-83B5-4D15-8FDD-D324CF985E8D}" presName="composite" presStyleCnt="0"/>
      <dgm:spPr/>
    </dgm:pt>
    <dgm:pt modelId="{DEEF2795-3FA5-4022-ACA6-D679A48DB732}" type="pres">
      <dgm:prSet presAssocID="{9AAE2B47-83B5-4D15-8FDD-D324CF985E8D}" presName="imgShp" presStyleLbl="fgImgPlace1" presStyleIdx="3" presStyleCnt="5" custLinFactX="-5044" custLinFactNeighborX="-100000"/>
      <dgm:spPr/>
    </dgm:pt>
    <dgm:pt modelId="{762BA1AE-0177-4BA9-98EF-FD105398B4DF}" type="pres">
      <dgm:prSet presAssocID="{9AAE2B47-83B5-4D15-8FDD-D324CF985E8D}" presName="txShp" presStyleLbl="node1" presStyleIdx="3" presStyleCnt="5" custScaleX="1239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85210A-BD96-4459-A95A-E97A73E460A8}" type="pres">
      <dgm:prSet presAssocID="{2527CB8A-086B-471D-B593-9432B0DEAA9D}" presName="spacing" presStyleCnt="0"/>
      <dgm:spPr/>
    </dgm:pt>
    <dgm:pt modelId="{0997E9F2-2A03-405A-9F97-3FCA4DF609E3}" type="pres">
      <dgm:prSet presAssocID="{9EDC949D-DD96-4439-AFBE-351566E1977E}" presName="composite" presStyleCnt="0"/>
      <dgm:spPr/>
    </dgm:pt>
    <dgm:pt modelId="{0008DA0B-E7A0-43F2-A535-629F07B7797A}" type="pres">
      <dgm:prSet presAssocID="{9EDC949D-DD96-4439-AFBE-351566E1977E}" presName="imgShp" presStyleLbl="fgImgPlace1" presStyleIdx="4" presStyleCnt="5" custLinFactX="-5044" custLinFactNeighborX="-100000"/>
      <dgm:spPr/>
    </dgm:pt>
    <dgm:pt modelId="{4B6BEA44-2FDE-46EC-825C-46D4DC9F1331}" type="pres">
      <dgm:prSet presAssocID="{9EDC949D-DD96-4439-AFBE-351566E1977E}" presName="txShp" presStyleLbl="node1" presStyleIdx="4" presStyleCnt="5" custScaleX="1239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4963E3F-A59C-42C2-AE90-7F1C76B09B91}" srcId="{BCF0191C-8795-4FE0-A545-F58792132181}" destId="{BD1B932B-6A8F-4246-BAE7-37F5D322C1C5}" srcOrd="1" destOrd="0" parTransId="{61BBE428-B151-4CAD-825A-38A87070949C}" sibTransId="{40C6673C-D55E-4A0A-BF7E-8F05783537B2}"/>
    <dgm:cxn modelId="{BAFDE9BB-C152-4FB4-B5E0-3DC568277B07}" type="presOf" srcId="{79AB34A1-84F4-420D-879A-98B4C7508B12}" destId="{75BB8195-3049-472D-AEDE-A18DC5C7B7B1}" srcOrd="0" destOrd="0" presId="urn:microsoft.com/office/officeart/2005/8/layout/vList3"/>
    <dgm:cxn modelId="{A078DA4E-FD69-49DB-BF8E-1D25F3239088}" type="presOf" srcId="{9EDC949D-DD96-4439-AFBE-351566E1977E}" destId="{4B6BEA44-2FDE-46EC-825C-46D4DC9F1331}" srcOrd="0" destOrd="0" presId="urn:microsoft.com/office/officeart/2005/8/layout/vList3"/>
    <dgm:cxn modelId="{7457715D-93D3-4A46-90E1-AB65C78B8B60}" srcId="{BCF0191C-8795-4FE0-A545-F58792132181}" destId="{79AB34A1-84F4-420D-879A-98B4C7508B12}" srcOrd="0" destOrd="0" parTransId="{02DAE3F5-0384-43FD-BE40-B517DD345578}" sibTransId="{719D85AB-B0E4-406C-9E4E-063C4B63E1A3}"/>
    <dgm:cxn modelId="{BDAC63F1-2525-4504-B202-1047A1E7C9C8}" srcId="{BCF0191C-8795-4FE0-A545-F58792132181}" destId="{888D20A5-C9B9-4C3E-ADB2-4C37E6A14608}" srcOrd="2" destOrd="0" parTransId="{33CF49CB-D4FD-4D7C-A70B-0071C8668B62}" sibTransId="{38985685-50EC-4A5E-AAA3-D66F82D05DB3}"/>
    <dgm:cxn modelId="{F72D57CC-19F1-4655-87BB-F88F27B3585B}" type="presOf" srcId="{888D20A5-C9B9-4C3E-ADB2-4C37E6A14608}" destId="{1FBFF492-2897-400F-B35C-58C03D852620}" srcOrd="0" destOrd="0" presId="urn:microsoft.com/office/officeart/2005/8/layout/vList3"/>
    <dgm:cxn modelId="{FF9CD147-329C-49AB-9C17-C9487FE922E7}" type="presOf" srcId="{BCF0191C-8795-4FE0-A545-F58792132181}" destId="{9B988F37-7412-4691-8C03-1EB5EE07BFE3}" srcOrd="0" destOrd="0" presId="urn:microsoft.com/office/officeart/2005/8/layout/vList3"/>
    <dgm:cxn modelId="{106B7102-B654-48AB-940B-66663C0B9780}" type="presOf" srcId="{BD1B932B-6A8F-4246-BAE7-37F5D322C1C5}" destId="{D35C34A9-1DD6-4853-B74A-8942B9112E7E}" srcOrd="0" destOrd="0" presId="urn:microsoft.com/office/officeart/2005/8/layout/vList3"/>
    <dgm:cxn modelId="{74BAB668-B9EB-4B81-9155-5CFA273D7B05}" srcId="{BCF0191C-8795-4FE0-A545-F58792132181}" destId="{9AAE2B47-83B5-4D15-8FDD-D324CF985E8D}" srcOrd="3" destOrd="0" parTransId="{DC6A1005-9692-4FD4-93B9-434BB27B3E12}" sibTransId="{2527CB8A-086B-471D-B593-9432B0DEAA9D}"/>
    <dgm:cxn modelId="{AFDFE38B-53C4-4F7C-A085-B91869D47776}" type="presOf" srcId="{9AAE2B47-83B5-4D15-8FDD-D324CF985E8D}" destId="{762BA1AE-0177-4BA9-98EF-FD105398B4DF}" srcOrd="0" destOrd="0" presId="urn:microsoft.com/office/officeart/2005/8/layout/vList3"/>
    <dgm:cxn modelId="{4EE3E886-FCAC-43C3-BB9B-F7BE5CCAA7C2}" srcId="{BCF0191C-8795-4FE0-A545-F58792132181}" destId="{9EDC949D-DD96-4439-AFBE-351566E1977E}" srcOrd="4" destOrd="0" parTransId="{F194AE95-C074-4776-8602-692D9CC54C93}" sibTransId="{EEB9C57B-6CAD-44DC-AE67-604D0B822D66}"/>
    <dgm:cxn modelId="{0FD139FB-5686-4F4E-9065-9B4ACD940A43}" type="presParOf" srcId="{9B988F37-7412-4691-8C03-1EB5EE07BFE3}" destId="{9F0AEABE-F50F-47BA-9271-FB0D0D5AD231}" srcOrd="0" destOrd="0" presId="urn:microsoft.com/office/officeart/2005/8/layout/vList3"/>
    <dgm:cxn modelId="{3CB30838-BCB4-47DC-8E80-2544CAC9C3FB}" type="presParOf" srcId="{9F0AEABE-F50F-47BA-9271-FB0D0D5AD231}" destId="{DE202432-F61D-49BE-9B70-1768B1CF8D19}" srcOrd="0" destOrd="0" presId="urn:microsoft.com/office/officeart/2005/8/layout/vList3"/>
    <dgm:cxn modelId="{0FA40CB2-322A-4AD2-9021-F2E281AE8882}" type="presParOf" srcId="{9F0AEABE-F50F-47BA-9271-FB0D0D5AD231}" destId="{75BB8195-3049-472D-AEDE-A18DC5C7B7B1}" srcOrd="1" destOrd="0" presId="urn:microsoft.com/office/officeart/2005/8/layout/vList3"/>
    <dgm:cxn modelId="{4F8A7EB4-D9F1-4E9A-937B-A2BEA047D63B}" type="presParOf" srcId="{9B988F37-7412-4691-8C03-1EB5EE07BFE3}" destId="{2C2C5A69-9042-42C0-B6D3-3861DD815A87}" srcOrd="1" destOrd="0" presId="urn:microsoft.com/office/officeart/2005/8/layout/vList3"/>
    <dgm:cxn modelId="{A00C8AF3-59CC-47E3-8BAE-9B42A864C3EA}" type="presParOf" srcId="{9B988F37-7412-4691-8C03-1EB5EE07BFE3}" destId="{FFE4CD9F-73D5-453C-BF37-16820574185E}" srcOrd="2" destOrd="0" presId="urn:microsoft.com/office/officeart/2005/8/layout/vList3"/>
    <dgm:cxn modelId="{49FA359C-7894-4AEE-8124-DCCF27F7EAF2}" type="presParOf" srcId="{FFE4CD9F-73D5-453C-BF37-16820574185E}" destId="{264E9575-4D24-4210-8790-82EA91574049}" srcOrd="0" destOrd="0" presId="urn:microsoft.com/office/officeart/2005/8/layout/vList3"/>
    <dgm:cxn modelId="{DA69ABF5-27FE-403A-B8A7-32A78C248EF6}" type="presParOf" srcId="{FFE4CD9F-73D5-453C-BF37-16820574185E}" destId="{D35C34A9-1DD6-4853-B74A-8942B9112E7E}" srcOrd="1" destOrd="0" presId="urn:microsoft.com/office/officeart/2005/8/layout/vList3"/>
    <dgm:cxn modelId="{DCA7E0F7-1B01-43B5-84B0-C364E1752BDA}" type="presParOf" srcId="{9B988F37-7412-4691-8C03-1EB5EE07BFE3}" destId="{AA333D7F-F802-4459-88E2-B07A450E8310}" srcOrd="3" destOrd="0" presId="urn:microsoft.com/office/officeart/2005/8/layout/vList3"/>
    <dgm:cxn modelId="{AF2EC73A-395C-4F03-980A-2941FEBD3088}" type="presParOf" srcId="{9B988F37-7412-4691-8C03-1EB5EE07BFE3}" destId="{0B6F07DD-BFCD-489A-A192-DF759FBEA50A}" srcOrd="4" destOrd="0" presId="urn:microsoft.com/office/officeart/2005/8/layout/vList3"/>
    <dgm:cxn modelId="{7785E52F-B8E3-482E-BE80-C433DF6BC31F}" type="presParOf" srcId="{0B6F07DD-BFCD-489A-A192-DF759FBEA50A}" destId="{548E3683-D8AF-4928-9A5F-5911C2FC53DF}" srcOrd="0" destOrd="0" presId="urn:microsoft.com/office/officeart/2005/8/layout/vList3"/>
    <dgm:cxn modelId="{7DAD0890-F7E6-49B1-BD9B-35D977B8BA91}" type="presParOf" srcId="{0B6F07DD-BFCD-489A-A192-DF759FBEA50A}" destId="{1FBFF492-2897-400F-B35C-58C03D852620}" srcOrd="1" destOrd="0" presId="urn:microsoft.com/office/officeart/2005/8/layout/vList3"/>
    <dgm:cxn modelId="{8BC015A7-2AC4-4CD4-86B1-8238FF10B098}" type="presParOf" srcId="{9B988F37-7412-4691-8C03-1EB5EE07BFE3}" destId="{A97EB79A-AE7B-4C56-97AC-FBA7D172811C}" srcOrd="5" destOrd="0" presId="urn:microsoft.com/office/officeart/2005/8/layout/vList3"/>
    <dgm:cxn modelId="{DCD88215-9864-47F4-9133-C05ACDCEF269}" type="presParOf" srcId="{9B988F37-7412-4691-8C03-1EB5EE07BFE3}" destId="{1BB1D6B3-1EF2-4D00-9761-4B92EACAAEDB}" srcOrd="6" destOrd="0" presId="urn:microsoft.com/office/officeart/2005/8/layout/vList3"/>
    <dgm:cxn modelId="{CE90C9A7-82FB-4B0B-BF73-2FCECA3BB694}" type="presParOf" srcId="{1BB1D6B3-1EF2-4D00-9761-4B92EACAAEDB}" destId="{DEEF2795-3FA5-4022-ACA6-D679A48DB732}" srcOrd="0" destOrd="0" presId="urn:microsoft.com/office/officeart/2005/8/layout/vList3"/>
    <dgm:cxn modelId="{62745C4A-2194-4E2E-9F38-DD933901A215}" type="presParOf" srcId="{1BB1D6B3-1EF2-4D00-9761-4B92EACAAEDB}" destId="{762BA1AE-0177-4BA9-98EF-FD105398B4DF}" srcOrd="1" destOrd="0" presId="urn:microsoft.com/office/officeart/2005/8/layout/vList3"/>
    <dgm:cxn modelId="{2233926E-E913-4ED1-983F-93FEE1D4A21A}" type="presParOf" srcId="{9B988F37-7412-4691-8C03-1EB5EE07BFE3}" destId="{9485210A-BD96-4459-A95A-E97A73E460A8}" srcOrd="7" destOrd="0" presId="urn:microsoft.com/office/officeart/2005/8/layout/vList3"/>
    <dgm:cxn modelId="{26A141B6-2716-4388-86A7-05C1662B7A1B}" type="presParOf" srcId="{9B988F37-7412-4691-8C03-1EB5EE07BFE3}" destId="{0997E9F2-2A03-405A-9F97-3FCA4DF609E3}" srcOrd="8" destOrd="0" presId="urn:microsoft.com/office/officeart/2005/8/layout/vList3"/>
    <dgm:cxn modelId="{2DE0E4F7-AF4E-4B8F-85B2-AE998E63DA56}" type="presParOf" srcId="{0997E9F2-2A03-405A-9F97-3FCA4DF609E3}" destId="{0008DA0B-E7A0-43F2-A535-629F07B7797A}" srcOrd="0" destOrd="0" presId="urn:microsoft.com/office/officeart/2005/8/layout/vList3"/>
    <dgm:cxn modelId="{FB642175-4139-46DA-8B80-5C2E82DF1D9A}" type="presParOf" srcId="{0997E9F2-2A03-405A-9F97-3FCA4DF609E3}" destId="{4B6BEA44-2FDE-46EC-825C-46D4DC9F133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439B8F-AE2A-43DE-B0CA-1A9687EFD524}" type="doc">
      <dgm:prSet loTypeId="urn:microsoft.com/office/officeart/2005/8/layout/vList3" loCatId="list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3A2AF4C0-3555-4383-82A1-C8AA311131FA}">
      <dgm:prSet/>
      <dgm:spPr/>
      <dgm:t>
        <a:bodyPr/>
        <a:lstStyle/>
        <a:p>
          <a:pPr rtl="0"/>
          <a:r>
            <a:rPr lang="ru-RU" b="0" i="0" dirty="0" smtClean="0"/>
            <a:t>Почему инфраструктура ИТ является основой планируемых возможностей ИТ?</a:t>
          </a:r>
          <a:endParaRPr lang="en-US" b="0" i="0" dirty="0"/>
        </a:p>
      </dgm:t>
    </dgm:pt>
    <dgm:pt modelId="{B820C28A-C548-499E-A7C6-AC354C4045FF}" type="parTrans" cxnId="{36337F6B-44E1-4DFA-B29C-7B5DAC562A30}">
      <dgm:prSet/>
      <dgm:spPr/>
      <dgm:t>
        <a:bodyPr/>
        <a:lstStyle/>
        <a:p>
          <a:endParaRPr lang="en-US" b="0" i="0"/>
        </a:p>
      </dgm:t>
    </dgm:pt>
    <dgm:pt modelId="{1196A0B2-ED9B-48B9-B4EA-07294C06185B}" type="sibTrans" cxnId="{36337F6B-44E1-4DFA-B29C-7B5DAC562A30}">
      <dgm:prSet/>
      <dgm:spPr/>
      <dgm:t>
        <a:bodyPr/>
        <a:lstStyle/>
        <a:p>
          <a:endParaRPr lang="en-US" b="0" i="0"/>
        </a:p>
      </dgm:t>
    </dgm:pt>
    <dgm:pt modelId="{143EA6A0-ABD6-4E99-8C29-6B17DD52B72E}">
      <dgm:prSet/>
      <dgm:spPr/>
      <dgm:t>
        <a:bodyPr/>
        <a:lstStyle/>
        <a:p>
          <a:pPr rtl="0"/>
          <a:r>
            <a:rPr lang="ru-RU" b="0" i="0" dirty="0" smtClean="0"/>
            <a:t>Что Вы понимаете под термином стандартные приложения?</a:t>
          </a:r>
          <a:endParaRPr lang="en-US" b="0" i="0" dirty="0"/>
        </a:p>
      </dgm:t>
    </dgm:pt>
    <dgm:pt modelId="{C151B95D-7A95-46A9-B227-0AE8129C93E2}" type="parTrans" cxnId="{BD093380-9076-4089-BCEE-284F69C50C76}">
      <dgm:prSet/>
      <dgm:spPr/>
      <dgm:t>
        <a:bodyPr/>
        <a:lstStyle/>
        <a:p>
          <a:endParaRPr lang="en-US" b="0" i="0"/>
        </a:p>
      </dgm:t>
    </dgm:pt>
    <dgm:pt modelId="{10781E6B-41BF-4734-AE25-0BC378405418}" type="sibTrans" cxnId="{BD093380-9076-4089-BCEE-284F69C50C76}">
      <dgm:prSet/>
      <dgm:spPr/>
      <dgm:t>
        <a:bodyPr/>
        <a:lstStyle/>
        <a:p>
          <a:endParaRPr lang="en-US" b="0" i="0"/>
        </a:p>
      </dgm:t>
    </dgm:pt>
    <dgm:pt modelId="{F6287EA2-9F9C-4B96-A81F-86C0C0A9BF9B}">
      <dgm:prSet/>
      <dgm:spPr/>
      <dgm:t>
        <a:bodyPr/>
        <a:lstStyle/>
        <a:p>
          <a:pPr rtl="0"/>
          <a:r>
            <a:rPr lang="ru-RU" b="0" i="0" dirty="0" smtClean="0"/>
            <a:t>Что Вы понимаете под термином локальные приложения?</a:t>
          </a:r>
          <a:endParaRPr lang="en-US" b="0" i="0" dirty="0"/>
        </a:p>
      </dgm:t>
    </dgm:pt>
    <dgm:pt modelId="{D44DDE17-4FAE-49AC-A065-9514E2D700DC}" type="parTrans" cxnId="{7E3C8869-246A-4997-81AF-D13A09432268}">
      <dgm:prSet/>
      <dgm:spPr/>
      <dgm:t>
        <a:bodyPr/>
        <a:lstStyle/>
        <a:p>
          <a:endParaRPr lang="en-US" b="0" i="0"/>
        </a:p>
      </dgm:t>
    </dgm:pt>
    <dgm:pt modelId="{CA9307F5-0619-4AE4-A9A9-7EA8BFD61543}" type="sibTrans" cxnId="{7E3C8869-246A-4997-81AF-D13A09432268}">
      <dgm:prSet/>
      <dgm:spPr/>
      <dgm:t>
        <a:bodyPr/>
        <a:lstStyle/>
        <a:p>
          <a:endParaRPr lang="en-US" b="0" i="0"/>
        </a:p>
      </dgm:t>
    </dgm:pt>
    <dgm:pt modelId="{C50ABBF4-A0E1-4DD0-98D7-BC73AAE35A0C}">
      <dgm:prSet/>
      <dgm:spPr/>
      <dgm:t>
        <a:bodyPr/>
        <a:lstStyle/>
        <a:p>
          <a:pPr rtl="0"/>
          <a:r>
            <a:rPr lang="ru-RU" b="0" i="0" dirty="0" smtClean="0"/>
            <a:t>Назовите десять кластеров услуги инфраструктуры ИТ?</a:t>
          </a:r>
          <a:endParaRPr lang="en-US" b="0" i="0" dirty="0"/>
        </a:p>
      </dgm:t>
    </dgm:pt>
    <dgm:pt modelId="{872B2170-A70F-4AE6-BF36-F47F5EF72CBD}" type="parTrans" cxnId="{35994D4D-5D69-4767-8171-2FF1BE9F4F22}">
      <dgm:prSet/>
      <dgm:spPr/>
      <dgm:t>
        <a:bodyPr/>
        <a:lstStyle/>
        <a:p>
          <a:endParaRPr lang="en-US" b="0" i="0"/>
        </a:p>
      </dgm:t>
    </dgm:pt>
    <dgm:pt modelId="{26D6254E-0F60-4E5B-8D01-32FB00F4079F}" type="sibTrans" cxnId="{35994D4D-5D69-4767-8171-2FF1BE9F4F22}">
      <dgm:prSet/>
      <dgm:spPr/>
      <dgm:t>
        <a:bodyPr/>
        <a:lstStyle/>
        <a:p>
          <a:endParaRPr lang="en-US" b="0" i="0"/>
        </a:p>
      </dgm:t>
    </dgm:pt>
    <dgm:pt modelId="{EE68E425-29F6-41C9-B833-0EDFC5D75025}">
      <dgm:prSet/>
      <dgm:spPr/>
      <dgm:t>
        <a:bodyPr/>
        <a:lstStyle/>
        <a:p>
          <a:pPr rtl="0"/>
          <a:r>
            <a:rPr lang="ru-RU" b="0" i="0" dirty="0" smtClean="0"/>
            <a:t>Какие две противоположные задачи связаны с Выявлением потребностей бизнеса в </a:t>
          </a:r>
          <a:r>
            <a:rPr lang="ru-RU" b="0" i="0" dirty="0" err="1" smtClean="0"/>
            <a:t>ИТ-приложениях</a:t>
          </a:r>
          <a:r>
            <a:rPr lang="ru-RU" b="0" i="0" dirty="0" smtClean="0"/>
            <a:t>? В чем они состоят?</a:t>
          </a:r>
          <a:endParaRPr lang="en-US" b="0" i="0" dirty="0"/>
        </a:p>
      </dgm:t>
    </dgm:pt>
    <dgm:pt modelId="{178575A4-B6F8-4FDA-981C-31F426F79204}" type="parTrans" cxnId="{E4013FD3-55A9-4DDA-B0DB-DE009DA96A13}">
      <dgm:prSet/>
      <dgm:spPr/>
      <dgm:t>
        <a:bodyPr/>
        <a:lstStyle/>
        <a:p>
          <a:endParaRPr lang="en-US" b="0" i="0"/>
        </a:p>
      </dgm:t>
    </dgm:pt>
    <dgm:pt modelId="{E20CAEFB-141B-482A-BD9D-26812330DCA4}" type="sibTrans" cxnId="{E4013FD3-55A9-4DDA-B0DB-DE009DA96A13}">
      <dgm:prSet/>
      <dgm:spPr/>
      <dgm:t>
        <a:bodyPr/>
        <a:lstStyle/>
        <a:p>
          <a:endParaRPr lang="en-US" b="0" i="0"/>
        </a:p>
      </dgm:t>
    </dgm:pt>
    <dgm:pt modelId="{36C7B847-D8CF-4DB0-A427-28646A4CECE9}" type="pres">
      <dgm:prSet presAssocID="{E6439B8F-AE2A-43DE-B0CA-1A9687EFD52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3055C4-0D68-446F-B919-01714910B719}" type="pres">
      <dgm:prSet presAssocID="{3A2AF4C0-3555-4383-82A1-C8AA311131FA}" presName="composite" presStyleCnt="0"/>
      <dgm:spPr/>
    </dgm:pt>
    <dgm:pt modelId="{7091F02B-FA98-4BF7-8389-B25D03837AB0}" type="pres">
      <dgm:prSet presAssocID="{3A2AF4C0-3555-4383-82A1-C8AA311131FA}" presName="imgShp" presStyleLbl="fgImgPlace1" presStyleIdx="0" presStyleCnt="5" custLinFactNeighborX="-38525"/>
      <dgm:spPr/>
    </dgm:pt>
    <dgm:pt modelId="{527FE086-F949-4AD2-9F12-963580F85516}" type="pres">
      <dgm:prSet presAssocID="{3A2AF4C0-3555-4383-82A1-C8AA311131FA}" presName="txShp" presStyleLbl="node1" presStyleIdx="0" presStyleCnt="5" custScaleX="115828" custLinFactNeighborX="30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0ED859-F283-40A7-8703-F2CE676F47CA}" type="pres">
      <dgm:prSet presAssocID="{1196A0B2-ED9B-48B9-B4EA-07294C06185B}" presName="spacing" presStyleCnt="0"/>
      <dgm:spPr/>
    </dgm:pt>
    <dgm:pt modelId="{DD7980B3-64EE-4C38-9C07-23413AFA5D54}" type="pres">
      <dgm:prSet presAssocID="{143EA6A0-ABD6-4E99-8C29-6B17DD52B72E}" presName="composite" presStyleCnt="0"/>
      <dgm:spPr/>
    </dgm:pt>
    <dgm:pt modelId="{59BA35F8-8CD4-4DDF-8FE7-5058473863AC}" type="pres">
      <dgm:prSet presAssocID="{143EA6A0-ABD6-4E99-8C29-6B17DD52B72E}" presName="imgShp" presStyleLbl="fgImgPlace1" presStyleIdx="1" presStyleCnt="5" custLinFactNeighborX="-38525"/>
      <dgm:spPr/>
    </dgm:pt>
    <dgm:pt modelId="{17ED7F51-D530-4945-8CB9-30B02EA721AC}" type="pres">
      <dgm:prSet presAssocID="{143EA6A0-ABD6-4E99-8C29-6B17DD52B72E}" presName="txShp" presStyleLbl="node1" presStyleIdx="1" presStyleCnt="5" custScaleX="115828" custLinFactNeighborX="30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86E766-508A-4445-A399-FD5E0CE01733}" type="pres">
      <dgm:prSet presAssocID="{10781E6B-41BF-4734-AE25-0BC378405418}" presName="spacing" presStyleCnt="0"/>
      <dgm:spPr/>
    </dgm:pt>
    <dgm:pt modelId="{D73F1C42-70A4-4D71-9558-9B140CED08B6}" type="pres">
      <dgm:prSet presAssocID="{F6287EA2-9F9C-4B96-A81F-86C0C0A9BF9B}" presName="composite" presStyleCnt="0"/>
      <dgm:spPr/>
    </dgm:pt>
    <dgm:pt modelId="{C3526B6C-FFD8-465F-BD06-7950D7DAB034}" type="pres">
      <dgm:prSet presAssocID="{F6287EA2-9F9C-4B96-A81F-86C0C0A9BF9B}" presName="imgShp" presStyleLbl="fgImgPlace1" presStyleIdx="2" presStyleCnt="5" custLinFactNeighborX="-38525"/>
      <dgm:spPr/>
    </dgm:pt>
    <dgm:pt modelId="{F5ED72EC-8226-41F8-A890-630FF3D11ABF}" type="pres">
      <dgm:prSet presAssocID="{F6287EA2-9F9C-4B96-A81F-86C0C0A9BF9B}" presName="txShp" presStyleLbl="node1" presStyleIdx="2" presStyleCnt="5" custScaleX="115828" custLinFactNeighborX="30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76E888-437B-4C31-B40B-3820F724B86A}" type="pres">
      <dgm:prSet presAssocID="{CA9307F5-0619-4AE4-A9A9-7EA8BFD61543}" presName="spacing" presStyleCnt="0"/>
      <dgm:spPr/>
    </dgm:pt>
    <dgm:pt modelId="{85194727-9220-475C-A298-2571E5D18E9D}" type="pres">
      <dgm:prSet presAssocID="{C50ABBF4-A0E1-4DD0-98D7-BC73AAE35A0C}" presName="composite" presStyleCnt="0"/>
      <dgm:spPr/>
    </dgm:pt>
    <dgm:pt modelId="{35C955D2-8E88-4618-A3E7-76141D9ACB63}" type="pres">
      <dgm:prSet presAssocID="{C50ABBF4-A0E1-4DD0-98D7-BC73AAE35A0C}" presName="imgShp" presStyleLbl="fgImgPlace1" presStyleIdx="3" presStyleCnt="5" custLinFactNeighborX="-38525"/>
      <dgm:spPr/>
    </dgm:pt>
    <dgm:pt modelId="{EBA01BA1-38C7-4357-9E73-82B59AB60B3A}" type="pres">
      <dgm:prSet presAssocID="{C50ABBF4-A0E1-4DD0-98D7-BC73AAE35A0C}" presName="txShp" presStyleLbl="node1" presStyleIdx="3" presStyleCnt="5" custScaleX="115828" custLinFactNeighborX="30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2A3336-0535-4360-902C-880D7081FE30}" type="pres">
      <dgm:prSet presAssocID="{26D6254E-0F60-4E5B-8D01-32FB00F4079F}" presName="spacing" presStyleCnt="0"/>
      <dgm:spPr/>
    </dgm:pt>
    <dgm:pt modelId="{2232EA87-0F45-4499-A2B5-32496E1A73DD}" type="pres">
      <dgm:prSet presAssocID="{EE68E425-29F6-41C9-B833-0EDFC5D75025}" presName="composite" presStyleCnt="0"/>
      <dgm:spPr/>
    </dgm:pt>
    <dgm:pt modelId="{725386FA-1924-4698-BA00-8D66783420A4}" type="pres">
      <dgm:prSet presAssocID="{EE68E425-29F6-41C9-B833-0EDFC5D75025}" presName="imgShp" presStyleLbl="fgImgPlace1" presStyleIdx="4" presStyleCnt="5" custLinFactNeighborX="-38525"/>
      <dgm:spPr/>
    </dgm:pt>
    <dgm:pt modelId="{9704A7EA-106D-4644-B8A6-0C5FADA454B5}" type="pres">
      <dgm:prSet presAssocID="{EE68E425-29F6-41C9-B833-0EDFC5D75025}" presName="txShp" presStyleLbl="node1" presStyleIdx="4" presStyleCnt="5" custScaleX="115828" custLinFactNeighborX="30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6337F6B-44E1-4DFA-B29C-7B5DAC562A30}" srcId="{E6439B8F-AE2A-43DE-B0CA-1A9687EFD524}" destId="{3A2AF4C0-3555-4383-82A1-C8AA311131FA}" srcOrd="0" destOrd="0" parTransId="{B820C28A-C548-499E-A7C6-AC354C4045FF}" sibTransId="{1196A0B2-ED9B-48B9-B4EA-07294C06185B}"/>
    <dgm:cxn modelId="{7E3C8869-246A-4997-81AF-D13A09432268}" srcId="{E6439B8F-AE2A-43DE-B0CA-1A9687EFD524}" destId="{F6287EA2-9F9C-4B96-A81F-86C0C0A9BF9B}" srcOrd="2" destOrd="0" parTransId="{D44DDE17-4FAE-49AC-A065-9514E2D700DC}" sibTransId="{CA9307F5-0619-4AE4-A9A9-7EA8BFD61543}"/>
    <dgm:cxn modelId="{BD093380-9076-4089-BCEE-284F69C50C76}" srcId="{E6439B8F-AE2A-43DE-B0CA-1A9687EFD524}" destId="{143EA6A0-ABD6-4E99-8C29-6B17DD52B72E}" srcOrd="1" destOrd="0" parTransId="{C151B95D-7A95-46A9-B227-0AE8129C93E2}" sibTransId="{10781E6B-41BF-4734-AE25-0BC378405418}"/>
    <dgm:cxn modelId="{4123ADDE-B6FE-475D-80F7-1241C9CC16E1}" type="presOf" srcId="{C50ABBF4-A0E1-4DD0-98D7-BC73AAE35A0C}" destId="{EBA01BA1-38C7-4357-9E73-82B59AB60B3A}" srcOrd="0" destOrd="0" presId="urn:microsoft.com/office/officeart/2005/8/layout/vList3"/>
    <dgm:cxn modelId="{35994D4D-5D69-4767-8171-2FF1BE9F4F22}" srcId="{E6439B8F-AE2A-43DE-B0CA-1A9687EFD524}" destId="{C50ABBF4-A0E1-4DD0-98D7-BC73AAE35A0C}" srcOrd="3" destOrd="0" parTransId="{872B2170-A70F-4AE6-BF36-F47F5EF72CBD}" sibTransId="{26D6254E-0F60-4E5B-8D01-32FB00F4079F}"/>
    <dgm:cxn modelId="{30CA772C-9382-494C-A4CA-350E3920F4F2}" type="presOf" srcId="{143EA6A0-ABD6-4E99-8C29-6B17DD52B72E}" destId="{17ED7F51-D530-4945-8CB9-30B02EA721AC}" srcOrd="0" destOrd="0" presId="urn:microsoft.com/office/officeart/2005/8/layout/vList3"/>
    <dgm:cxn modelId="{322F6403-3491-4EB2-9183-80D19866B187}" type="presOf" srcId="{EE68E425-29F6-41C9-B833-0EDFC5D75025}" destId="{9704A7EA-106D-4644-B8A6-0C5FADA454B5}" srcOrd="0" destOrd="0" presId="urn:microsoft.com/office/officeart/2005/8/layout/vList3"/>
    <dgm:cxn modelId="{671BF1C8-8FF2-4D1E-AEA8-C12BD9E13851}" type="presOf" srcId="{3A2AF4C0-3555-4383-82A1-C8AA311131FA}" destId="{527FE086-F949-4AD2-9F12-963580F85516}" srcOrd="0" destOrd="0" presId="urn:microsoft.com/office/officeart/2005/8/layout/vList3"/>
    <dgm:cxn modelId="{0422BAF5-9921-4601-9092-ED5DA467600D}" type="presOf" srcId="{E6439B8F-AE2A-43DE-B0CA-1A9687EFD524}" destId="{36C7B847-D8CF-4DB0-A427-28646A4CECE9}" srcOrd="0" destOrd="0" presId="urn:microsoft.com/office/officeart/2005/8/layout/vList3"/>
    <dgm:cxn modelId="{E4013FD3-55A9-4DDA-B0DB-DE009DA96A13}" srcId="{E6439B8F-AE2A-43DE-B0CA-1A9687EFD524}" destId="{EE68E425-29F6-41C9-B833-0EDFC5D75025}" srcOrd="4" destOrd="0" parTransId="{178575A4-B6F8-4FDA-981C-31F426F79204}" sibTransId="{E20CAEFB-141B-482A-BD9D-26812330DCA4}"/>
    <dgm:cxn modelId="{F99BC144-4365-4946-B3D7-CEEDE3A92040}" type="presOf" srcId="{F6287EA2-9F9C-4B96-A81F-86C0C0A9BF9B}" destId="{F5ED72EC-8226-41F8-A890-630FF3D11ABF}" srcOrd="0" destOrd="0" presId="urn:microsoft.com/office/officeart/2005/8/layout/vList3"/>
    <dgm:cxn modelId="{2FFD66C4-7515-4262-9C31-55DDCBBA88E0}" type="presParOf" srcId="{36C7B847-D8CF-4DB0-A427-28646A4CECE9}" destId="{B83055C4-0D68-446F-B919-01714910B719}" srcOrd="0" destOrd="0" presId="urn:microsoft.com/office/officeart/2005/8/layout/vList3"/>
    <dgm:cxn modelId="{B2B2D051-88B3-4B5D-9E69-FC274B4859CD}" type="presParOf" srcId="{B83055C4-0D68-446F-B919-01714910B719}" destId="{7091F02B-FA98-4BF7-8389-B25D03837AB0}" srcOrd="0" destOrd="0" presId="urn:microsoft.com/office/officeart/2005/8/layout/vList3"/>
    <dgm:cxn modelId="{9DD8DC83-AF8A-4874-9E90-4B8B34EF71E7}" type="presParOf" srcId="{B83055C4-0D68-446F-B919-01714910B719}" destId="{527FE086-F949-4AD2-9F12-963580F85516}" srcOrd="1" destOrd="0" presId="urn:microsoft.com/office/officeart/2005/8/layout/vList3"/>
    <dgm:cxn modelId="{399632B4-C535-4216-A29C-B31336DD0BD2}" type="presParOf" srcId="{36C7B847-D8CF-4DB0-A427-28646A4CECE9}" destId="{C70ED859-F283-40A7-8703-F2CE676F47CA}" srcOrd="1" destOrd="0" presId="urn:microsoft.com/office/officeart/2005/8/layout/vList3"/>
    <dgm:cxn modelId="{329E34EB-7461-4FE1-A42A-A22FB0B29322}" type="presParOf" srcId="{36C7B847-D8CF-4DB0-A427-28646A4CECE9}" destId="{DD7980B3-64EE-4C38-9C07-23413AFA5D54}" srcOrd="2" destOrd="0" presId="urn:microsoft.com/office/officeart/2005/8/layout/vList3"/>
    <dgm:cxn modelId="{C6B618CD-8B85-411D-BA04-14ACBD10F1F6}" type="presParOf" srcId="{DD7980B3-64EE-4C38-9C07-23413AFA5D54}" destId="{59BA35F8-8CD4-4DDF-8FE7-5058473863AC}" srcOrd="0" destOrd="0" presId="urn:microsoft.com/office/officeart/2005/8/layout/vList3"/>
    <dgm:cxn modelId="{57BAB5A7-AE1F-4856-A864-C1C654AD1A18}" type="presParOf" srcId="{DD7980B3-64EE-4C38-9C07-23413AFA5D54}" destId="{17ED7F51-D530-4945-8CB9-30B02EA721AC}" srcOrd="1" destOrd="0" presId="urn:microsoft.com/office/officeart/2005/8/layout/vList3"/>
    <dgm:cxn modelId="{3CA9AF9E-F1E0-4361-A771-F6A0EA0EB430}" type="presParOf" srcId="{36C7B847-D8CF-4DB0-A427-28646A4CECE9}" destId="{6286E766-508A-4445-A399-FD5E0CE01733}" srcOrd="3" destOrd="0" presId="urn:microsoft.com/office/officeart/2005/8/layout/vList3"/>
    <dgm:cxn modelId="{56D54EE3-D1C5-4525-8322-10A9FBD79F17}" type="presParOf" srcId="{36C7B847-D8CF-4DB0-A427-28646A4CECE9}" destId="{D73F1C42-70A4-4D71-9558-9B140CED08B6}" srcOrd="4" destOrd="0" presId="urn:microsoft.com/office/officeart/2005/8/layout/vList3"/>
    <dgm:cxn modelId="{9C02C1EC-BC3C-466A-830F-AE836BB80471}" type="presParOf" srcId="{D73F1C42-70A4-4D71-9558-9B140CED08B6}" destId="{C3526B6C-FFD8-465F-BD06-7950D7DAB034}" srcOrd="0" destOrd="0" presId="urn:microsoft.com/office/officeart/2005/8/layout/vList3"/>
    <dgm:cxn modelId="{929BD8AF-CC2D-42E8-B197-BEDACE2BA8D5}" type="presParOf" srcId="{D73F1C42-70A4-4D71-9558-9B140CED08B6}" destId="{F5ED72EC-8226-41F8-A890-630FF3D11ABF}" srcOrd="1" destOrd="0" presId="urn:microsoft.com/office/officeart/2005/8/layout/vList3"/>
    <dgm:cxn modelId="{9074E3B7-6079-43A1-B883-3D592CEE7C57}" type="presParOf" srcId="{36C7B847-D8CF-4DB0-A427-28646A4CECE9}" destId="{9776E888-437B-4C31-B40B-3820F724B86A}" srcOrd="5" destOrd="0" presId="urn:microsoft.com/office/officeart/2005/8/layout/vList3"/>
    <dgm:cxn modelId="{45167BC2-1D6C-4793-A5D4-26FEFAA38732}" type="presParOf" srcId="{36C7B847-D8CF-4DB0-A427-28646A4CECE9}" destId="{85194727-9220-475C-A298-2571E5D18E9D}" srcOrd="6" destOrd="0" presId="urn:microsoft.com/office/officeart/2005/8/layout/vList3"/>
    <dgm:cxn modelId="{7F12ECDC-2CA5-4664-9243-EEFE8B15B861}" type="presParOf" srcId="{85194727-9220-475C-A298-2571E5D18E9D}" destId="{35C955D2-8E88-4618-A3E7-76141D9ACB63}" srcOrd="0" destOrd="0" presId="urn:microsoft.com/office/officeart/2005/8/layout/vList3"/>
    <dgm:cxn modelId="{9083FFBD-07DE-45FF-91B7-83C653276ED3}" type="presParOf" srcId="{85194727-9220-475C-A298-2571E5D18E9D}" destId="{EBA01BA1-38C7-4357-9E73-82B59AB60B3A}" srcOrd="1" destOrd="0" presId="urn:microsoft.com/office/officeart/2005/8/layout/vList3"/>
    <dgm:cxn modelId="{0AE630FF-D56C-40AE-B9CE-BBD1B8C1EB6B}" type="presParOf" srcId="{36C7B847-D8CF-4DB0-A427-28646A4CECE9}" destId="{5A2A3336-0535-4360-902C-880D7081FE30}" srcOrd="7" destOrd="0" presId="urn:microsoft.com/office/officeart/2005/8/layout/vList3"/>
    <dgm:cxn modelId="{BD2EC90C-0E65-40B7-B188-12BA6BE551BA}" type="presParOf" srcId="{36C7B847-D8CF-4DB0-A427-28646A4CECE9}" destId="{2232EA87-0F45-4499-A2B5-32496E1A73DD}" srcOrd="8" destOrd="0" presId="urn:microsoft.com/office/officeart/2005/8/layout/vList3"/>
    <dgm:cxn modelId="{36552E1F-D0B8-4EDD-B2FB-C6E2641BBD6F}" type="presParOf" srcId="{2232EA87-0F45-4499-A2B5-32496E1A73DD}" destId="{725386FA-1924-4698-BA00-8D66783420A4}" srcOrd="0" destOrd="0" presId="urn:microsoft.com/office/officeart/2005/8/layout/vList3"/>
    <dgm:cxn modelId="{726CEAB4-B3E1-4D7E-9478-19A7D08BB873}" type="presParOf" srcId="{2232EA87-0F45-4499-A2B5-32496E1A73DD}" destId="{9704A7EA-106D-4644-B8A6-0C5FADA454B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5BB8195-3049-472D-AEDE-A18DC5C7B7B1}">
      <dsp:nvSpPr>
        <dsp:cNvPr id="0" name=""/>
        <dsp:cNvSpPr/>
      </dsp:nvSpPr>
      <dsp:spPr>
        <a:xfrm rot="10800000">
          <a:off x="723377" y="1821"/>
          <a:ext cx="6782844" cy="835959"/>
        </a:xfrm>
        <a:prstGeom prst="homePlat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635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телекоммуникационные сетевые услуги; </a:t>
          </a:r>
          <a:endParaRPr lang="en-US" sz="1800" kern="1200" dirty="0"/>
        </a:p>
      </dsp:txBody>
      <dsp:txXfrm rot="10800000">
        <a:off x="723377" y="1821"/>
        <a:ext cx="6782844" cy="835959"/>
      </dsp:txXfrm>
    </dsp:sp>
    <dsp:sp modelId="{DE202432-F61D-49BE-9B70-1768B1CF8D19}">
      <dsp:nvSpPr>
        <dsp:cNvPr id="0" name=""/>
        <dsp:cNvSpPr/>
      </dsp:nvSpPr>
      <dsp:spPr>
        <a:xfrm>
          <a:off x="82353" y="1821"/>
          <a:ext cx="835959" cy="835959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D35C34A9-1DD6-4853-B74A-8942B9112E7E}">
      <dsp:nvSpPr>
        <dsp:cNvPr id="0" name=""/>
        <dsp:cNvSpPr/>
      </dsp:nvSpPr>
      <dsp:spPr>
        <a:xfrm rot="10800000">
          <a:off x="723377" y="1087320"/>
          <a:ext cx="6782844" cy="835959"/>
        </a:xfrm>
        <a:prstGeom prst="homePlat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635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обеспечение и управление вычислительной техникой высокого уровня (такой, как серверы или </a:t>
          </a:r>
          <a:r>
            <a:rPr lang="ru-RU" sz="1800" kern="1200" dirty="0" err="1" smtClean="0"/>
            <a:t>мейнфреймы</a:t>
          </a:r>
          <a:r>
            <a:rPr lang="ru-RU" sz="1800" kern="1200" dirty="0" smtClean="0"/>
            <a:t>); </a:t>
          </a:r>
          <a:endParaRPr lang="en-US" sz="1800" kern="1200" dirty="0"/>
        </a:p>
      </dsp:txBody>
      <dsp:txXfrm rot="10800000">
        <a:off x="723377" y="1087320"/>
        <a:ext cx="6782844" cy="835959"/>
      </dsp:txXfrm>
    </dsp:sp>
    <dsp:sp modelId="{264E9575-4D24-4210-8790-82EA91574049}">
      <dsp:nvSpPr>
        <dsp:cNvPr id="0" name=""/>
        <dsp:cNvSpPr/>
      </dsp:nvSpPr>
      <dsp:spPr>
        <a:xfrm>
          <a:off x="82353" y="1087320"/>
          <a:ext cx="835959" cy="835959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FBFF492-2897-400F-B35C-58C03D852620}">
      <dsp:nvSpPr>
        <dsp:cNvPr id="0" name=""/>
        <dsp:cNvSpPr/>
      </dsp:nvSpPr>
      <dsp:spPr>
        <a:xfrm rot="10800000">
          <a:off x="723377" y="2172820"/>
          <a:ext cx="6782844" cy="835959"/>
        </a:xfrm>
        <a:prstGeom prst="homePlat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635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управление совместно используемыми клиентскими базами данных; </a:t>
          </a:r>
          <a:endParaRPr lang="en-US" sz="1800" kern="1200" dirty="0"/>
        </a:p>
      </dsp:txBody>
      <dsp:txXfrm rot="10800000">
        <a:off x="723377" y="2172820"/>
        <a:ext cx="6782844" cy="835959"/>
      </dsp:txXfrm>
    </dsp:sp>
    <dsp:sp modelId="{548E3683-D8AF-4928-9A5F-5911C2FC53DF}">
      <dsp:nvSpPr>
        <dsp:cNvPr id="0" name=""/>
        <dsp:cNvSpPr/>
      </dsp:nvSpPr>
      <dsp:spPr>
        <a:xfrm>
          <a:off x="82353" y="2172820"/>
          <a:ext cx="835959" cy="835959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762BA1AE-0177-4BA9-98EF-FD105398B4DF}">
      <dsp:nvSpPr>
        <dsp:cNvPr id="0" name=""/>
        <dsp:cNvSpPr/>
      </dsp:nvSpPr>
      <dsp:spPr>
        <a:xfrm rot="10800000">
          <a:off x="723377" y="3258319"/>
          <a:ext cx="6782844" cy="835959"/>
        </a:xfrm>
        <a:prstGeom prst="homePlat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635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проведение исследований и развитие экспертных знаний, направленных на выявление полезности для бизнеса новых технологий; </a:t>
          </a:r>
          <a:endParaRPr lang="en-US" sz="1800" kern="1200" dirty="0"/>
        </a:p>
      </dsp:txBody>
      <dsp:txXfrm rot="10800000">
        <a:off x="723377" y="3258319"/>
        <a:ext cx="6782844" cy="835959"/>
      </dsp:txXfrm>
    </dsp:sp>
    <dsp:sp modelId="{DEEF2795-3FA5-4022-ACA6-D679A48DB732}">
      <dsp:nvSpPr>
        <dsp:cNvPr id="0" name=""/>
        <dsp:cNvSpPr/>
      </dsp:nvSpPr>
      <dsp:spPr>
        <a:xfrm>
          <a:off x="82353" y="3258319"/>
          <a:ext cx="835959" cy="835959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B6BEA44-2FDE-46EC-825C-46D4DC9F1331}">
      <dsp:nvSpPr>
        <dsp:cNvPr id="0" name=""/>
        <dsp:cNvSpPr/>
      </dsp:nvSpPr>
      <dsp:spPr>
        <a:xfrm rot="10800000">
          <a:off x="723377" y="4343819"/>
          <a:ext cx="6782844" cy="835959"/>
        </a:xfrm>
        <a:prstGeom prst="homePlate">
          <a:avLst/>
        </a:prstGeom>
        <a:solidFill>
          <a:schemeClr val="accent1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8635" tIns="68580" rIns="128016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а также создание локальной корпоративной сети (</a:t>
          </a:r>
          <a:r>
            <a:rPr lang="ru-RU" sz="1800" kern="1200" dirty="0" err="1" smtClean="0"/>
            <a:t>интранета</a:t>
          </a:r>
          <a:r>
            <a:rPr lang="ru-RU" sz="1800" kern="1200" dirty="0" smtClean="0"/>
            <a:t>). </a:t>
          </a:r>
          <a:endParaRPr lang="en-US" sz="1800" kern="1200" dirty="0"/>
        </a:p>
      </dsp:txBody>
      <dsp:txXfrm rot="10800000">
        <a:off x="723377" y="4343819"/>
        <a:ext cx="6782844" cy="835959"/>
      </dsp:txXfrm>
    </dsp:sp>
    <dsp:sp modelId="{0008DA0B-E7A0-43F2-A535-629F07B7797A}">
      <dsp:nvSpPr>
        <dsp:cNvPr id="0" name=""/>
        <dsp:cNvSpPr/>
      </dsp:nvSpPr>
      <dsp:spPr>
        <a:xfrm>
          <a:off x="82353" y="4343819"/>
          <a:ext cx="835959" cy="835959"/>
        </a:xfrm>
        <a:prstGeom prst="ellipse">
          <a:avLst/>
        </a:prstGeom>
        <a:gradFill rotWithShape="0">
          <a:gsLst>
            <a:gs pos="0">
              <a:schemeClr val="accent1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7556" cy="49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1421" y="0"/>
            <a:ext cx="2877556" cy="49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7473"/>
            <a:ext cx="2877556" cy="49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1421" y="9407473"/>
            <a:ext cx="2877556" cy="49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E2EF46A-D4AC-4CB3-A008-A625058622F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1" name="Picture 79" descr="http://www.arab4share.com/wp-content/uploads/2011/07/technology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4"/>
            <a:ext cx="4286250" cy="6429375"/>
          </a:xfrm>
          <a:prstGeom prst="rect">
            <a:avLst/>
          </a:prstGeom>
          <a:noFill/>
        </p:spPr>
      </p:pic>
      <p:sp>
        <p:nvSpPr>
          <p:cNvPr id="3130" name="Freeform 58"/>
          <p:cNvSpPr>
            <a:spLocks/>
          </p:cNvSpPr>
          <p:nvPr/>
        </p:nvSpPr>
        <p:spPr bwMode="gray">
          <a:xfrm>
            <a:off x="0" y="4483100"/>
            <a:ext cx="4122738" cy="2368550"/>
          </a:xfrm>
          <a:custGeom>
            <a:avLst/>
            <a:gdLst/>
            <a:ahLst/>
            <a:cxnLst>
              <a:cxn ang="0">
                <a:pos x="0" y="489"/>
              </a:cxn>
              <a:cxn ang="0">
                <a:pos x="1328" y="840"/>
              </a:cxn>
              <a:cxn ang="0">
                <a:pos x="2488" y="0"/>
              </a:cxn>
              <a:cxn ang="0">
                <a:pos x="1712" y="1124"/>
              </a:cxn>
              <a:cxn ang="0">
                <a:pos x="636" y="1492"/>
              </a:cxn>
              <a:cxn ang="0">
                <a:pos x="1" y="1492"/>
              </a:cxn>
              <a:cxn ang="0">
                <a:pos x="0" y="489"/>
              </a:cxn>
            </a:cxnLst>
            <a:rect l="0" t="0" r="r" b="b"/>
            <a:pathLst>
              <a:path w="2597" h="1492">
                <a:moveTo>
                  <a:pt x="0" y="489"/>
                </a:moveTo>
                <a:cubicBezTo>
                  <a:pt x="247" y="671"/>
                  <a:pt x="632" y="920"/>
                  <a:pt x="1328" y="840"/>
                </a:cubicBezTo>
                <a:cubicBezTo>
                  <a:pt x="2024" y="760"/>
                  <a:pt x="2360" y="131"/>
                  <a:pt x="2488" y="0"/>
                </a:cubicBezTo>
                <a:cubicBezTo>
                  <a:pt x="2597" y="53"/>
                  <a:pt x="1792" y="1068"/>
                  <a:pt x="1712" y="1124"/>
                </a:cubicBezTo>
                <a:cubicBezTo>
                  <a:pt x="1632" y="1180"/>
                  <a:pt x="921" y="1431"/>
                  <a:pt x="636" y="1492"/>
                </a:cubicBezTo>
                <a:lnTo>
                  <a:pt x="1" y="1492"/>
                </a:lnTo>
                <a:lnTo>
                  <a:pt x="0" y="489"/>
                </a:ln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shade val="2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31" name="Freeform 59"/>
          <p:cNvSpPr>
            <a:spLocks/>
          </p:cNvSpPr>
          <p:nvPr/>
        </p:nvSpPr>
        <p:spPr bwMode="gray">
          <a:xfrm>
            <a:off x="-12700" y="4149725"/>
            <a:ext cx="4152900" cy="2708275"/>
          </a:xfrm>
          <a:custGeom>
            <a:avLst/>
            <a:gdLst/>
            <a:ahLst/>
            <a:cxnLst>
              <a:cxn ang="0">
                <a:pos x="0" y="1688"/>
              </a:cxn>
              <a:cxn ang="0">
                <a:pos x="0" y="1112"/>
              </a:cxn>
              <a:cxn ang="0">
                <a:pos x="2576" y="0"/>
              </a:cxn>
              <a:cxn ang="0">
                <a:pos x="2135" y="826"/>
              </a:cxn>
              <a:cxn ang="0">
                <a:pos x="635" y="1688"/>
              </a:cxn>
              <a:cxn ang="0">
                <a:pos x="0" y="1688"/>
              </a:cxn>
            </a:cxnLst>
            <a:rect l="0" t="0" r="r" b="b"/>
            <a:pathLst>
              <a:path w="2576" h="1688">
                <a:moveTo>
                  <a:pt x="0" y="1688"/>
                </a:moveTo>
                <a:lnTo>
                  <a:pt x="0" y="1112"/>
                </a:lnTo>
                <a:cubicBezTo>
                  <a:pt x="1960" y="1464"/>
                  <a:pt x="2419" y="304"/>
                  <a:pt x="2576" y="0"/>
                </a:cubicBezTo>
                <a:lnTo>
                  <a:pt x="2135" y="826"/>
                </a:lnTo>
                <a:cubicBezTo>
                  <a:pt x="1618" y="1315"/>
                  <a:pt x="1286" y="1456"/>
                  <a:pt x="635" y="1688"/>
                </a:cubicBezTo>
                <a:lnTo>
                  <a:pt x="0" y="1688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32" name="Freeform 60"/>
          <p:cNvSpPr>
            <a:spLocks/>
          </p:cNvSpPr>
          <p:nvPr/>
        </p:nvSpPr>
        <p:spPr bwMode="white">
          <a:xfrm>
            <a:off x="2271713" y="-9525"/>
            <a:ext cx="6892925" cy="6880225"/>
          </a:xfrm>
          <a:custGeom>
            <a:avLst/>
            <a:gdLst/>
            <a:ahLst/>
            <a:cxnLst>
              <a:cxn ang="0">
                <a:pos x="148" y="0"/>
              </a:cxn>
              <a:cxn ang="0">
                <a:pos x="561" y="193"/>
              </a:cxn>
              <a:cxn ang="0">
                <a:pos x="943" y="501"/>
              </a:cxn>
              <a:cxn ang="0">
                <a:pos x="1221" y="967"/>
              </a:cxn>
              <a:cxn ang="0">
                <a:pos x="1413" y="1630"/>
              </a:cxn>
              <a:cxn ang="0">
                <a:pos x="1290" y="2660"/>
              </a:cxn>
              <a:cxn ang="0">
                <a:pos x="0" y="4342"/>
              </a:cxn>
              <a:cxn ang="0">
                <a:pos x="4349" y="4342"/>
              </a:cxn>
              <a:cxn ang="0">
                <a:pos x="4362" y="7"/>
              </a:cxn>
              <a:cxn ang="0">
                <a:pos x="148" y="0"/>
              </a:cxn>
            </a:cxnLst>
            <a:rect l="0" t="0" r="r" b="b"/>
            <a:pathLst>
              <a:path w="4362" h="4342">
                <a:moveTo>
                  <a:pt x="148" y="0"/>
                </a:moveTo>
                <a:lnTo>
                  <a:pt x="561" y="193"/>
                </a:lnTo>
                <a:lnTo>
                  <a:pt x="943" y="501"/>
                </a:lnTo>
                <a:lnTo>
                  <a:pt x="1221" y="967"/>
                </a:lnTo>
                <a:lnTo>
                  <a:pt x="1413" y="1630"/>
                </a:lnTo>
                <a:lnTo>
                  <a:pt x="1290" y="2660"/>
                </a:lnTo>
                <a:lnTo>
                  <a:pt x="0" y="4342"/>
                </a:lnTo>
                <a:lnTo>
                  <a:pt x="4349" y="4342"/>
                </a:lnTo>
                <a:lnTo>
                  <a:pt x="4362" y="7"/>
                </a:lnTo>
                <a:lnTo>
                  <a:pt x="148" y="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tx2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477000"/>
            <a:ext cx="21336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black">
          <a:xfrm>
            <a:off x="5867400" y="6477000"/>
            <a:ext cx="28956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black">
          <a:xfrm>
            <a:off x="3429000" y="6477000"/>
            <a:ext cx="2133600" cy="2444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906331D1-4DEB-48E4-9097-285D32C7710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black">
          <a:xfrm>
            <a:off x="5436096" y="5867400"/>
            <a:ext cx="33396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ru-RU" sz="2800" b="1" i="1" dirty="0" smtClean="0">
                <a:solidFill>
                  <a:schemeClr val="bg1"/>
                </a:solidFill>
              </a:rPr>
              <a:t>Управление ИТ</a:t>
            </a:r>
            <a:endParaRPr lang="en-US" sz="2800" b="1" i="1" dirty="0">
              <a:solidFill>
                <a:schemeClr val="bg1"/>
              </a:solidFill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4724400" y="2362200"/>
            <a:ext cx="4267200" cy="1219200"/>
          </a:xfrm>
        </p:spPr>
        <p:txBody>
          <a:bodyPr/>
          <a:lstStyle>
            <a:lvl1pPr algn="l">
              <a:defRPr sz="4000" b="0" i="1"/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134" name="Rectangle 62"/>
          <p:cNvSpPr>
            <a:spLocks noChangeArrowheads="1"/>
          </p:cNvSpPr>
          <p:nvPr/>
        </p:nvSpPr>
        <p:spPr bwMode="grayWhite">
          <a:xfrm>
            <a:off x="4284663" y="3933825"/>
            <a:ext cx="4875212" cy="431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35" name="Line 63"/>
          <p:cNvSpPr>
            <a:spLocks noChangeShapeType="1"/>
          </p:cNvSpPr>
          <p:nvPr/>
        </p:nvSpPr>
        <p:spPr bwMode="grayWhite">
          <a:xfrm>
            <a:off x="4284663" y="3933825"/>
            <a:ext cx="4859337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36" name="Line 64"/>
          <p:cNvSpPr>
            <a:spLocks noChangeShapeType="1"/>
          </p:cNvSpPr>
          <p:nvPr/>
        </p:nvSpPr>
        <p:spPr bwMode="grayWhite">
          <a:xfrm>
            <a:off x="4284663" y="4365625"/>
            <a:ext cx="4859337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133" name="Freeform 61"/>
          <p:cNvSpPr>
            <a:spLocks/>
          </p:cNvSpPr>
          <p:nvPr/>
        </p:nvSpPr>
        <p:spPr bwMode="gray">
          <a:xfrm>
            <a:off x="965200" y="-11113"/>
            <a:ext cx="3822700" cy="6881813"/>
          </a:xfrm>
          <a:custGeom>
            <a:avLst/>
            <a:gdLst/>
            <a:ahLst/>
            <a:cxnLst>
              <a:cxn ang="0">
                <a:pos x="858" y="0"/>
              </a:cxn>
              <a:cxn ang="0">
                <a:pos x="1984" y="2583"/>
              </a:cxn>
              <a:cxn ang="0">
                <a:pos x="0" y="4327"/>
              </a:cxn>
              <a:cxn ang="0">
                <a:pos x="1208" y="4335"/>
              </a:cxn>
              <a:cxn ang="0">
                <a:pos x="2272" y="2567"/>
              </a:cxn>
              <a:cxn ang="0">
                <a:pos x="998" y="3"/>
              </a:cxn>
              <a:cxn ang="0">
                <a:pos x="858" y="0"/>
              </a:cxn>
            </a:cxnLst>
            <a:rect l="0" t="0" r="r" b="b"/>
            <a:pathLst>
              <a:path w="2408" h="4335">
                <a:moveTo>
                  <a:pt x="858" y="0"/>
                </a:moveTo>
                <a:cubicBezTo>
                  <a:pt x="2020" y="270"/>
                  <a:pt x="2408" y="1631"/>
                  <a:pt x="1984" y="2583"/>
                </a:cubicBezTo>
                <a:cubicBezTo>
                  <a:pt x="1560" y="3535"/>
                  <a:pt x="880" y="3976"/>
                  <a:pt x="0" y="4327"/>
                </a:cubicBezTo>
                <a:lnTo>
                  <a:pt x="1208" y="4335"/>
                </a:lnTo>
                <a:cubicBezTo>
                  <a:pt x="1520" y="4079"/>
                  <a:pt x="2144" y="3343"/>
                  <a:pt x="2272" y="2567"/>
                </a:cubicBezTo>
                <a:cubicBezTo>
                  <a:pt x="2400" y="1791"/>
                  <a:pt x="2278" y="419"/>
                  <a:pt x="998" y="3"/>
                </a:cubicBezTo>
                <a:lnTo>
                  <a:pt x="858" y="0"/>
                </a:ln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27451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 hasCustomPrompt="1"/>
          </p:nvPr>
        </p:nvSpPr>
        <p:spPr bwMode="black">
          <a:xfrm>
            <a:off x="4724400" y="3861048"/>
            <a:ext cx="41910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ru-RU" dirty="0" smtClean="0"/>
              <a:t>Лекция № 6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4A4D94-8F69-4214-9E48-9735EBD8E6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0B604-6037-4042-A696-29D0255AFD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386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038600" cy="5181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0167C7-8086-4E16-B512-8EF768D9383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CF26F2-1A58-4CBD-BF28-2B5153FBCB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ECF3D2-65E3-4440-ACA6-3C012F23ACF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730360-506F-4B4E-B4B7-23D78DEB9B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BCCD8A-7E7A-4141-964F-DFF4192F7B9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BBB58F-2238-47F2-92D8-E187765C8B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ABAC36-CA9C-4954-B3B7-B04A12984D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617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617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258B63-BB35-41D5-B418-E2D688D365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8486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19200"/>
            <a:ext cx="8229600" cy="5181600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562725"/>
            <a:ext cx="1828800" cy="2286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934200" y="6591300"/>
            <a:ext cx="1905000" cy="228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756025" y="6551613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fld id="{9760ECC6-10BE-4A65-8CA6-24AE6FAD15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9" name="Object 105"/>
          <p:cNvGraphicFramePr>
            <a:graphicFrameLocks noChangeAspect="1"/>
          </p:cNvGraphicFramePr>
          <p:nvPr/>
        </p:nvGraphicFramePr>
        <p:xfrm>
          <a:off x="0" y="0"/>
          <a:ext cx="9144000" cy="381000"/>
        </p:xfrm>
        <a:graphic>
          <a:graphicData uri="http://schemas.openxmlformats.org/presentationml/2006/ole">
            <p:oleObj spid="_x0000_s1129" name="Image" r:id="rId15" imgW="11034921" imgH="1130159" progId="">
              <p:embed/>
            </p:oleObj>
          </a:graphicData>
        </a:graphic>
      </p:graphicFrame>
      <p:sp>
        <p:nvSpPr>
          <p:cNvPr id="1123" name="Freeform 99"/>
          <p:cNvSpPr>
            <a:spLocks/>
          </p:cNvSpPr>
          <p:nvPr/>
        </p:nvSpPr>
        <p:spPr bwMode="gray">
          <a:xfrm>
            <a:off x="-1588" y="6413500"/>
            <a:ext cx="4205288" cy="444500"/>
          </a:xfrm>
          <a:custGeom>
            <a:avLst/>
            <a:gdLst/>
            <a:ahLst/>
            <a:cxnLst>
              <a:cxn ang="0">
                <a:pos x="2649" y="280"/>
              </a:cxn>
              <a:cxn ang="0">
                <a:pos x="1337" y="184"/>
              </a:cxn>
              <a:cxn ang="0">
                <a:pos x="1" y="0"/>
              </a:cxn>
              <a:cxn ang="0">
                <a:pos x="0" y="279"/>
              </a:cxn>
              <a:cxn ang="0">
                <a:pos x="2649" y="280"/>
              </a:cxn>
            </a:cxnLst>
            <a:rect l="0" t="0" r="r" b="b"/>
            <a:pathLst>
              <a:path w="2649" h="280">
                <a:moveTo>
                  <a:pt x="2649" y="280"/>
                </a:moveTo>
                <a:cubicBezTo>
                  <a:pt x="2211" y="248"/>
                  <a:pt x="2061" y="246"/>
                  <a:pt x="1337" y="184"/>
                </a:cubicBezTo>
                <a:cubicBezTo>
                  <a:pt x="610" y="123"/>
                  <a:pt x="9" y="0"/>
                  <a:pt x="1" y="0"/>
                </a:cubicBezTo>
                <a:lnTo>
                  <a:pt x="0" y="279"/>
                </a:lnTo>
                <a:lnTo>
                  <a:pt x="2649" y="280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4" name="Freeform 100"/>
          <p:cNvSpPr>
            <a:spLocks/>
          </p:cNvSpPr>
          <p:nvPr/>
        </p:nvSpPr>
        <p:spPr bwMode="gray">
          <a:xfrm>
            <a:off x="4932363" y="6337300"/>
            <a:ext cx="4211637" cy="520700"/>
          </a:xfrm>
          <a:custGeom>
            <a:avLst/>
            <a:gdLst/>
            <a:ahLst/>
            <a:cxnLst>
              <a:cxn ang="0">
                <a:pos x="0" y="328"/>
              </a:cxn>
              <a:cxn ang="0">
                <a:pos x="1321" y="224"/>
              </a:cxn>
              <a:cxn ang="0">
                <a:pos x="2653" y="0"/>
              </a:cxn>
              <a:cxn ang="0">
                <a:pos x="2653" y="328"/>
              </a:cxn>
              <a:cxn ang="0">
                <a:pos x="0" y="328"/>
              </a:cxn>
            </a:cxnLst>
            <a:rect l="0" t="0" r="r" b="b"/>
            <a:pathLst>
              <a:path w="2653" h="328">
                <a:moveTo>
                  <a:pt x="0" y="328"/>
                </a:moveTo>
                <a:cubicBezTo>
                  <a:pt x="428" y="297"/>
                  <a:pt x="612" y="285"/>
                  <a:pt x="1321" y="224"/>
                </a:cubicBezTo>
                <a:cubicBezTo>
                  <a:pt x="2031" y="163"/>
                  <a:pt x="2595" y="29"/>
                  <a:pt x="2653" y="0"/>
                </a:cubicBezTo>
                <a:lnTo>
                  <a:pt x="2653" y="328"/>
                </a:lnTo>
                <a:lnTo>
                  <a:pt x="0" y="328"/>
                </a:ln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100000">
                <a:schemeClr val="folHlink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" name="Freeform 102"/>
          <p:cNvSpPr>
            <a:spLocks/>
          </p:cNvSpPr>
          <p:nvPr/>
        </p:nvSpPr>
        <p:spPr bwMode="gray">
          <a:xfrm>
            <a:off x="4978400" y="800100"/>
            <a:ext cx="4165600" cy="444500"/>
          </a:xfrm>
          <a:custGeom>
            <a:avLst/>
            <a:gdLst/>
            <a:ahLst/>
            <a:cxnLst>
              <a:cxn ang="0">
                <a:pos x="0" y="8"/>
              </a:cxn>
              <a:cxn ang="0">
                <a:pos x="1288" y="120"/>
              </a:cxn>
              <a:cxn ang="0">
                <a:pos x="2624" y="280"/>
              </a:cxn>
              <a:cxn ang="0">
                <a:pos x="2624" y="0"/>
              </a:cxn>
              <a:cxn ang="0">
                <a:pos x="0" y="8"/>
              </a:cxn>
            </a:cxnLst>
            <a:rect l="0" t="0" r="r" b="b"/>
            <a:pathLst>
              <a:path w="2624" h="280">
                <a:moveTo>
                  <a:pt x="0" y="8"/>
                </a:moveTo>
                <a:cubicBezTo>
                  <a:pt x="438" y="40"/>
                  <a:pt x="564" y="59"/>
                  <a:pt x="1288" y="120"/>
                </a:cubicBezTo>
                <a:cubicBezTo>
                  <a:pt x="2015" y="181"/>
                  <a:pt x="2616" y="280"/>
                  <a:pt x="2624" y="280"/>
                </a:cubicBezTo>
                <a:lnTo>
                  <a:pt x="2624" y="0"/>
                </a:lnTo>
                <a:lnTo>
                  <a:pt x="0" y="8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7" name="Freeform 103"/>
          <p:cNvSpPr>
            <a:spLocks/>
          </p:cNvSpPr>
          <p:nvPr/>
        </p:nvSpPr>
        <p:spPr bwMode="invGray">
          <a:xfrm>
            <a:off x="0" y="0"/>
            <a:ext cx="9144000" cy="812800"/>
          </a:xfrm>
          <a:custGeom>
            <a:avLst/>
            <a:gdLst/>
            <a:ahLst/>
            <a:cxnLst>
              <a:cxn ang="0">
                <a:pos x="0" y="512"/>
              </a:cxn>
              <a:cxn ang="0">
                <a:pos x="5760" y="512"/>
              </a:cxn>
              <a:cxn ang="0">
                <a:pos x="5760" y="0"/>
              </a:cxn>
              <a:cxn ang="0">
                <a:pos x="2804" y="134"/>
              </a:cxn>
              <a:cxn ang="0">
                <a:pos x="0" y="9"/>
              </a:cxn>
              <a:cxn ang="0">
                <a:pos x="0" y="512"/>
              </a:cxn>
            </a:cxnLst>
            <a:rect l="0" t="0" r="r" b="b"/>
            <a:pathLst>
              <a:path w="5760" h="512">
                <a:moveTo>
                  <a:pt x="0" y="512"/>
                </a:moveTo>
                <a:lnTo>
                  <a:pt x="5760" y="512"/>
                </a:lnTo>
                <a:lnTo>
                  <a:pt x="5760" y="0"/>
                </a:lnTo>
                <a:cubicBezTo>
                  <a:pt x="5554" y="37"/>
                  <a:pt x="3760" y="147"/>
                  <a:pt x="2804" y="134"/>
                </a:cubicBezTo>
                <a:cubicBezTo>
                  <a:pt x="1848" y="121"/>
                  <a:pt x="582" y="97"/>
                  <a:pt x="0" y="9"/>
                </a:cubicBezTo>
                <a:lnTo>
                  <a:pt x="0" y="512"/>
                </a:lnTo>
                <a:close/>
              </a:path>
            </a:pathLst>
          </a:custGeom>
          <a:gradFill rotWithShape="1">
            <a:gsLst>
              <a:gs pos="0">
                <a:schemeClr val="tx2"/>
              </a:gs>
              <a:gs pos="50000">
                <a:schemeClr val="tx2">
                  <a:gamma/>
                  <a:shade val="46275"/>
                  <a:invGamma/>
                </a:schemeClr>
              </a:gs>
              <a:gs pos="100000">
                <a:schemeClr val="tx2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19200"/>
            <a:ext cx="8229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457200" y="6562725"/>
            <a:ext cx="1828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white">
          <a:xfrm>
            <a:off x="6934200" y="65913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756025" y="6551613"/>
            <a:ext cx="2133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fld id="{22A83CA4-9349-47EB-8073-F3758F185B5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28600"/>
            <a:ext cx="7848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128" name="Freeform 104"/>
          <p:cNvSpPr>
            <a:spLocks/>
          </p:cNvSpPr>
          <p:nvPr/>
        </p:nvSpPr>
        <p:spPr bwMode="gray">
          <a:xfrm flipH="1">
            <a:off x="0" y="793750"/>
            <a:ext cx="3635375" cy="444500"/>
          </a:xfrm>
          <a:custGeom>
            <a:avLst/>
            <a:gdLst/>
            <a:ahLst/>
            <a:cxnLst>
              <a:cxn ang="0">
                <a:pos x="0" y="16"/>
              </a:cxn>
              <a:cxn ang="0">
                <a:pos x="1000" y="104"/>
              </a:cxn>
              <a:cxn ang="0">
                <a:pos x="2096" y="280"/>
              </a:cxn>
              <a:cxn ang="0">
                <a:pos x="2096" y="0"/>
              </a:cxn>
              <a:cxn ang="0">
                <a:pos x="0" y="16"/>
              </a:cxn>
            </a:cxnLst>
            <a:rect l="0" t="0" r="r" b="b"/>
            <a:pathLst>
              <a:path w="2096" h="280">
                <a:moveTo>
                  <a:pt x="0" y="16"/>
                </a:moveTo>
                <a:cubicBezTo>
                  <a:pt x="352" y="48"/>
                  <a:pt x="418" y="43"/>
                  <a:pt x="1000" y="104"/>
                </a:cubicBezTo>
                <a:cubicBezTo>
                  <a:pt x="1584" y="165"/>
                  <a:pt x="2048" y="251"/>
                  <a:pt x="2096" y="280"/>
                </a:cubicBezTo>
                <a:lnTo>
                  <a:pt x="2096" y="0"/>
                </a:lnTo>
                <a:lnTo>
                  <a:pt x="0" y="16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3203848" y="841648"/>
            <a:ext cx="5832648" cy="1219200"/>
          </a:xfrm>
        </p:spPr>
        <p:txBody>
          <a:bodyPr/>
          <a:lstStyle/>
          <a:p>
            <a:pPr algn="r"/>
            <a:r>
              <a:rPr lang="ru-RU" sz="4400" dirty="0" smtClean="0"/>
              <a:t>Типовая структура управления для реализации </a:t>
            </a:r>
            <a:br>
              <a:rPr lang="ru-RU" sz="4400" dirty="0" smtClean="0"/>
            </a:br>
            <a:r>
              <a:rPr lang="ru-RU" sz="4400" dirty="0" smtClean="0"/>
              <a:t>принципов ИТ</a:t>
            </a:r>
            <a:endParaRPr lang="en-US" sz="9600" dirty="0"/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Лекция № 6</a:t>
            </a:r>
            <a:endParaRPr lang="en-US" dirty="0"/>
          </a:p>
        </p:txBody>
      </p:sp>
      <p:pic>
        <p:nvPicPr>
          <p:cNvPr id="75782" name="Picture 6" descr="arro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invGray">
          <a:xfrm flipH="1">
            <a:off x="4788024" y="5805264"/>
            <a:ext cx="648072" cy="68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Продолжение лекции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type="body" idx="1"/>
          </p:nvPr>
        </p:nvSpPr>
        <p:spPr>
          <a:xfrm>
            <a:off x="539552" y="4233069"/>
            <a:ext cx="7988424" cy="1500187"/>
          </a:xfrm>
        </p:spPr>
        <p:txBody>
          <a:bodyPr/>
          <a:lstStyle/>
          <a:p>
            <a:pPr algn="ctr"/>
            <a:r>
              <a:rPr lang="ru-RU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Times New Roman" charset="0"/>
              </a:rPr>
              <a:t>Продолжение лекции: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charset="0"/>
              </a:rPr>
              <a:t/>
            </a:r>
            <a:b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charset="0"/>
              </a:rPr>
            </a:br>
            <a:endParaRPr lang="ru-RU" sz="4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Times New Roman" charset="0"/>
            </a:endParaRPr>
          </a:p>
          <a:p>
            <a:pPr algn="ctr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charset="0"/>
              </a:rPr>
              <a:t>Пять ключевых решений</a:t>
            </a:r>
            <a:r>
              <a:rPr lang="uk-UA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charset="0"/>
              </a:rPr>
              <a:t> 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charset="0"/>
              </a:rPr>
              <a:t>в области ИТ: превращение ИТ</a:t>
            </a:r>
            <a:r>
              <a:rPr lang="uk-UA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charset="0"/>
              </a:rPr>
              <a:t> </a:t>
            </a:r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Times New Roman" charset="0"/>
              </a:rPr>
              <a:t>в стратегический актив</a:t>
            </a:r>
          </a:p>
          <a:p>
            <a:pPr>
              <a:buNone/>
            </a:pPr>
            <a:endParaRPr lang="en-US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www.themegallery.com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79877" name="AutoShape 5"/>
          <p:cNvSpPr>
            <a:spLocks noChangeArrowheads="1"/>
          </p:cNvSpPr>
          <p:nvPr/>
        </p:nvSpPr>
        <p:spPr bwMode="gray">
          <a:xfrm>
            <a:off x="1546824" y="4793208"/>
            <a:ext cx="6337544" cy="65201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28575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sz="2400" b="1" dirty="0" smtClean="0"/>
              <a:t>ИТ как стратегический актив</a:t>
            </a:r>
            <a:endParaRPr lang="en-US" sz="2400" b="1" dirty="0"/>
          </a:p>
        </p:txBody>
      </p:sp>
      <p:sp>
        <p:nvSpPr>
          <p:cNvPr id="79878" name="AutoShape 6"/>
          <p:cNvSpPr>
            <a:spLocks noChangeArrowheads="1"/>
          </p:cNvSpPr>
          <p:nvPr/>
        </p:nvSpPr>
        <p:spPr bwMode="gray">
          <a:xfrm>
            <a:off x="1515074" y="3861048"/>
            <a:ext cx="6337544" cy="65201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28575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sz="2400" b="1" dirty="0" smtClean="0"/>
              <a:t>Локальные и стандартные приложения</a:t>
            </a:r>
            <a:endParaRPr lang="en-US" sz="2400" b="1" dirty="0"/>
          </a:p>
        </p:txBody>
      </p:sp>
      <p:sp>
        <p:nvSpPr>
          <p:cNvPr id="79879" name="AutoShape 7"/>
          <p:cNvSpPr>
            <a:spLocks noChangeArrowheads="1"/>
          </p:cNvSpPr>
          <p:nvPr/>
        </p:nvSpPr>
        <p:spPr bwMode="gray">
          <a:xfrm>
            <a:off x="1515074" y="2921000"/>
            <a:ext cx="6337544" cy="65201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28575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sz="2400" b="1" dirty="0" smtClean="0"/>
              <a:t>Инфраструктура ИТ</a:t>
            </a:r>
            <a:endParaRPr lang="en-US" sz="2400" b="1" dirty="0"/>
          </a:p>
        </p:txBody>
      </p:sp>
      <p:sp>
        <p:nvSpPr>
          <p:cNvPr id="79880" name="AutoShape 8"/>
          <p:cNvSpPr>
            <a:spLocks noChangeArrowheads="1"/>
          </p:cNvSpPr>
          <p:nvPr/>
        </p:nvSpPr>
        <p:spPr bwMode="gray">
          <a:xfrm>
            <a:off x="1527774" y="1988840"/>
            <a:ext cx="6337544" cy="65201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28575" algn="ctr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sz="2400" b="1" dirty="0" smtClean="0"/>
              <a:t>Ключевые решения в ИТ</a:t>
            </a:r>
            <a:endParaRPr lang="en-US" sz="2400" b="1" dirty="0"/>
          </a:p>
        </p:txBody>
      </p:sp>
      <p:grpSp>
        <p:nvGrpSpPr>
          <p:cNvPr id="79881" name="Group 9"/>
          <p:cNvGrpSpPr>
            <a:grpSpLocks/>
          </p:cNvGrpSpPr>
          <p:nvPr/>
        </p:nvGrpSpPr>
        <p:grpSpPr bwMode="auto">
          <a:xfrm>
            <a:off x="1187624" y="2077740"/>
            <a:ext cx="489012" cy="489012"/>
            <a:chOff x="2078" y="1680"/>
            <a:chExt cx="1615" cy="1615"/>
          </a:xfrm>
        </p:grpSpPr>
        <p:sp>
          <p:nvSpPr>
            <p:cNvPr id="79882" name="Oval 10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83" name="Oval 11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84" name="Oval 12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885" name="Oval 1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FFCC00">
                    <a:gamma/>
                    <a:shade val="0"/>
                    <a:invGamma/>
                  </a:srgbClr>
                </a:gs>
                <a:gs pos="100000">
                  <a:srgbClr val="FFCC00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886" name="Oval 14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9887" name="Oval 1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FFCC00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79888" name="Group 16"/>
          <p:cNvGrpSpPr>
            <a:grpSpLocks/>
          </p:cNvGrpSpPr>
          <p:nvPr/>
        </p:nvGrpSpPr>
        <p:grpSpPr bwMode="auto">
          <a:xfrm>
            <a:off x="1187624" y="3027363"/>
            <a:ext cx="489012" cy="489012"/>
            <a:chOff x="2078" y="1680"/>
            <a:chExt cx="1615" cy="1615"/>
          </a:xfrm>
        </p:grpSpPr>
        <p:sp>
          <p:nvSpPr>
            <p:cNvPr id="79889" name="Oval 17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90" name="Oval 18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91" name="Oval 19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892" name="Oval 20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48BE67">
                    <a:gamma/>
                    <a:shade val="0"/>
                    <a:invGamma/>
                  </a:srgbClr>
                </a:gs>
                <a:gs pos="100000">
                  <a:srgbClr val="48BE67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893" name="Oval 21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9894" name="Oval 22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48BE67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79895" name="Group 23"/>
          <p:cNvGrpSpPr>
            <a:grpSpLocks/>
          </p:cNvGrpSpPr>
          <p:nvPr/>
        </p:nvGrpSpPr>
        <p:grpSpPr bwMode="auto">
          <a:xfrm>
            <a:off x="1187624" y="3937248"/>
            <a:ext cx="489012" cy="489012"/>
            <a:chOff x="2078" y="1680"/>
            <a:chExt cx="1615" cy="1615"/>
          </a:xfrm>
        </p:grpSpPr>
        <p:sp>
          <p:nvSpPr>
            <p:cNvPr id="79896" name="Oval 2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97" name="Oval 2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98" name="Oval 26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899" name="Oval 2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900" name="Oval 28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9901" name="Oval 2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21B3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grpSp>
        <p:nvGrpSpPr>
          <p:cNvPr id="79902" name="Group 30"/>
          <p:cNvGrpSpPr>
            <a:grpSpLocks/>
          </p:cNvGrpSpPr>
          <p:nvPr/>
        </p:nvGrpSpPr>
        <p:grpSpPr bwMode="auto">
          <a:xfrm>
            <a:off x="1187624" y="4894808"/>
            <a:ext cx="489012" cy="489012"/>
            <a:chOff x="2078" y="1680"/>
            <a:chExt cx="1615" cy="1615"/>
          </a:xfrm>
        </p:grpSpPr>
        <p:sp>
          <p:nvSpPr>
            <p:cNvPr id="79903" name="Oval 3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46275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5715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904" name="Oval 3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gamma/>
                    <a:shade val="63529"/>
                    <a:invGamma/>
                  </a:srgbClr>
                </a:gs>
                <a:gs pos="50000">
                  <a:srgbClr val="FFFFFF"/>
                </a:gs>
                <a:gs pos="100000">
                  <a:srgbClr val="FFFFFF">
                    <a:gamma/>
                    <a:shade val="63529"/>
                    <a:invGamma/>
                  </a:srgbClr>
                </a:gs>
              </a:gsLst>
              <a:lin ang="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905" name="Oval 33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906" name="Oval 3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8D67E1">
                    <a:gamma/>
                    <a:shade val="0"/>
                    <a:invGamma/>
                  </a:srgbClr>
                </a:gs>
                <a:gs pos="100000">
                  <a:srgbClr val="8D67E1"/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79907" name="Oval 35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79908" name="Oval 3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8D67E1">
                    <a:gamma/>
                    <a:shade val="48627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cs typeface="Times New Roman" charset="0"/>
              </a:rPr>
              <a:t>Решение 3: инфраструктура </a:t>
            </a:r>
            <a:r>
              <a:rPr lang="ru-RU" dirty="0" smtClean="0">
                <a:cs typeface="Times New Roman" charset="0"/>
              </a:rPr>
              <a:t>ИТ</a:t>
            </a:r>
            <a:endParaRPr lang="en-US" dirty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0" y="1196752"/>
            <a:ext cx="899160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latinLnBrk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Инфраструктура ИТ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является основой планируемых возможностей ИТ (и технических, и человеческих), доступных в рамках данного бизнеса в качестве совместно используемых и надежных услуг и применяемых в многочисленных приложениях.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3031792"/>
            <a:ext cx="9144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defTabSz="914400" latinLnBrk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Tx/>
              <a:buFont typeface="Wingdings" pitchFamily="2" charset="2"/>
              <a:buChar char="§"/>
              <a:tabLst/>
              <a:defRPr/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Дальновидность в установлении необходимой инфраструктуры позволяет быстро осуществить внедрение будущих </a:t>
            </a:r>
            <a:r>
              <a:rPr lang="ru-RU" sz="2000" b="1" dirty="0" err="1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бизнес-инициатив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реализуемых с помощью электронных устройств, и, кроме того, способствует консолидации и снижению затрат на текущие бизнес-процессы.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4534088"/>
            <a:ext cx="633670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Чрезмерное вложение средств в развитие инфраструктуры или, что еще хуже, использование неподходящей инфраструктуры, заканчивается растратой ресурсов, срывом сроков и системной несовместимостью с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бизнес-партнерами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</a:t>
            </a:r>
            <a:endParaRPr lang="en-US" sz="2000" dirty="0"/>
          </a:p>
        </p:txBody>
      </p:sp>
      <p:pic>
        <p:nvPicPr>
          <p:cNvPr id="132100" name="Picture 4" descr="http://adwordsredefined.files.wordpress.com/2010/01/infrastructur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15377" y="4293096"/>
            <a:ext cx="2728623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cs typeface="Times New Roman" charset="0"/>
              </a:rPr>
              <a:t>Решение 3: инфраструктура ИТ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36512" y="1363216"/>
            <a:ext cx="9180512" cy="2425824"/>
          </a:xfrm>
        </p:spPr>
        <p:txBody>
          <a:bodyPr/>
          <a:lstStyle/>
          <a:p>
            <a:pPr lvl="0" algn="just">
              <a:lnSpc>
                <a:spcPct val="90000"/>
              </a:lnSpc>
              <a:defRPr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Однако </a:t>
            </a: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недостаточное инвестирование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 развитие инфраструктуры приводит к срыву намеченных сроков при осуществлении процессов, к возникновению «</a:t>
            </a:r>
            <a:r>
              <a:rPr lang="ru-RU" sz="2400" b="1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островков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» автоматизации, удовлетворяющих отдельные локальные потребности </a:t>
            </a:r>
            <a:r>
              <a:rPr lang="ru-RU" sz="2400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без интеграции на уровне предприятия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а также к ограничению совместного использования ресурсов, информации и экспертных знаний.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2" descr="http://bisnis-jabar.com/wp-content/uploads/2011/04/infrastruktur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3645024"/>
            <a:ext cx="3193157" cy="269062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07504" y="4113654"/>
            <a:ext cx="676875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Таким образом, внимание к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инициативам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области инфраструктуры и их своевременное осуществление могут оказать существенное влияние на эффективность предприятия.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8032" y="2348880"/>
            <a:ext cx="5652120" cy="4104456"/>
          </a:xfrm>
          <a:prstGeom prst="rect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2411760" y="980728"/>
            <a:ext cx="1440160" cy="1080120"/>
          </a:xfrm>
          <a:prstGeom prst="triangle">
            <a:avLst>
              <a:gd name="adj" fmla="val 50000"/>
            </a:avLst>
          </a:prstGeom>
        </p:spPr>
        <p:style>
          <a:lnRef idx="0">
            <a:schemeClr val="accent5"/>
          </a:lnRef>
          <a:fillRef idx="1003">
            <a:schemeClr val="dk2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Трапеция 4"/>
          <p:cNvSpPr/>
          <p:nvPr/>
        </p:nvSpPr>
        <p:spPr>
          <a:xfrm>
            <a:off x="1619672" y="2636912"/>
            <a:ext cx="2952328" cy="1152128"/>
          </a:xfrm>
          <a:prstGeom prst="trapezoid">
            <a:avLst>
              <a:gd name="adj" fmla="val 55666"/>
            </a:avLst>
          </a:prstGeom>
        </p:spPr>
        <p:style>
          <a:lnRef idx="0">
            <a:schemeClr val="accent5"/>
          </a:lnRef>
          <a:fillRef idx="1003">
            <a:schemeClr val="dk2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Трапеция 5"/>
          <p:cNvSpPr/>
          <p:nvPr/>
        </p:nvSpPr>
        <p:spPr>
          <a:xfrm>
            <a:off x="395536" y="4077072"/>
            <a:ext cx="5400600" cy="2232248"/>
          </a:xfrm>
          <a:prstGeom prst="trapezoid">
            <a:avLst>
              <a:gd name="adj" fmla="val 49867"/>
            </a:avLst>
          </a:prstGeom>
        </p:spPr>
        <p:style>
          <a:lnRef idx="0">
            <a:schemeClr val="accent5"/>
          </a:lnRef>
          <a:fillRef idx="1003">
            <a:schemeClr val="dk2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627784" y="1556792"/>
            <a:ext cx="10801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</a:rPr>
              <a:t>Локальные приложения</a:t>
            </a:r>
            <a:endParaRPr lang="en-US" sz="1100" b="1" dirty="0">
              <a:solidFill>
                <a:schemeClr val="bg1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2555776" y="2348880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3203848" y="2348880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779912" y="2348880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2555776" y="2060848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3203848" y="2060848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779912" y="2060848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907704" y="3142129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bg1"/>
                </a:solidFill>
              </a:rPr>
              <a:t>Совместно используемые и стандартные приложения ИТ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242088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Инфраструктура ИТ</a:t>
            </a:r>
            <a:endParaRPr lang="en-US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03648" y="4407495"/>
            <a:ext cx="3384376" cy="461665"/>
          </a:xfrm>
          <a:prstGeom prst="rect">
            <a:avLst/>
          </a:prstGeom>
          <a:noFill/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Совместно используемые  информационно-технологические  услуги</a:t>
            </a:r>
            <a:endParaRPr lang="en-US" sz="1200" b="1" dirty="0">
              <a:solidFill>
                <a:schemeClr val="bg1"/>
              </a:solidFill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2771800" y="3789072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3563888" y="3789072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4283968" y="3789072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1907704" y="3789040"/>
            <a:ext cx="0" cy="28800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187624" y="5949280"/>
            <a:ext cx="3816424" cy="276999"/>
          </a:xfrm>
          <a:prstGeom prst="rect">
            <a:avLst/>
          </a:prstGeom>
          <a:noFill/>
          <a:ln w="28575"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Информационно-технологические компоненты</a:t>
            </a:r>
            <a:endParaRPr lang="en-US" sz="1200" b="1" dirty="0">
              <a:solidFill>
                <a:schemeClr val="bg1"/>
              </a:solidFill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 flipV="1">
            <a:off x="2123728" y="5013176"/>
            <a:ext cx="0" cy="648072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3059832" y="5013176"/>
            <a:ext cx="0" cy="648072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4067944" y="5013176"/>
            <a:ext cx="0" cy="648072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331640" y="5301208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Человеческая инфраструктура ИТ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3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563563"/>
          </a:xfrm>
        </p:spPr>
        <p:txBody>
          <a:bodyPr/>
          <a:lstStyle/>
          <a:p>
            <a:r>
              <a:rPr lang="ru-RU" sz="2400" dirty="0" smtClean="0">
                <a:cs typeface="Times New Roman" charset="0"/>
              </a:rPr>
              <a:t>Инфраструктура ИТ как централизованно управляемый набор совместно используемых услуг</a:t>
            </a:r>
            <a:endParaRPr lang="en-US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6012160" y="1096868"/>
            <a:ext cx="30953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Быстро меняющиеся локальные бизнес-приложения, такие как обработка страховых требований, оформление документов на получение ссуд в электронном банке, система поддержки клиентских жалоб, система поддержки телефонных заказов</a:t>
            </a:r>
            <a:endParaRPr lang="en-US" sz="1100" dirty="0"/>
          </a:p>
        </p:txBody>
      </p:sp>
      <p:sp>
        <p:nvSpPr>
          <p:cNvPr id="35" name="TextBox 34"/>
          <p:cNvSpPr txBox="1"/>
          <p:nvPr/>
        </p:nvSpPr>
        <p:spPr>
          <a:xfrm>
            <a:off x="6012160" y="2852936"/>
            <a:ext cx="3131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Совместно используемые и стандартные приложения, которые изменяются не часто и применяются в бухгалтерском учете, составлении бюджета управления кадрами</a:t>
            </a:r>
            <a:endParaRPr lang="en-US" sz="1100" dirty="0"/>
          </a:p>
        </p:txBody>
      </p:sp>
      <p:sp>
        <p:nvSpPr>
          <p:cNvPr id="36" name="TextBox 35"/>
          <p:cNvSpPr txBox="1"/>
          <p:nvPr/>
        </p:nvSpPr>
        <p:spPr>
          <a:xfrm>
            <a:off x="6012160" y="3933056"/>
            <a:ext cx="313184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Услуги, не меняющиеся с течением времени, такие как управление совместно используемыми клиентскими базами данных, доступ к компьютерам или локальным вычислительным сетям (ЛВС).</a:t>
            </a:r>
          </a:p>
          <a:p>
            <a:endParaRPr lang="ru-RU" sz="1100" dirty="0"/>
          </a:p>
          <a:p>
            <a:r>
              <a:rPr lang="ru-RU" sz="1100" dirty="0" smtClean="0"/>
              <a:t>Пользовательская (человеческая инфраструктура, состоящая из знаний, навыков, политических установок, стандартов и опыта, связывает все компоненты воедино.</a:t>
            </a:r>
          </a:p>
          <a:p>
            <a:endParaRPr lang="ru-RU" sz="1100" dirty="0"/>
          </a:p>
          <a:p>
            <a:r>
              <a:rPr lang="ru-RU" sz="1100" dirty="0" smtClean="0"/>
              <a:t>Оборудование  ПО, например компьютеры, принтеры, ПО баз данных, ОС и т.д.</a:t>
            </a:r>
            <a:endParaRPr lang="en-US" sz="1100" dirty="0"/>
          </a:p>
        </p:txBody>
      </p:sp>
      <p:cxnSp>
        <p:nvCxnSpPr>
          <p:cNvPr id="38" name="Прямая со стрелкой 37"/>
          <p:cNvCxnSpPr>
            <a:stCxn id="34" idx="1"/>
          </p:cNvCxnSpPr>
          <p:nvPr/>
        </p:nvCxnSpPr>
        <p:spPr>
          <a:xfrm flipH="1" flipV="1">
            <a:off x="5292080" y="1628800"/>
            <a:ext cx="720080" cy="0"/>
          </a:xfrm>
          <a:prstGeom prst="straightConnector1">
            <a:avLst/>
          </a:prstGeom>
          <a:ln w="38100">
            <a:solidFill>
              <a:srgbClr val="00B050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H="1" flipV="1">
            <a:off x="5364088" y="3212976"/>
            <a:ext cx="720080" cy="0"/>
          </a:xfrm>
          <a:prstGeom prst="straightConnector1">
            <a:avLst/>
          </a:prstGeom>
          <a:ln w="38100">
            <a:solidFill>
              <a:srgbClr val="00B050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H="1" flipV="1">
            <a:off x="5364088" y="4509120"/>
            <a:ext cx="720080" cy="0"/>
          </a:xfrm>
          <a:prstGeom prst="straightConnector1">
            <a:avLst/>
          </a:prstGeom>
          <a:ln w="38100">
            <a:solidFill>
              <a:srgbClr val="00B050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 flipV="1">
            <a:off x="5364088" y="5373216"/>
            <a:ext cx="720080" cy="0"/>
          </a:xfrm>
          <a:prstGeom prst="straightConnector1">
            <a:avLst/>
          </a:prstGeom>
          <a:ln w="38100">
            <a:solidFill>
              <a:srgbClr val="00B050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H="1" flipV="1">
            <a:off x="5364088" y="6093296"/>
            <a:ext cx="720080" cy="0"/>
          </a:xfrm>
          <a:prstGeom prst="straightConnector1">
            <a:avLst/>
          </a:prstGeom>
          <a:ln w="38100">
            <a:solidFill>
              <a:srgbClr val="00B050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cs typeface="Times New Roman" charset="0"/>
              </a:rPr>
              <a:t>Элементы инфраструктуры ИТ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0" y="1052736"/>
            <a:ext cx="9144000" cy="5181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 основание пирамиды помещены технологические компоненты, такие как компьютеры, принтеры, пакеты программного обеспечения баз данных, операционные системы и сканеры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</a:t>
            </a:r>
          </a:p>
          <a:p>
            <a:pPr algn="just">
              <a:lnSpc>
                <a:spcPct val="90000"/>
              </a:lnSpc>
            </a:pPr>
            <a:endParaRPr lang="ru-RU" sz="2400" dirty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endParaRPr lang="ru-RU" sz="2400" dirty="0" smtClean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endParaRPr lang="ru-RU" sz="2400" dirty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endParaRPr lang="ru-RU" sz="2400" dirty="0" smtClean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Эти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устройства находятся в свободной продаже, и их легко можно приобрести на рынке.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Технологические компоненты благодаря человеческой инфраструктуре (человеческому фактору) ИТ, состоящей из знаний, умений, стандартов и опыта, преобразуются в необходимое совместное обслуживание.</a:t>
            </a:r>
          </a:p>
          <a:p>
            <a:pPr>
              <a:lnSpc>
                <a:spcPct val="90000"/>
              </a:lnSpc>
            </a:pP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29026" name="Picture 2" descr="http://www.m-i.com.au/itconsultingservices/wp-content/uploads/2011/05/hardware_and_software_procurement_6_339375839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40152" y="2060848"/>
            <a:ext cx="2112235" cy="1584176"/>
          </a:xfrm>
          <a:prstGeom prst="rect">
            <a:avLst/>
          </a:prstGeom>
          <a:noFill/>
        </p:spPr>
      </p:pic>
      <p:pic>
        <p:nvPicPr>
          <p:cNvPr id="129028" name="Picture 4" descr="http://www.flrs.co.uk/tempex/image/it-and-computer-hardware-and-software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95536" y="2636912"/>
            <a:ext cx="2160240" cy="1772183"/>
          </a:xfrm>
          <a:prstGeom prst="rect">
            <a:avLst/>
          </a:prstGeom>
          <a:noFill/>
        </p:spPr>
      </p:pic>
      <p:pic>
        <p:nvPicPr>
          <p:cNvPr id="129030" name="Picture 6" descr="http://www.larklane.com/students2010/claudineabesamis2010/ict%20hardware,%20software%20and%20support/images/pc-hardwar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132856"/>
            <a:ext cx="2843342" cy="2376264"/>
          </a:xfrm>
          <a:prstGeom prst="rect">
            <a:avLst/>
          </a:prstGeom>
          <a:noFill/>
        </p:spPr>
      </p:pic>
      <p:pic>
        <p:nvPicPr>
          <p:cNvPr id="129032" name="Picture 8" descr="http://www.warepin.com/wp-content/uploads/2010/01/basic-computer-hardware-and-software-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2420888"/>
            <a:ext cx="2952328" cy="1948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563563"/>
          </a:xfrm>
        </p:spPr>
        <p:txBody>
          <a:bodyPr/>
          <a:lstStyle/>
          <a:p>
            <a:r>
              <a:rPr lang="ru-RU" sz="2400" dirty="0">
                <a:cs typeface="Times New Roman" charset="0"/>
              </a:rPr>
              <a:t>Обслуживание инфраструктуры часто включает в себя: </a:t>
            </a:r>
            <a:endParaRPr lang="en-US" sz="24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611560" y="1196752"/>
          <a:ext cx="82296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0" y="1124744"/>
            <a:ext cx="9144000" cy="5181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Эти услуги могут быть предоставлены внутренними подразделениями предприятия или из внешних источников, например, такими компаниями, как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IBM Global Services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Accenture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или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Hewlett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-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Packard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Внутренняя инфраструктура предприятия часто связана с внешними отраслевыми инфраструктурами, такими как системы банковских платежей, а также с общественными инфраструктурами, такими как Интернет и телекоммуникационные сети.</a:t>
            </a:r>
          </a:p>
          <a:p>
            <a:pPr>
              <a:lnSpc>
                <a:spcPct val="90000"/>
              </a:lnSpc>
            </a:pP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563563"/>
          </a:xfrm>
        </p:spPr>
        <p:txBody>
          <a:bodyPr/>
          <a:lstStyle/>
          <a:p>
            <a:r>
              <a:rPr lang="ru-RU" sz="2400" dirty="0">
                <a:cs typeface="Times New Roman" charset="0"/>
              </a:rPr>
              <a:t>Обслуживание </a:t>
            </a:r>
            <a:r>
              <a:rPr lang="ru-RU" sz="2400" dirty="0" smtClean="0">
                <a:cs typeface="Times New Roman" charset="0"/>
              </a:rPr>
              <a:t>инфраструктуры</a:t>
            </a:r>
            <a:endParaRPr lang="en-US" sz="2400" dirty="0"/>
          </a:p>
        </p:txBody>
      </p:sp>
      <p:pic>
        <p:nvPicPr>
          <p:cNvPr id="126978" name="Picture 2" descr="http://osnsk.ru/Logo_vendor/hp_logo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4534481"/>
            <a:ext cx="3024336" cy="1990863"/>
          </a:xfrm>
          <a:prstGeom prst="rect">
            <a:avLst/>
          </a:prstGeom>
          <a:noFill/>
        </p:spPr>
      </p:pic>
      <p:pic>
        <p:nvPicPr>
          <p:cNvPr id="126982" name="Picture 6" descr="http://www.chip.ua/images/1-ibm.jpg/image_preview/ibm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4286398"/>
            <a:ext cx="4968552" cy="23109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Стандартные приложения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1196752"/>
            <a:ext cx="8568952" cy="1993776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Все большее число предприятий формируют дополнительный ряд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стандартных приложений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используемых во всех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бизнес-единицах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компании. Подобные совместно используемые стандартные приложения мы относим к 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инфраструктурным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В их состав входят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: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25954" name="Picture 2" descr="http://www.webmaison.in/images/erp-syst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1854" y="3212976"/>
            <a:ext cx="3676650" cy="299085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3446998"/>
            <a:ext cx="51845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 algn="just">
              <a:lnSpc>
                <a:spcPct val="90000"/>
              </a:lnSpc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ERP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-системы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(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</a:rPr>
              <a:t>системы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планирования ресурсов)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69875" indent="-269875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системы управления продажами (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CRM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-системы)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;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69875" indent="-269875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системы управления цепочками поставок (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SCM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-системы),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69875" indent="-269875" algn="just">
              <a:lnSpc>
                <a:spcPct val="90000"/>
              </a:lnSpc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а также функциональные системы, используемые в бухгалтерском учете, управлении кадрами и составлении бюджета. 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Локальные приложения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256584"/>
          </a:xfrm>
        </p:spPr>
        <p:txBody>
          <a:bodyPr/>
          <a:lstStyle/>
          <a:p>
            <a:r>
              <a:rPr lang="ru-RU" sz="2100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Инфраструктурные приложения </a:t>
            </a:r>
            <a:r>
              <a:rPr lang="ru-RU" sz="21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являются более стабильными и в отличие от </a:t>
            </a:r>
            <a:r>
              <a:rPr lang="ru-RU" sz="2100" b="1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локальных приложений </a:t>
            </a:r>
            <a:r>
              <a:rPr lang="ru-RU" sz="21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при развитии стратегий бизнеса меняются незначительно. Оставшуюся часть портфеля ИТ предприятия образуют </a:t>
            </a:r>
            <a:r>
              <a:rPr lang="ru-RU" sz="2100" i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локальные приложения</a:t>
            </a:r>
            <a:r>
              <a:rPr lang="ru-RU" sz="21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располагающиеся на схеме над инфраструктурой. Данные приложения часто подвергаются изменениям, например, при появлении новых особенностей какого-то продукта или услуги</a:t>
            </a:r>
            <a:r>
              <a:rPr lang="ru-RU" sz="21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algn="just"/>
            <a:r>
              <a:rPr lang="ru-RU" sz="2100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Интегрированная инфраструктура ИТ</a:t>
            </a:r>
            <a:r>
              <a:rPr lang="ru-RU" sz="21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объединяет все совместно используемые возможности ИТ в платформу для </a:t>
            </a:r>
            <a:r>
              <a:rPr lang="ru-RU" sz="21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charset="0"/>
              </a:rPr>
              <a:t>электронного управления бизнесом</a:t>
            </a:r>
            <a:r>
              <a:rPr lang="ru-RU" sz="21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Интегрированная инфраструктура включает десять кластеров возможностей ( рис. </a:t>
            </a:r>
            <a:r>
              <a:rPr lang="uk-UA" sz="21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2.3) </a:t>
            </a:r>
            <a:r>
              <a:rPr lang="ru-RU" sz="21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 определенным набором услуг в каждом из них.</a:t>
            </a:r>
          </a:p>
          <a:p>
            <a:pPr algn="just"/>
            <a:r>
              <a:rPr lang="ru-RU" sz="21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Интегрированная инфраструктура предоставляет возможности для </a:t>
            </a:r>
            <a:r>
              <a:rPr lang="ru-RU" sz="21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локальных </a:t>
            </a:r>
            <a:r>
              <a:rPr lang="ru-RU" sz="2100" b="1" dirty="0" err="1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ИТ-приложений</a:t>
            </a:r>
            <a:r>
              <a:rPr lang="ru-RU" sz="21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  <a:r>
              <a:rPr lang="ru-RU" sz="21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предприятия, показанных с помощью четырех коротких отрезков в верхней части инфраструктуры на рисунке </a:t>
            </a:r>
            <a:r>
              <a:rPr lang="uk-UA" sz="21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2.3. </a:t>
            </a:r>
            <a:endParaRPr lang="ru-RU" sz="2100" dirty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endParaRPr lang="en-US" sz="21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563563"/>
          </a:xfrm>
        </p:spPr>
        <p:txBody>
          <a:bodyPr/>
          <a:lstStyle/>
          <a:p>
            <a:r>
              <a:rPr lang="ru-RU" dirty="0" smtClean="0"/>
              <a:t>Услуги инфраструктуры ИТ в десяти кластерах</a:t>
            </a:r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9793"/>
          <a:stretch>
            <a:fillRect/>
          </a:stretch>
        </p:blipFill>
        <p:spPr bwMode="auto">
          <a:xfrm>
            <a:off x="395536" y="980728"/>
            <a:ext cx="7776864" cy="5814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Бизнес-партнеры</a:t>
            </a:r>
            <a:r>
              <a:rPr lang="ru-RU" dirty="0" smtClean="0"/>
              <a:t>. Средства связи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0" y="2927920"/>
            <a:ext cx="9144000" cy="5181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Бизнес-партнеры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получают электронный доступ с помощью </a:t>
            </a:r>
            <a:r>
              <a:rPr lang="ru-RU" sz="2400" i="1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инт</a:t>
            </a:r>
            <a:r>
              <a:rPr lang="ru-RU" sz="2400" i="1" u="sng" dirty="0">
                <a:solidFill>
                  <a:schemeClr val="tx2">
                    <a:lumMod val="75000"/>
                  </a:schemeClr>
                </a:solidFill>
              </a:rPr>
              <a:t>егри</a:t>
            </a:r>
            <a:r>
              <a:rPr lang="ru-RU" sz="2400" i="1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рованных электронных каналов</a:t>
            </a:r>
            <a:r>
              <a:rPr lang="ru-RU" sz="2400" i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Как правило, каналы охватывают все или некоторые отдельные торговые точки (например, магазин или филиал с компьютеризированным кассовым терминалом), Интернет, электронную почту, обычную почту (отсканированную), переговорные устройства, беспроводные устройства, такие как сотовые телефоны, автономные центры интерактивной информации, а также прямое соединение между пунктами (например, частная сеть). 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22882" name="Picture 2" descr="http://internetbusinessmastery.com/images/internet-business-partnersh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268760"/>
            <a:ext cx="2304256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5496" y="1340768"/>
            <a:ext cx="684076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С </a:t>
            </a:r>
            <a:r>
              <a:rPr lang="ru-RU" sz="2400" u="sng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внешней стороны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 инфраструктура связана с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бизнес-партнерами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 посредством согласованных стандартов, как это показано в нижней части рисунка </a:t>
            </a:r>
            <a:r>
              <a:rPr lang="uk-UA" sz="2400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2.3.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Средства связи. Безопасность и риск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036496" cy="5276056"/>
          </a:xfrm>
        </p:spPr>
        <p:txBody>
          <a:bodyPr/>
          <a:lstStyle/>
          <a:p>
            <a:pPr algn="just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 большинстве случаев предприятия стремятся сделать свои приложения «</a:t>
            </a:r>
            <a:r>
              <a:rPr lang="ru-RU" sz="2000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независимыми от каналов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», подразумевая, что постоянная оперативная информация должна быть доступна независимо от того, как осуществляется связь с клиентом.</a:t>
            </a: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Все коммуникации проходят через контроль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риска и безопасности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что обеспечивает безопасность с помощью технологий (например, аппаратно-программных средств межсетевой защиты и кодирования) и политики (удаленный доступ, использование паролей и т.д.), а также посредством аварийного планирования и восстановления.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Электронное взаимодействие внутри предприятия, а также взаимодействие с клиентами и партнерами происходит благодаря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набору услуг связи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включающих широкополосные, локальные корпоративные сети и сети рабочей станции.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 процессе 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управления данными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реализуется управление базами данных, контроль над промежуточным </a:t>
            </a:r>
            <a:b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</a:b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программным обеспечением и </a:t>
            </a:r>
            <a:b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</a:b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обмен информацией.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21860" name="Picture 4" descr="http://audibleconnection.com/wp-content/uploads/2011/07/community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025">
            <a:off x="4968832" y="5053981"/>
            <a:ext cx="2820370" cy="2117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Управление данными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5752"/>
            <a:ext cx="9144000" cy="5181600"/>
          </a:xfrm>
        </p:spPr>
        <p:txBody>
          <a:bodyPr/>
          <a:lstStyle/>
          <a:p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Многие подразделения, работающие с ИТ, выделяют в файлы нормативно-справочной информации данные о клиентах, продуктах и сотрудниках таким образом, чтобы в случае необходимости важные информационные блоки были </a:t>
            </a:r>
            <a:r>
              <a:rPr lang="ru-RU" sz="2400" b="1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доступны отдельным людям и приложениям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</a:t>
            </a:r>
          </a:p>
          <a:p>
            <a:pPr algn="just">
              <a:lnSpc>
                <a:spcPct val="90000"/>
              </a:lnSpc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 управлением данными тесно связаны используемые в рамках всего предприятия </a:t>
            </a:r>
            <a:r>
              <a:rPr lang="ru-RU" sz="2400" i="1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инфраструктурные приложения</a:t>
            </a: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которые обеспечивают сбор, обновление информации о предприятии и доступ к ней. </a:t>
            </a:r>
            <a:endParaRPr lang="ru-RU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Применение этих приложений и управление ими составляет еще один набор услуг в рамках инфраструктуры. </a:t>
            </a:r>
            <a:endParaRPr lang="ru-RU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Управление средствами ИТ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328592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Управление средствами ИТ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охватывает уже описанные физические уровни инфраструктуры и обеспечивает предоставление таких услуг, как широкомасштабная </a:t>
            </a:r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обработка данных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обеспечение работы серверов и общих систем.</a:t>
            </a:r>
            <a:endParaRPr lang="ru-RU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Шесть упомянутых кластеров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представляющих возможности инфраструктуры, поддерживают ее </a:t>
            </a:r>
            <a:r>
              <a:rPr lang="ru-RU" sz="2400" i="1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физические элементы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</a:t>
            </a:r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Остальные четыре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кластера представляют возможности инфраструктуры, ориентированные на </a:t>
            </a:r>
            <a:r>
              <a:rPr lang="ru-RU" sz="2400" i="1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управление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</a:t>
            </a:r>
          </a:p>
          <a:p>
            <a:pPr algn="just">
              <a:lnSpc>
                <a:spcPct val="90000"/>
              </a:lnSpc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Службы </a:t>
            </a: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управления ИТ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координируют интегрированную инфраструктуру предприятия и руководят отношениями с 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бизнес-единицами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</a:t>
            </a:r>
            <a:endParaRPr lang="ru-RU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Обучение ИТ</a:t>
            </a:r>
            <a:endParaRPr lang="en-US" sz="2400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0" y="1199728"/>
            <a:ext cx="9144000" cy="5181600"/>
          </a:xfrm>
        </p:spPr>
        <p:txBody>
          <a:bodyPr/>
          <a:lstStyle/>
          <a:p>
            <a:pPr algn="just"/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Как правило, услуги по управлению состоят из планирования </a:t>
            </a:r>
            <a:r>
              <a:rPr lang="ru-RU" sz="2200" i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информационных систем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(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ИС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), руководства проектами, заключения соглашений об уровне услуг. </a:t>
            </a:r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Службы, занимающиеся </a:t>
            </a:r>
            <a:r>
              <a:rPr lang="ru-RU" sz="2200" b="1" i="1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архитектурой ИТ и стандартами</a:t>
            </a:r>
            <a:r>
              <a:rPr lang="ru-RU" sz="2200" i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предоставляют план передачи конкретных технических стандартов, лежащих в основе структуры предприятия. Услуги архитектуры включают мониторинг эффективности стандартов предприятия и определение времени, когда эти стандарты устаревают или когда их поддержка становится слишком дорогостоящей. </a:t>
            </a:r>
          </a:p>
          <a:p>
            <a:pPr algn="just"/>
            <a:r>
              <a:rPr lang="ru-RU" sz="2200" b="1" i="1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Обучение ИТ и тренинги</a:t>
            </a:r>
            <a:r>
              <a:rPr lang="ru-RU" sz="2200" b="1" i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включают обучение использованию конкретных технологий и систем предприятия, а также изучение общих вопросов 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управления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касающихся представления, финансирования и использования ИТ для создания стоимости бизнеса. </a:t>
            </a:r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Исследования и разработки</a:t>
            </a:r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0" y="1219200"/>
            <a:ext cx="9144000" cy="5181600"/>
          </a:xfrm>
        </p:spPr>
        <p:txBody>
          <a:bodyPr/>
          <a:lstStyle/>
          <a:p>
            <a:pPr algn="just"/>
            <a:r>
              <a:rPr lang="ru-RU" sz="2400" b="1" i="1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Исследования и разработки (НИОКР</a:t>
            </a: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)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 области ИТ включают усилия предприятия по поиску новых способов использования ИТ для создания стоимости бизнеса и для оценки новых технологий. НИОКР находятся на пересечении управления ИТ и услуг архитектуры ИТ, поскольку они связывают разработку стандартов с потребностями бизнеса. </a:t>
            </a:r>
          </a:p>
          <a:p>
            <a:pPr>
              <a:buFontTx/>
              <a:buNone/>
            </a:pP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17762" name="Picture 2" descr="http://www.labvantage.com/media/images/masts/solutions/industries/c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938741"/>
            <a:ext cx="6552728" cy="25866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Возможности инфраструктуры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0" y="1196752"/>
            <a:ext cx="9144000" cy="5181600"/>
          </a:xfrm>
        </p:spPr>
        <p:txBody>
          <a:bodyPr/>
          <a:lstStyle/>
          <a:p>
            <a:pPr algn="just"/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Возможности инфраструктуры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очень трудно создать, так как они представляют собой сложный </a:t>
            </a:r>
            <a:r>
              <a:rPr lang="ru-RU" sz="2200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синтез технологических и человеческих активов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</a:t>
            </a:r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Для развития этих возможностей требуется довольно длительное время, поэтому они могут стать источником конкурентного преимущества.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Предприятия с большими возможностями инфраструктуры быстрее разрабатывают продукты для вывода на рынок, имеют более высокие темпы роста и большие объемы продаж новых продуктов, но более низкую краткосрочную прибыльность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</a:t>
            </a:r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 этом отношении построение </a:t>
            </a:r>
            <a:r>
              <a:rPr lang="ru-RU" sz="2200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сильной инфраструктуры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подобно покупке опциона. Когда инфраструктура усилена посредством новых бизнес-приложений, она может способствовать повышению финансовой эффективности компании; в противном случае затраты окажутся бесполезными.</a:t>
            </a:r>
          </a:p>
          <a:p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Инфраструктура ИТ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-36512" y="1177280"/>
            <a:ext cx="5724128" cy="5204048"/>
          </a:xfrm>
        </p:spPr>
        <p:txBody>
          <a:bodyPr/>
          <a:lstStyle/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Правильно организованная инфраструктура ИТ содержит </a:t>
            </a:r>
            <a:r>
              <a:rPr lang="ru-RU" sz="2200" b="1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интегрированный набор услуг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 каждом из десяти кластеров возможностей, согласующихся со стратегическим направлением развития предприятия. </a:t>
            </a:r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Компании, которые управляют инфраструктурой как одним из активов и каждый год осуществляют вложения в нее, как правило, имеют более высокие показатели эффективности, чем предприятия, применяющие к развитию инфраструктуры ИТ подход «</a:t>
            </a:r>
            <a:r>
              <a:rPr lang="ru-RU" sz="2200" b="1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большого взрыва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». </a:t>
            </a:r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15714" name="Picture 2" descr="http://www.formargroup.net/Research/imgs/virtual/multi-tou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628800"/>
            <a:ext cx="2941192" cy="4176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/>
              <a:t>Построение правильной инфраструктуры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-20688" y="1271736"/>
            <a:ext cx="9129192" cy="5181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Определение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того, где размещать услуги инфраструктуры, как устанавливать на них цены, когда обновлять эти услуги и обращаться ли за ними к </a:t>
            </a:r>
            <a:r>
              <a:rPr lang="ru-RU" sz="2000" dirty="0" err="1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аутсорсерам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представляет собой набор ключевых решений в отношении инфраструктуры. </a:t>
            </a:r>
            <a:endParaRPr lang="en-US" sz="2000" dirty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Построение правильной инфраструктуры обеспечивает эффективность услуг с точки зрения затрат, что создает условия для быстрого внедрения новых бизнес-приложений.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14690" name="Picture 2" descr="http://www.exatechpk.com/images/infra-strct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573016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563563"/>
          </a:xfrm>
        </p:spPr>
        <p:txBody>
          <a:bodyPr/>
          <a:lstStyle/>
          <a:p>
            <a:r>
              <a:rPr lang="ru-RU" dirty="0">
                <a:cs typeface="Times New Roman" charset="0"/>
              </a:rPr>
              <a:t>Решение </a:t>
            </a:r>
            <a:r>
              <a:rPr lang="uk-UA" dirty="0">
                <a:cs typeface="Times New Roman" charset="0"/>
              </a:rPr>
              <a:t>4: </a:t>
            </a:r>
            <a:r>
              <a:rPr lang="ru-RU" dirty="0" smtClean="0">
                <a:cs typeface="Times New Roman" charset="0"/>
              </a:rPr>
              <a:t>потребности </a:t>
            </a:r>
            <a:r>
              <a:rPr lang="ru-RU" dirty="0">
                <a:cs typeface="Times New Roman" charset="0"/>
              </a:rPr>
              <a:t>в бизнес-приложениях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0" y="1199728"/>
            <a:ext cx="9144000" cy="5181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Хотя все </a:t>
            </a:r>
            <a:r>
              <a:rPr lang="ru-RU" sz="2200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пять решений об ИТ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касаются создания стоимости бизнеса с помощью использования ИТ, именно решения о конкретных потребностях бизнеса напрямую создают стоимость этого бизнеса. </a:t>
            </a:r>
            <a:endParaRPr lang="ru-RU" sz="2200" dirty="0" smtClean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В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то время как компании </a:t>
            </a:r>
            <a:r>
              <a:rPr lang="en-US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Schwab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en-US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Amazon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</a:t>
            </a:r>
            <a:r>
              <a:rPr lang="en-US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com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en-US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Cisco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и другие демонстрируют потенциальные выгоды от использования стратегических </a:t>
            </a:r>
            <a:r>
              <a:rPr lang="ru-RU" sz="2200" dirty="0" err="1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ИТ-приложений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глобальные неудачи внедрения крупных систем в таких фирмах, как </a:t>
            </a:r>
            <a:r>
              <a:rPr lang="en-US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Hershey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</a:t>
            </a:r>
            <a:r>
              <a:rPr lang="en-US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Whirlpool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 </a:t>
            </a:r>
            <a:r>
              <a:rPr lang="en-US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Allied Waste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, могут служить постоянным напоминанием о том, что определение и </a:t>
            </a:r>
            <a:r>
              <a:rPr lang="ru-RU" sz="2200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создание стоимости через использование бизнес-приложений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пока остается трудным делом.</a:t>
            </a:r>
          </a:p>
          <a:p>
            <a:pPr>
              <a:lnSpc>
                <a:spcPct val="90000"/>
              </a:lnSpc>
            </a:pPr>
            <a:endParaRPr lang="ru-RU" sz="22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13666" name="Picture 2" descr="http://nearshoreamericas.com/wp-content/uploads/2011/02/business-increase-profits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4509120"/>
            <a:ext cx="3312368" cy="23402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Творчество и дисциплина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496" y="2276872"/>
            <a:ext cx="7056784" cy="1728192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Творчество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  <a:r>
              <a:rPr lang="uk-UA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—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это поиск новых и более эффективных способов создания потребительской стоимости посредством ИТ. Творческий подход состоит в выявлении тех бизнес-приложений, которые направлены на стратегические цели предприятия и способствуют проведению экспериментов в бизнесе. 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>
              <a:lnSpc>
                <a:spcPct val="90000"/>
              </a:lnSpc>
            </a:pP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740296"/>
            <a:ext cx="84582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Выявление потребностей бизнеса в </a:t>
            </a:r>
            <a:r>
              <a:rPr kumimoji="0" lang="ru-RU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ИТ-приложениях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Times New Roman" charset="0"/>
              </a:rPr>
              <a:t>, как правило, связано с двумя противоположными задачами, такими как творчество и дисциплина.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19672" y="4023062"/>
            <a:ext cx="752432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</a:pP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Дисциплина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+mn-lt"/>
                <a:cs typeface="Times New Roman" charset="0"/>
              </a:rPr>
              <a:t> связана с архитектурной целостностью: она создает возможности для того, чтобы приложения способствовали укреплению и улучшению производственной архитектуры, а не подрывали ее принципы. Дисциплина также способствует концентрации ресурсов, необходимых для достижения целей конкретных проектов и предприятия в целом. В дальнейшем мы обсудим управленческие решения, ведущие к творчеству и дисциплине при разработке бизнес-приложений.</a:t>
            </a:r>
          </a:p>
        </p:txBody>
      </p:sp>
      <p:pic>
        <p:nvPicPr>
          <p:cNvPr id="112642" name="Picture 2" descr="http://www.intesic.com/common/images/pd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2204864"/>
            <a:ext cx="1905000" cy="1619251"/>
          </a:xfrm>
          <a:prstGeom prst="rect">
            <a:avLst/>
          </a:prstGeom>
          <a:noFill/>
        </p:spPr>
      </p:pic>
      <p:pic>
        <p:nvPicPr>
          <p:cNvPr id="112644" name="Picture 4" descr="http://kimmullette.com/wp-content/uploads/2011/09/discipli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93096"/>
            <a:ext cx="194310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294" y="210496"/>
            <a:ext cx="8182106" cy="581668"/>
          </a:xfrm>
        </p:spPr>
        <p:txBody>
          <a:bodyPr/>
          <a:lstStyle/>
          <a:p>
            <a:r>
              <a:rPr lang="ru-RU" sz="2400" dirty="0" smtClean="0"/>
              <a:t>Эксперименты и рыночные изменения</a:t>
            </a:r>
            <a:endParaRPr lang="en-US" sz="2400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1268760"/>
            <a:ext cx="8579296" cy="5348064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Повышение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стоимости компании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зависит от ее способности изменить способы ведения бизнеса. Решения о бизнес-приложениях подразумевают определение основных процессов и того, какие процессы и системные изменения помогут предприятию получить существенные выгоды. Для внедрения эффективных стратегических систем необходимы руководители, имеющие свое видение того, как определить и осуществить эти изменения.</a:t>
            </a:r>
          </a:p>
          <a:p>
            <a:pPr algn="just">
              <a:lnSpc>
                <a:spcPct val="90000"/>
              </a:lnSpc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Помимо укрепления основных процессов предприятия решения о необходимых бизнес-приложениях важны для своевременного реагирования на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рыночные изменения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 Предприятиям следует постоянно проводить эксперименты, чтобы охватить новые возможности рынка и избежать устаревания. Некоторые эксперименты могут развиться в стратегические системы, другие </a:t>
            </a:r>
            <a:r>
              <a:rPr lang="uk-UA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—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довольно скоро провалиться. </a:t>
            </a:r>
            <a:r>
              <a:rPr lang="ru-RU" sz="2000" b="1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Поток экспериментов порождает творческую энергию и постоянно напоминает менеджерам о меняющихся рыночных условиях, чтобы они смогли увидеть вновь зарождающиеся важные процессы</a:t>
            </a:r>
            <a:r>
              <a:rPr lang="ru-RU" sz="2000" u="sng" dirty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.</a:t>
            </a:r>
          </a:p>
          <a:p>
            <a:pPr>
              <a:lnSpc>
                <a:spcPct val="90000"/>
              </a:lnSpc>
            </a:pPr>
            <a:endParaRPr lang="ru-RU" sz="2000" u="sng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cs typeface="Times New Roman" charset="0"/>
              </a:rPr>
              <a:t>Строгое исполнение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204048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Творческие решения способны порождать интересные технические задачи, в особенности когда предприятия покупают для удовлетворения своих нужд готовые пакеты.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Традиционно предприятия и их </a:t>
            </a:r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ИТ-подразделения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очень неохотно соглашались на установление технических стандартов, которые могли ограничить функциональность бизнеса.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Тем не менее все чаще менеджеры приходят к выводу, что </a:t>
            </a:r>
            <a:r>
              <a:rPr lang="uk-UA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80%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решений несут существенные выгоды для бизнеса и вместе с тем снижают степень технического риска и затраты на реализацию проекта.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lnSpc>
                <a:spcPct val="90000"/>
              </a:lnSpc>
            </a:pPr>
            <a:r>
              <a:rPr lang="ru-RU" sz="2400" u="sng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Успешные предприятия постоянно демонстрируют готовность пожертвовать функциональностью в пользу поддержания архитектурной целостности.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</a:t>
            </a: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Для принятия решений по бизнес-приложениям необходима согласованная комплексная реформа и противостоящие организационные силы. 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endParaRPr lang="ru-RU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Кадры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1816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Менеджеры, ответственные за установление требований, должны уметь отличать ключевые требования по процессам от второстепенных, а также уметь определять, когда следует вводить архитектурные ограничения. Они должны разрабатывать эксперименты, сознавая, что реальные выгоды могут отличаться от ожидаемых и что при отсутствии выгод эксперимент следует прекратить. Но самое главное, что они должны знать </a:t>
            </a:r>
            <a:r>
              <a:rPr lang="uk-UA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—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это как спланировать организационные изменения и как затем их произвести. </a:t>
            </a:r>
            <a:endParaRPr lang="en-US" sz="2000" dirty="0" smtClean="0">
              <a:solidFill>
                <a:schemeClr val="tx2">
                  <a:lumMod val="75000"/>
                </a:schemeClr>
              </a:solidFill>
              <a:cs typeface="Times New Roman" charset="0"/>
            </a:endParaRPr>
          </a:p>
          <a:p>
            <a:pPr algn="just">
              <a:lnSpc>
                <a:spcPct val="90000"/>
              </a:lnSpc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Для принятия и реализации решений, касающихся бизнес-приложений, нужны люди, умеющие творчески мыслить, а также дисциплинированные менеджеры проектов;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cs typeface="Times New Roman" charset="0"/>
              </a:rPr>
              <a:t> причем эти решения, вероятно, являются наименее разработанными из всех пяти групп решений по ИТ.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3426" name="Picture 2" descr="http://selfhacker.ru/wp-content/uploads/images/192_0_0b8bcad2c81b330b2bc2d36f6ff97a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653136"/>
            <a:ext cx="2736304" cy="20522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</a:t>
            </a:r>
            <a:endParaRPr lang="en-US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124744"/>
          <a:ext cx="8712968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5029200" y="3981450"/>
            <a:ext cx="3352800" cy="304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dirty="0" smtClean="0"/>
              <a:t>Ваши вопросы?</a:t>
            </a:r>
            <a:endParaRPr lang="en-US" dirty="0"/>
          </a:p>
        </p:txBody>
      </p:sp>
      <p:sp>
        <p:nvSpPr>
          <p:cNvPr id="98307" name="WordArt 3"/>
          <p:cNvSpPr>
            <a:spLocks noChangeArrowheads="1" noChangeShapeType="1" noTextEdit="1"/>
          </p:cNvSpPr>
          <p:nvPr/>
        </p:nvSpPr>
        <p:spPr bwMode="gray">
          <a:xfrm>
            <a:off x="4320480" y="1052736"/>
            <a:ext cx="4860032" cy="533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ru-RU" sz="54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Verdana"/>
                <a:ea typeface="Verdana"/>
                <a:cs typeface="Verdana"/>
              </a:rPr>
              <a:t>Спасибо за внимание!</a:t>
            </a:r>
            <a:endParaRPr lang="en-US" sz="5400" b="1" kern="10" dirty="0">
              <a:ln w="28575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accent1"/>
                  </a:gs>
                </a:gsLst>
                <a:lin ang="5400000" scaled="1"/>
              </a:gradFill>
              <a:latin typeface="Verdana"/>
              <a:ea typeface="Verdana"/>
              <a:cs typeface="Verdana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black">
          <a:xfrm>
            <a:off x="6763816" y="0"/>
            <a:ext cx="2416696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Лекция № 6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92">
  <a:themeElements>
    <a:clrScheme name="Тема Office 1">
      <a:dk1>
        <a:srgbClr val="000000"/>
      </a:dk1>
      <a:lt1>
        <a:srgbClr val="FFFFFF"/>
      </a:lt1>
      <a:dk2>
        <a:srgbClr val="1129A1"/>
      </a:dk2>
      <a:lt2>
        <a:srgbClr val="C0C0C0"/>
      </a:lt2>
      <a:accent1>
        <a:srgbClr val="4987E3"/>
      </a:accent1>
      <a:accent2>
        <a:srgbClr val="CE701A"/>
      </a:accent2>
      <a:accent3>
        <a:srgbClr val="FFFFFF"/>
      </a:accent3>
      <a:accent4>
        <a:srgbClr val="000000"/>
      </a:accent4>
      <a:accent5>
        <a:srgbClr val="B1C3EF"/>
      </a:accent5>
      <a:accent6>
        <a:srgbClr val="BA6516"/>
      </a:accent6>
      <a:hlink>
        <a:srgbClr val="36A1B6"/>
      </a:hlink>
      <a:folHlink>
        <a:srgbClr val="9CC769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1129A1"/>
        </a:dk2>
        <a:lt2>
          <a:srgbClr val="C0C0C0"/>
        </a:lt2>
        <a:accent1>
          <a:srgbClr val="4987E3"/>
        </a:accent1>
        <a:accent2>
          <a:srgbClr val="CE701A"/>
        </a:accent2>
        <a:accent3>
          <a:srgbClr val="FFFFFF"/>
        </a:accent3>
        <a:accent4>
          <a:srgbClr val="000000"/>
        </a:accent4>
        <a:accent5>
          <a:srgbClr val="B1C3EF"/>
        </a:accent5>
        <a:accent6>
          <a:srgbClr val="BA6516"/>
        </a:accent6>
        <a:hlink>
          <a:srgbClr val="36A1B6"/>
        </a:hlink>
        <a:folHlink>
          <a:srgbClr val="9CC7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351155"/>
        </a:dk2>
        <a:lt2>
          <a:srgbClr val="969696"/>
        </a:lt2>
        <a:accent1>
          <a:srgbClr val="7053CB"/>
        </a:accent1>
        <a:accent2>
          <a:srgbClr val="3282BE"/>
        </a:accent2>
        <a:accent3>
          <a:srgbClr val="FFFFFF"/>
        </a:accent3>
        <a:accent4>
          <a:srgbClr val="000000"/>
        </a:accent4>
        <a:accent5>
          <a:srgbClr val="BBB3E2"/>
        </a:accent5>
        <a:accent6>
          <a:srgbClr val="2C75AC"/>
        </a:accent6>
        <a:hlink>
          <a:srgbClr val="D17FB6"/>
        </a:hlink>
        <a:folHlink>
          <a:srgbClr val="E3981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F4D5B"/>
        </a:dk2>
        <a:lt2>
          <a:srgbClr val="969696"/>
        </a:lt2>
        <a:accent1>
          <a:srgbClr val="1B7D6A"/>
        </a:accent1>
        <a:accent2>
          <a:srgbClr val="C69940"/>
        </a:accent2>
        <a:accent3>
          <a:srgbClr val="FFFFFF"/>
        </a:accent3>
        <a:accent4>
          <a:srgbClr val="000000"/>
        </a:accent4>
        <a:accent5>
          <a:srgbClr val="ABBFB9"/>
        </a:accent5>
        <a:accent6>
          <a:srgbClr val="B38A39"/>
        </a:accent6>
        <a:hlink>
          <a:srgbClr val="3790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92</Template>
  <TotalTime>192</TotalTime>
  <Words>2046</Words>
  <Application>Microsoft Office PowerPoint</Application>
  <PresentationFormat>Экран (4:3)</PresentationFormat>
  <Paragraphs>121</Paragraphs>
  <Slides>28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92</vt:lpstr>
      <vt:lpstr>Image</vt:lpstr>
      <vt:lpstr>Типовая структура управления для реализации  принципов ИТ</vt:lpstr>
      <vt:lpstr>Продолжение лекции</vt:lpstr>
      <vt:lpstr>План</vt:lpstr>
      <vt:lpstr>Решение 3: инфраструктура ИТ</vt:lpstr>
      <vt:lpstr>Решение 3: инфраструктура ИТ</vt:lpstr>
      <vt:lpstr>Инфраструктура ИТ как централизованно управляемый набор совместно используемых услуг</vt:lpstr>
      <vt:lpstr>Элементы инфраструктуры ИТ</vt:lpstr>
      <vt:lpstr>Обслуживание инфраструктуры часто включает в себя: </vt:lpstr>
      <vt:lpstr>Обслуживание инфраструктуры</vt:lpstr>
      <vt:lpstr>Стандартные приложения</vt:lpstr>
      <vt:lpstr>Локальные приложения</vt:lpstr>
      <vt:lpstr>Услуги инфраструктуры ИТ в десяти кластерах</vt:lpstr>
      <vt:lpstr>Бизнес-партнеры. Средства связи</vt:lpstr>
      <vt:lpstr>Средства связи. Безопасность и риск</vt:lpstr>
      <vt:lpstr>Управление данными</vt:lpstr>
      <vt:lpstr>Управление средствами ИТ</vt:lpstr>
      <vt:lpstr>Обучение ИТ</vt:lpstr>
      <vt:lpstr>Исследования и разработки</vt:lpstr>
      <vt:lpstr>Возможности инфраструктуры</vt:lpstr>
      <vt:lpstr>Инфраструктура ИТ</vt:lpstr>
      <vt:lpstr>Построение правильной инфраструктуры</vt:lpstr>
      <vt:lpstr>Решение 4: потребности в бизнес-приложениях</vt:lpstr>
      <vt:lpstr>Творчество и дисциплина</vt:lpstr>
      <vt:lpstr>Эксперименты и рыночные изменения</vt:lpstr>
      <vt:lpstr>Строгое исполнение</vt:lpstr>
      <vt:lpstr>Кадры</vt:lpstr>
      <vt:lpstr>Вопросы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Типовая структура управления для реализации  принципов ИТ</dc:title>
  <dc:creator>Алферов Евгений Андреевич</dc:creator>
  <cp:lastModifiedBy>Алферов Евгений Андреевич</cp:lastModifiedBy>
  <cp:revision>33</cp:revision>
  <dcterms:created xsi:type="dcterms:W3CDTF">2011-11-22T08:20:22Z</dcterms:created>
  <dcterms:modified xsi:type="dcterms:W3CDTF">2012-01-23T14:31:22Z</dcterms:modified>
</cp:coreProperties>
</file>