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2" r:id="rId4"/>
    <p:sldId id="263" r:id="rId5"/>
    <p:sldId id="264" r:id="rId6"/>
    <p:sldId id="265" r:id="rId7"/>
    <p:sldId id="266" r:id="rId8"/>
    <p:sldId id="261" r:id="rId9"/>
  </p:sldIdLst>
  <p:sldSz cx="9144000" cy="6858000" type="screen4x3"/>
  <p:notesSz cx="6858000" cy="91440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FFFFFF"/>
    <a:srgbClr val="FFCC66"/>
    <a:srgbClr val="FF9900"/>
    <a:srgbClr val="FFFF00"/>
    <a:srgbClr val="66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orient="horz" pos="3657"/>
        <p:guide orient="horz" pos="4065"/>
        <p:guide pos="2880"/>
        <p:guide pos="1746"/>
        <p:guide pos="401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5B6786-7894-4711-AB0B-3FDA5DFA168D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8871375-BE6E-4A08-947D-4466808FC3D3}">
      <dgm:prSet phldrT="[Текст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ru-RU" dirty="0" smtClean="0">
              <a:solidFill>
                <a:schemeClr val="tx1"/>
              </a:solidFill>
            </a:rPr>
            <a:t>Взаимодействие ВУЗа и компаний</a:t>
          </a:r>
          <a:endParaRPr lang="ru-RU" dirty="0">
            <a:solidFill>
              <a:schemeClr val="tx1"/>
            </a:solidFill>
          </a:endParaRPr>
        </a:p>
      </dgm:t>
    </dgm:pt>
    <dgm:pt modelId="{E98FAFDF-6169-4746-9433-8DDB1CF22BDE}" type="parTrans" cxnId="{5271F706-4425-4F3B-A4C5-78425655583B}">
      <dgm:prSet/>
      <dgm:spPr/>
      <dgm:t>
        <a:bodyPr/>
        <a:lstStyle/>
        <a:p>
          <a:pPr algn="ctr"/>
          <a:endParaRPr lang="ru-RU">
            <a:solidFill>
              <a:schemeClr val="tx1"/>
            </a:solidFill>
          </a:endParaRPr>
        </a:p>
      </dgm:t>
    </dgm:pt>
    <dgm:pt modelId="{3AEE98B6-A2EA-42B8-B36B-FA043458F38B}" type="sibTrans" cxnId="{5271F706-4425-4F3B-A4C5-78425655583B}">
      <dgm:prSet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endParaRPr lang="ru-RU">
            <a:solidFill>
              <a:schemeClr val="tx1"/>
            </a:solidFill>
          </a:endParaRPr>
        </a:p>
      </dgm:t>
    </dgm:pt>
    <dgm:pt modelId="{6B8469E9-7FC3-4E06-A522-BA4E40810C35}">
      <dgm:prSet phldrT="[Текст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ru-RU" dirty="0" smtClean="0">
              <a:solidFill>
                <a:schemeClr val="tx1"/>
              </a:solidFill>
            </a:rPr>
            <a:t>Практическая подготовка ИТ специалистов </a:t>
          </a:r>
          <a:br>
            <a:rPr lang="ru-RU" dirty="0" smtClean="0">
              <a:solidFill>
                <a:schemeClr val="tx1"/>
              </a:solidFill>
            </a:rPr>
          </a:br>
          <a:r>
            <a:rPr lang="ru-RU" dirty="0" smtClean="0">
              <a:solidFill>
                <a:schemeClr val="tx1"/>
              </a:solidFill>
            </a:rPr>
            <a:t>(трансферт знаний в ИТ)</a:t>
          </a:r>
          <a:endParaRPr lang="ru-RU" dirty="0">
            <a:solidFill>
              <a:schemeClr val="tx1"/>
            </a:solidFill>
          </a:endParaRPr>
        </a:p>
      </dgm:t>
    </dgm:pt>
    <dgm:pt modelId="{B1CD7D8B-C3F6-4805-8A00-02B80AFF42B2}" type="parTrans" cxnId="{A9F851C4-B0AD-4315-AA13-65A372B76492}">
      <dgm:prSet/>
      <dgm:spPr/>
      <dgm:t>
        <a:bodyPr/>
        <a:lstStyle/>
        <a:p>
          <a:pPr algn="ctr"/>
          <a:endParaRPr lang="ru-RU">
            <a:solidFill>
              <a:schemeClr val="tx1"/>
            </a:solidFill>
          </a:endParaRPr>
        </a:p>
      </dgm:t>
    </dgm:pt>
    <dgm:pt modelId="{B43AD667-539D-43FA-8AF0-F51CD2BC0334}" type="sibTrans" cxnId="{A9F851C4-B0AD-4315-AA13-65A372B76492}">
      <dgm:prSet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endParaRPr lang="ru-RU">
            <a:solidFill>
              <a:schemeClr val="tx1"/>
            </a:solidFill>
          </a:endParaRPr>
        </a:p>
      </dgm:t>
    </dgm:pt>
    <dgm:pt modelId="{52229B76-4B8D-4CE0-A23F-DFBAAC80C07A}">
      <dgm:prSet phldrT="[Текст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ru-RU" dirty="0" smtClean="0">
              <a:solidFill>
                <a:schemeClr val="tx1"/>
              </a:solidFill>
            </a:rPr>
            <a:t>Оценка качества подготовки ИТ специалиста</a:t>
          </a:r>
          <a:endParaRPr lang="ru-RU" dirty="0">
            <a:solidFill>
              <a:schemeClr val="tx1"/>
            </a:solidFill>
          </a:endParaRPr>
        </a:p>
      </dgm:t>
    </dgm:pt>
    <dgm:pt modelId="{49992E15-F178-46A6-BC02-979B997AEC5D}" type="parTrans" cxnId="{9B44303F-E84C-482D-A60E-60C48DB983B0}">
      <dgm:prSet/>
      <dgm:spPr/>
      <dgm:t>
        <a:bodyPr/>
        <a:lstStyle/>
        <a:p>
          <a:pPr algn="ctr"/>
          <a:endParaRPr lang="ru-RU">
            <a:solidFill>
              <a:schemeClr val="tx1"/>
            </a:solidFill>
          </a:endParaRPr>
        </a:p>
      </dgm:t>
    </dgm:pt>
    <dgm:pt modelId="{EE5AD434-B4DA-429B-BEAE-F60960C75B61}" type="sibTrans" cxnId="{9B44303F-E84C-482D-A60E-60C48DB983B0}">
      <dgm:prSet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endParaRPr lang="ru-RU">
            <a:solidFill>
              <a:schemeClr val="tx1"/>
            </a:solidFill>
          </a:endParaRPr>
        </a:p>
      </dgm:t>
    </dgm:pt>
    <dgm:pt modelId="{B0231264-A58C-46FE-9AB9-C18A5F3F876D}">
      <dgm:prSet phldrT="[Текст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ru-RU" dirty="0" smtClean="0">
              <a:solidFill>
                <a:schemeClr val="tx1"/>
              </a:solidFill>
            </a:rPr>
            <a:t>Непрерывное обучение</a:t>
          </a:r>
          <a:endParaRPr lang="ru-RU" dirty="0">
            <a:solidFill>
              <a:schemeClr val="tx1"/>
            </a:solidFill>
          </a:endParaRPr>
        </a:p>
      </dgm:t>
    </dgm:pt>
    <dgm:pt modelId="{23F5788C-779A-4C30-8DD2-BA86914E6598}" type="parTrans" cxnId="{C101AF55-3FA6-4BE6-9C7A-937534B97869}">
      <dgm:prSet/>
      <dgm:spPr/>
      <dgm:t>
        <a:bodyPr/>
        <a:lstStyle/>
        <a:p>
          <a:pPr algn="ctr"/>
          <a:endParaRPr lang="ru-RU">
            <a:solidFill>
              <a:schemeClr val="tx1"/>
            </a:solidFill>
          </a:endParaRPr>
        </a:p>
      </dgm:t>
    </dgm:pt>
    <dgm:pt modelId="{BD06B907-9989-47F6-9C42-B2D4D67E1C8B}" type="sibTrans" cxnId="{C101AF55-3FA6-4BE6-9C7A-937534B97869}">
      <dgm:prSet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endParaRPr lang="ru-RU">
            <a:solidFill>
              <a:schemeClr val="tx1"/>
            </a:solidFill>
          </a:endParaRPr>
        </a:p>
      </dgm:t>
    </dgm:pt>
    <dgm:pt modelId="{D1CF27FE-73AD-4176-8C3E-4C142A6730DC}">
      <dgm:prSet phldrT="[Текст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ru-RU" dirty="0" smtClean="0">
              <a:solidFill>
                <a:schemeClr val="tx1"/>
              </a:solidFill>
            </a:rPr>
            <a:t>Академические программы </a:t>
          </a:r>
        </a:p>
        <a:p>
          <a:pPr algn="ctr"/>
          <a:r>
            <a:rPr lang="ru-RU" dirty="0" smtClean="0">
              <a:solidFill>
                <a:schemeClr val="tx1"/>
              </a:solidFill>
            </a:rPr>
            <a:t>передовых ИКТ компаний</a:t>
          </a:r>
          <a:endParaRPr lang="ru-RU" dirty="0">
            <a:solidFill>
              <a:schemeClr val="tx1"/>
            </a:solidFill>
          </a:endParaRPr>
        </a:p>
      </dgm:t>
    </dgm:pt>
    <dgm:pt modelId="{B632C668-5184-4338-816C-13EE4A50C1FA}" type="parTrans" cxnId="{BD19C983-5DA8-4839-A342-548BA26EDA7A}">
      <dgm:prSet/>
      <dgm:spPr/>
      <dgm:t>
        <a:bodyPr/>
        <a:lstStyle/>
        <a:p>
          <a:pPr algn="ctr"/>
          <a:endParaRPr lang="ru-RU">
            <a:solidFill>
              <a:schemeClr val="tx1"/>
            </a:solidFill>
          </a:endParaRPr>
        </a:p>
      </dgm:t>
    </dgm:pt>
    <dgm:pt modelId="{1D8EB72C-C432-4EED-9F3A-FBBF520283BE}" type="sibTrans" cxnId="{BD19C983-5DA8-4839-A342-548BA26EDA7A}">
      <dgm:prSet/>
      <dgm:spPr/>
      <dgm:t>
        <a:bodyPr/>
        <a:lstStyle/>
        <a:p>
          <a:pPr algn="ctr"/>
          <a:endParaRPr lang="ru-RU">
            <a:solidFill>
              <a:schemeClr val="tx1"/>
            </a:solidFill>
          </a:endParaRPr>
        </a:p>
      </dgm:t>
    </dgm:pt>
    <dgm:pt modelId="{DBA5F6FF-90DA-4730-A014-1093F6EA245B}" type="pres">
      <dgm:prSet presAssocID="{F35B6786-7894-4711-AB0B-3FDA5DFA168D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5C1383A-A5EE-4A6A-A735-51CD54F45DAC}" type="pres">
      <dgm:prSet presAssocID="{F35B6786-7894-4711-AB0B-3FDA5DFA168D}" presName="dummyMaxCanvas" presStyleCnt="0">
        <dgm:presLayoutVars/>
      </dgm:prSet>
      <dgm:spPr/>
    </dgm:pt>
    <dgm:pt modelId="{F4CDFD2C-C10F-48C4-BA3C-CD56C25EEBFC}" type="pres">
      <dgm:prSet presAssocID="{F35B6786-7894-4711-AB0B-3FDA5DFA168D}" presName="FiveNodes_1" presStyleLbl="node1" presStyleIdx="0" presStyleCnt="5" custLinFactNeighborY="41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5D8993-30B4-4981-AB95-925EB1B3AC7D}" type="pres">
      <dgm:prSet presAssocID="{F35B6786-7894-4711-AB0B-3FDA5DFA168D}" presName="FiveNodes_2" presStyleLbl="node1" presStyleIdx="1" presStyleCnt="5" custLinFactNeighborY="31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764070-0E66-403B-93FD-EFE496F13599}" type="pres">
      <dgm:prSet presAssocID="{F35B6786-7894-4711-AB0B-3FDA5DFA168D}" presName="FiveNodes_3" presStyleLbl="node1" presStyleIdx="2" presStyleCnt="5" custLinFactNeighborY="20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FFD761-A1E6-40CA-9006-4066B33E136B}" type="pres">
      <dgm:prSet presAssocID="{F35B6786-7894-4711-AB0B-3FDA5DFA168D}" presName="FiveNodes_4" presStyleLbl="node1" presStyleIdx="3" presStyleCnt="5" custScaleY="99999" custLinFactNeighborX="-1307" custLinFactNeighborY="10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71AB7C-FBF1-4603-B9DA-F803D500AF98}" type="pres">
      <dgm:prSet presAssocID="{F35B6786-7894-4711-AB0B-3FDA5DFA168D}" presName="FiveNodes_5" presStyleLbl="node1" presStyleIdx="4" presStyleCnt="5" custLinFactNeighborY="86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BE2C36-D0BF-4967-A6D2-4B740461F994}" type="pres">
      <dgm:prSet presAssocID="{F35B6786-7894-4711-AB0B-3FDA5DFA168D}" presName="FiveConn_1-2" presStyleLbl="fgAccFollowNode1" presStyleIdx="0" presStyleCnt="4" custScaleX="47116">
        <dgm:presLayoutVars>
          <dgm:bulletEnabled val="1"/>
        </dgm:presLayoutVars>
      </dgm:prSet>
      <dgm:spPr>
        <a:prstGeom prst="upDownArrow">
          <a:avLst/>
        </a:prstGeom>
      </dgm:spPr>
      <dgm:t>
        <a:bodyPr/>
        <a:lstStyle/>
        <a:p>
          <a:endParaRPr lang="en-US"/>
        </a:p>
      </dgm:t>
    </dgm:pt>
    <dgm:pt modelId="{9715AD9D-D4F6-4F97-AD37-B388BB501527}" type="pres">
      <dgm:prSet presAssocID="{F35B6786-7894-4711-AB0B-3FDA5DFA168D}" presName="FiveConn_2-3" presStyleLbl="fgAccFollowNode1" presStyleIdx="1" presStyleCnt="4" custScaleX="53392">
        <dgm:presLayoutVars>
          <dgm:bulletEnabled val="1"/>
        </dgm:presLayoutVars>
      </dgm:prSet>
      <dgm:spPr>
        <a:prstGeom prst="upDownArrow">
          <a:avLst/>
        </a:prstGeom>
      </dgm:spPr>
      <dgm:t>
        <a:bodyPr/>
        <a:lstStyle/>
        <a:p>
          <a:endParaRPr lang="en-US"/>
        </a:p>
      </dgm:t>
    </dgm:pt>
    <dgm:pt modelId="{20BD3340-E965-48DB-9405-D83782D64550}" type="pres">
      <dgm:prSet presAssocID="{F35B6786-7894-4711-AB0B-3FDA5DFA168D}" presName="FiveConn_3-4" presStyleLbl="fgAccFollowNode1" presStyleIdx="2" presStyleCnt="4" custScaleX="53392">
        <dgm:presLayoutVars>
          <dgm:bulletEnabled val="1"/>
        </dgm:presLayoutVars>
      </dgm:prSet>
      <dgm:spPr>
        <a:prstGeom prst="upDownArrow">
          <a:avLst/>
        </a:prstGeom>
      </dgm:spPr>
      <dgm:t>
        <a:bodyPr/>
        <a:lstStyle/>
        <a:p>
          <a:endParaRPr lang="en-US"/>
        </a:p>
      </dgm:t>
    </dgm:pt>
    <dgm:pt modelId="{F698F3DD-1D42-42AC-B18B-0175F5A8385D}" type="pres">
      <dgm:prSet presAssocID="{F35B6786-7894-4711-AB0B-3FDA5DFA168D}" presName="FiveConn_4-5" presStyleLbl="fgAccFollowNode1" presStyleIdx="3" presStyleCnt="4" custScaleX="53392">
        <dgm:presLayoutVars>
          <dgm:bulletEnabled val="1"/>
        </dgm:presLayoutVars>
      </dgm:prSet>
      <dgm:spPr>
        <a:prstGeom prst="upDownArrow">
          <a:avLst/>
        </a:prstGeom>
      </dgm:spPr>
      <dgm:t>
        <a:bodyPr/>
        <a:lstStyle/>
        <a:p>
          <a:endParaRPr lang="en-US"/>
        </a:p>
      </dgm:t>
    </dgm:pt>
    <dgm:pt modelId="{FFA2BA33-FA75-496F-BBAD-EA1F03D339FA}" type="pres">
      <dgm:prSet presAssocID="{F35B6786-7894-4711-AB0B-3FDA5DFA168D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725114-8DA9-4839-85D9-574C76BA0F17}" type="pres">
      <dgm:prSet presAssocID="{F35B6786-7894-4711-AB0B-3FDA5DFA168D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935427-9C64-4CD0-BFE5-5EA0185D5D6E}" type="pres">
      <dgm:prSet presAssocID="{F35B6786-7894-4711-AB0B-3FDA5DFA168D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20B909-26C0-42BF-80F9-0E9363478937}" type="pres">
      <dgm:prSet presAssocID="{F35B6786-7894-4711-AB0B-3FDA5DFA168D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EA8A19-2834-4729-87C9-104148DDFE77}" type="pres">
      <dgm:prSet presAssocID="{F35B6786-7894-4711-AB0B-3FDA5DFA168D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271F706-4425-4F3B-A4C5-78425655583B}" srcId="{F35B6786-7894-4711-AB0B-3FDA5DFA168D}" destId="{38871375-BE6E-4A08-947D-4466808FC3D3}" srcOrd="0" destOrd="0" parTransId="{E98FAFDF-6169-4746-9433-8DDB1CF22BDE}" sibTransId="{3AEE98B6-A2EA-42B8-B36B-FA043458F38B}"/>
    <dgm:cxn modelId="{2A61BA20-6C0F-4AB8-90E1-CD1437339EB0}" type="presOf" srcId="{6B8469E9-7FC3-4E06-A522-BA4E40810C35}" destId="{455D8993-30B4-4981-AB95-925EB1B3AC7D}" srcOrd="0" destOrd="0" presId="urn:microsoft.com/office/officeart/2005/8/layout/vProcess5"/>
    <dgm:cxn modelId="{247AABCA-AF8C-4453-9728-7328337A5861}" type="presOf" srcId="{B0231264-A58C-46FE-9AB9-C18A5F3F876D}" destId="{58FFD761-A1E6-40CA-9006-4066B33E136B}" srcOrd="0" destOrd="0" presId="urn:microsoft.com/office/officeart/2005/8/layout/vProcess5"/>
    <dgm:cxn modelId="{40AAC073-7252-495B-B12F-5CFA6ECC309A}" type="presOf" srcId="{D1CF27FE-73AD-4176-8C3E-4C142A6730DC}" destId="{87EA8A19-2834-4729-87C9-104148DDFE77}" srcOrd="1" destOrd="0" presId="urn:microsoft.com/office/officeart/2005/8/layout/vProcess5"/>
    <dgm:cxn modelId="{A06ECB2A-D15E-48E7-8809-D32F827ECD6C}" type="presOf" srcId="{38871375-BE6E-4A08-947D-4466808FC3D3}" destId="{F4CDFD2C-C10F-48C4-BA3C-CD56C25EEBFC}" srcOrd="0" destOrd="0" presId="urn:microsoft.com/office/officeart/2005/8/layout/vProcess5"/>
    <dgm:cxn modelId="{A9F851C4-B0AD-4315-AA13-65A372B76492}" srcId="{F35B6786-7894-4711-AB0B-3FDA5DFA168D}" destId="{6B8469E9-7FC3-4E06-A522-BA4E40810C35}" srcOrd="1" destOrd="0" parTransId="{B1CD7D8B-C3F6-4805-8A00-02B80AFF42B2}" sibTransId="{B43AD667-539D-43FA-8AF0-F51CD2BC0334}"/>
    <dgm:cxn modelId="{A6C6077D-B0E4-4401-99CB-454ED6947D2C}" type="presOf" srcId="{F35B6786-7894-4711-AB0B-3FDA5DFA168D}" destId="{DBA5F6FF-90DA-4730-A014-1093F6EA245B}" srcOrd="0" destOrd="0" presId="urn:microsoft.com/office/officeart/2005/8/layout/vProcess5"/>
    <dgm:cxn modelId="{C101AF55-3FA6-4BE6-9C7A-937534B97869}" srcId="{F35B6786-7894-4711-AB0B-3FDA5DFA168D}" destId="{B0231264-A58C-46FE-9AB9-C18A5F3F876D}" srcOrd="3" destOrd="0" parTransId="{23F5788C-779A-4C30-8DD2-BA86914E6598}" sibTransId="{BD06B907-9989-47F6-9C42-B2D4D67E1C8B}"/>
    <dgm:cxn modelId="{2B8A462D-235D-4F0D-924B-C64BA8BD3DD2}" type="presOf" srcId="{B43AD667-539D-43FA-8AF0-F51CD2BC0334}" destId="{9715AD9D-D4F6-4F97-AD37-B388BB501527}" srcOrd="0" destOrd="0" presId="urn:microsoft.com/office/officeart/2005/8/layout/vProcess5"/>
    <dgm:cxn modelId="{A7058F5F-2066-4AE5-B55B-938C8A635C5B}" type="presOf" srcId="{D1CF27FE-73AD-4176-8C3E-4C142A6730DC}" destId="{7C71AB7C-FBF1-4603-B9DA-F803D500AF98}" srcOrd="0" destOrd="0" presId="urn:microsoft.com/office/officeart/2005/8/layout/vProcess5"/>
    <dgm:cxn modelId="{88F6AB73-5708-4459-8D9D-A18FAB61FDDE}" type="presOf" srcId="{38871375-BE6E-4A08-947D-4466808FC3D3}" destId="{FFA2BA33-FA75-496F-BBAD-EA1F03D339FA}" srcOrd="1" destOrd="0" presId="urn:microsoft.com/office/officeart/2005/8/layout/vProcess5"/>
    <dgm:cxn modelId="{9B44303F-E84C-482D-A60E-60C48DB983B0}" srcId="{F35B6786-7894-4711-AB0B-3FDA5DFA168D}" destId="{52229B76-4B8D-4CE0-A23F-DFBAAC80C07A}" srcOrd="2" destOrd="0" parTransId="{49992E15-F178-46A6-BC02-979B997AEC5D}" sibTransId="{EE5AD434-B4DA-429B-BEAE-F60960C75B61}"/>
    <dgm:cxn modelId="{08B2210C-4A99-444D-B73B-2D02061D2964}" type="presOf" srcId="{3AEE98B6-A2EA-42B8-B36B-FA043458F38B}" destId="{B3BE2C36-D0BF-4967-A6D2-4B740461F994}" srcOrd="0" destOrd="0" presId="urn:microsoft.com/office/officeart/2005/8/layout/vProcess5"/>
    <dgm:cxn modelId="{36036119-41D5-4947-A142-8D2A716A2E08}" type="presOf" srcId="{6B8469E9-7FC3-4E06-A522-BA4E40810C35}" destId="{31725114-8DA9-4839-85D9-574C76BA0F17}" srcOrd="1" destOrd="0" presId="urn:microsoft.com/office/officeart/2005/8/layout/vProcess5"/>
    <dgm:cxn modelId="{ECFDAF9E-B027-4741-B298-3A68F730C865}" type="presOf" srcId="{BD06B907-9989-47F6-9C42-B2D4D67E1C8B}" destId="{F698F3DD-1D42-42AC-B18B-0175F5A8385D}" srcOrd="0" destOrd="0" presId="urn:microsoft.com/office/officeart/2005/8/layout/vProcess5"/>
    <dgm:cxn modelId="{D459FB71-6A91-45DD-A5BE-03483F188396}" type="presOf" srcId="{EE5AD434-B4DA-429B-BEAE-F60960C75B61}" destId="{20BD3340-E965-48DB-9405-D83782D64550}" srcOrd="0" destOrd="0" presId="urn:microsoft.com/office/officeart/2005/8/layout/vProcess5"/>
    <dgm:cxn modelId="{03D268A6-2BCE-4CF8-B947-78E9EF115E0F}" type="presOf" srcId="{52229B76-4B8D-4CE0-A23F-DFBAAC80C07A}" destId="{AE764070-0E66-403B-93FD-EFE496F13599}" srcOrd="0" destOrd="0" presId="urn:microsoft.com/office/officeart/2005/8/layout/vProcess5"/>
    <dgm:cxn modelId="{617654E8-D2FA-4DB0-B6DC-593998953C3C}" type="presOf" srcId="{B0231264-A58C-46FE-9AB9-C18A5F3F876D}" destId="{F920B909-26C0-42BF-80F9-0E9363478937}" srcOrd="1" destOrd="0" presId="urn:microsoft.com/office/officeart/2005/8/layout/vProcess5"/>
    <dgm:cxn modelId="{859F2FC2-9279-45C9-AAF0-0949B6D27B8E}" type="presOf" srcId="{52229B76-4B8D-4CE0-A23F-DFBAAC80C07A}" destId="{30935427-9C64-4CD0-BFE5-5EA0185D5D6E}" srcOrd="1" destOrd="0" presId="urn:microsoft.com/office/officeart/2005/8/layout/vProcess5"/>
    <dgm:cxn modelId="{BD19C983-5DA8-4839-A342-548BA26EDA7A}" srcId="{F35B6786-7894-4711-AB0B-3FDA5DFA168D}" destId="{D1CF27FE-73AD-4176-8C3E-4C142A6730DC}" srcOrd="4" destOrd="0" parTransId="{B632C668-5184-4338-816C-13EE4A50C1FA}" sibTransId="{1D8EB72C-C432-4EED-9F3A-FBBF520283BE}"/>
    <dgm:cxn modelId="{468BFB77-2635-443F-A98D-3E3A174AFD8F}" type="presParOf" srcId="{DBA5F6FF-90DA-4730-A014-1093F6EA245B}" destId="{85C1383A-A5EE-4A6A-A735-51CD54F45DAC}" srcOrd="0" destOrd="0" presId="urn:microsoft.com/office/officeart/2005/8/layout/vProcess5"/>
    <dgm:cxn modelId="{15E5C05D-2DF2-4E41-87A9-1FE5C47F4D1E}" type="presParOf" srcId="{DBA5F6FF-90DA-4730-A014-1093F6EA245B}" destId="{F4CDFD2C-C10F-48C4-BA3C-CD56C25EEBFC}" srcOrd="1" destOrd="0" presId="urn:microsoft.com/office/officeart/2005/8/layout/vProcess5"/>
    <dgm:cxn modelId="{C1188360-4992-4ACC-8F87-A32B5B3C6179}" type="presParOf" srcId="{DBA5F6FF-90DA-4730-A014-1093F6EA245B}" destId="{455D8993-30B4-4981-AB95-925EB1B3AC7D}" srcOrd="2" destOrd="0" presId="urn:microsoft.com/office/officeart/2005/8/layout/vProcess5"/>
    <dgm:cxn modelId="{EF43BB24-13BE-4C19-B1A1-0CD6554966F4}" type="presParOf" srcId="{DBA5F6FF-90DA-4730-A014-1093F6EA245B}" destId="{AE764070-0E66-403B-93FD-EFE496F13599}" srcOrd="3" destOrd="0" presId="urn:microsoft.com/office/officeart/2005/8/layout/vProcess5"/>
    <dgm:cxn modelId="{EF9C78FC-77A0-44A9-BDA5-4D60CCAD5622}" type="presParOf" srcId="{DBA5F6FF-90DA-4730-A014-1093F6EA245B}" destId="{58FFD761-A1E6-40CA-9006-4066B33E136B}" srcOrd="4" destOrd="0" presId="urn:microsoft.com/office/officeart/2005/8/layout/vProcess5"/>
    <dgm:cxn modelId="{0BFCE001-7F67-4C62-B779-15ED9A6A0545}" type="presParOf" srcId="{DBA5F6FF-90DA-4730-A014-1093F6EA245B}" destId="{7C71AB7C-FBF1-4603-B9DA-F803D500AF98}" srcOrd="5" destOrd="0" presId="urn:microsoft.com/office/officeart/2005/8/layout/vProcess5"/>
    <dgm:cxn modelId="{0702EA21-4F50-4418-B394-B3BBD8B530A3}" type="presParOf" srcId="{DBA5F6FF-90DA-4730-A014-1093F6EA245B}" destId="{B3BE2C36-D0BF-4967-A6D2-4B740461F994}" srcOrd="6" destOrd="0" presId="urn:microsoft.com/office/officeart/2005/8/layout/vProcess5"/>
    <dgm:cxn modelId="{C683F93E-CEF1-4309-933E-B5341BA585FE}" type="presParOf" srcId="{DBA5F6FF-90DA-4730-A014-1093F6EA245B}" destId="{9715AD9D-D4F6-4F97-AD37-B388BB501527}" srcOrd="7" destOrd="0" presId="urn:microsoft.com/office/officeart/2005/8/layout/vProcess5"/>
    <dgm:cxn modelId="{745DD457-34F4-4273-9525-B3F0C6E510F3}" type="presParOf" srcId="{DBA5F6FF-90DA-4730-A014-1093F6EA245B}" destId="{20BD3340-E965-48DB-9405-D83782D64550}" srcOrd="8" destOrd="0" presId="urn:microsoft.com/office/officeart/2005/8/layout/vProcess5"/>
    <dgm:cxn modelId="{3D1A3115-0B28-428F-A380-B25DE8B19235}" type="presParOf" srcId="{DBA5F6FF-90DA-4730-A014-1093F6EA245B}" destId="{F698F3DD-1D42-42AC-B18B-0175F5A8385D}" srcOrd="9" destOrd="0" presId="urn:microsoft.com/office/officeart/2005/8/layout/vProcess5"/>
    <dgm:cxn modelId="{10CF6BB9-D9AB-4EA0-A544-CDA505AB4788}" type="presParOf" srcId="{DBA5F6FF-90DA-4730-A014-1093F6EA245B}" destId="{FFA2BA33-FA75-496F-BBAD-EA1F03D339FA}" srcOrd="10" destOrd="0" presId="urn:microsoft.com/office/officeart/2005/8/layout/vProcess5"/>
    <dgm:cxn modelId="{B4760F44-1DB4-4412-91D5-EB8B104F58AD}" type="presParOf" srcId="{DBA5F6FF-90DA-4730-A014-1093F6EA245B}" destId="{31725114-8DA9-4839-85D9-574C76BA0F17}" srcOrd="11" destOrd="0" presId="urn:microsoft.com/office/officeart/2005/8/layout/vProcess5"/>
    <dgm:cxn modelId="{11062B8E-7C35-4972-9C62-7ADD4171DC70}" type="presParOf" srcId="{DBA5F6FF-90DA-4730-A014-1093F6EA245B}" destId="{30935427-9C64-4CD0-BFE5-5EA0185D5D6E}" srcOrd="12" destOrd="0" presId="urn:microsoft.com/office/officeart/2005/8/layout/vProcess5"/>
    <dgm:cxn modelId="{32D6F22A-9F34-4393-89DE-DD04534E916E}" type="presParOf" srcId="{DBA5F6FF-90DA-4730-A014-1093F6EA245B}" destId="{F920B909-26C0-42BF-80F9-0E9363478937}" srcOrd="13" destOrd="0" presId="urn:microsoft.com/office/officeart/2005/8/layout/vProcess5"/>
    <dgm:cxn modelId="{642DBF39-D74B-4545-9316-86A7DB0A0D31}" type="presParOf" srcId="{DBA5F6FF-90DA-4730-A014-1093F6EA245B}" destId="{87EA8A19-2834-4729-87C9-104148DDFE77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4CDFD2C-C10F-48C4-BA3C-CD56C25EEBFC}">
      <dsp:nvSpPr>
        <dsp:cNvPr id="0" name=""/>
        <dsp:cNvSpPr/>
      </dsp:nvSpPr>
      <dsp:spPr>
        <a:xfrm>
          <a:off x="0" y="34292"/>
          <a:ext cx="3520464" cy="82296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chemeClr val="tx1"/>
              </a:solidFill>
            </a:rPr>
            <a:t>Взаимодействие ВУЗа и компаний</a:t>
          </a:r>
          <a:endParaRPr lang="ru-RU" sz="1500" kern="1200" dirty="0">
            <a:solidFill>
              <a:schemeClr val="tx1"/>
            </a:solidFill>
          </a:endParaRPr>
        </a:p>
      </dsp:txBody>
      <dsp:txXfrm>
        <a:off x="0" y="34292"/>
        <a:ext cx="2584341" cy="822965"/>
      </dsp:txXfrm>
    </dsp:sp>
    <dsp:sp modelId="{455D8993-30B4-4981-AB95-925EB1B3AC7D}">
      <dsp:nvSpPr>
        <dsp:cNvPr id="0" name=""/>
        <dsp:cNvSpPr/>
      </dsp:nvSpPr>
      <dsp:spPr>
        <a:xfrm>
          <a:off x="262891" y="962984"/>
          <a:ext cx="3520464" cy="82296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chemeClr val="tx1"/>
              </a:solidFill>
            </a:rPr>
            <a:t>Практическая подготовка ИТ специалистов </a:t>
          </a:r>
          <a:br>
            <a:rPr lang="ru-RU" sz="1500" kern="1200" dirty="0" smtClean="0">
              <a:solidFill>
                <a:schemeClr val="tx1"/>
              </a:solidFill>
            </a:rPr>
          </a:br>
          <a:r>
            <a:rPr lang="ru-RU" sz="1500" kern="1200" dirty="0" smtClean="0">
              <a:solidFill>
                <a:schemeClr val="tx1"/>
              </a:solidFill>
            </a:rPr>
            <a:t>(трансферт знаний в ИТ)</a:t>
          </a:r>
          <a:endParaRPr lang="ru-RU" sz="1500" kern="1200" dirty="0">
            <a:solidFill>
              <a:schemeClr val="tx1"/>
            </a:solidFill>
          </a:endParaRPr>
        </a:p>
      </dsp:txBody>
      <dsp:txXfrm>
        <a:off x="262891" y="962984"/>
        <a:ext cx="2722645" cy="822965"/>
      </dsp:txXfrm>
    </dsp:sp>
    <dsp:sp modelId="{AE764070-0E66-403B-93FD-EFE496F13599}">
      <dsp:nvSpPr>
        <dsp:cNvPr id="0" name=""/>
        <dsp:cNvSpPr/>
      </dsp:nvSpPr>
      <dsp:spPr>
        <a:xfrm>
          <a:off x="525783" y="1891675"/>
          <a:ext cx="3520464" cy="82296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chemeClr val="tx1"/>
              </a:solidFill>
            </a:rPr>
            <a:t>Оценка качества подготовки ИТ специалиста</a:t>
          </a:r>
          <a:endParaRPr lang="ru-RU" sz="1500" kern="1200" dirty="0">
            <a:solidFill>
              <a:schemeClr val="tx1"/>
            </a:solidFill>
          </a:endParaRPr>
        </a:p>
      </dsp:txBody>
      <dsp:txXfrm>
        <a:off x="525783" y="1891675"/>
        <a:ext cx="2722645" cy="822965"/>
      </dsp:txXfrm>
    </dsp:sp>
    <dsp:sp modelId="{58FFD761-A1E6-40CA-9006-4066B33E136B}">
      <dsp:nvSpPr>
        <dsp:cNvPr id="0" name=""/>
        <dsp:cNvSpPr/>
      </dsp:nvSpPr>
      <dsp:spPr>
        <a:xfrm>
          <a:off x="742663" y="2820379"/>
          <a:ext cx="3520464" cy="822957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chemeClr val="tx1"/>
              </a:solidFill>
            </a:rPr>
            <a:t>Непрерывное обучение</a:t>
          </a:r>
          <a:endParaRPr lang="ru-RU" sz="1500" kern="1200" dirty="0">
            <a:solidFill>
              <a:schemeClr val="tx1"/>
            </a:solidFill>
          </a:endParaRPr>
        </a:p>
      </dsp:txBody>
      <dsp:txXfrm>
        <a:off x="742663" y="2820379"/>
        <a:ext cx="2722645" cy="822957"/>
      </dsp:txXfrm>
    </dsp:sp>
    <dsp:sp modelId="{7C71AB7C-FBF1-4603-B9DA-F803D500AF98}">
      <dsp:nvSpPr>
        <dsp:cNvPr id="0" name=""/>
        <dsp:cNvSpPr/>
      </dsp:nvSpPr>
      <dsp:spPr>
        <a:xfrm>
          <a:off x="1051567" y="3749066"/>
          <a:ext cx="3520464" cy="82296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chemeClr val="tx1"/>
              </a:solidFill>
            </a:rPr>
            <a:t>Академические программы 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chemeClr val="tx1"/>
              </a:solidFill>
            </a:rPr>
            <a:t>передовых ИКТ компаний</a:t>
          </a:r>
          <a:endParaRPr lang="ru-RU" sz="1500" kern="1200" dirty="0">
            <a:solidFill>
              <a:schemeClr val="tx1"/>
            </a:solidFill>
          </a:endParaRPr>
        </a:p>
      </dsp:txBody>
      <dsp:txXfrm>
        <a:off x="1051567" y="3749066"/>
        <a:ext cx="2722645" cy="822965"/>
      </dsp:txXfrm>
    </dsp:sp>
    <dsp:sp modelId="{B3BE2C36-D0BF-4967-A6D2-4B740461F994}">
      <dsp:nvSpPr>
        <dsp:cNvPr id="0" name=""/>
        <dsp:cNvSpPr/>
      </dsp:nvSpPr>
      <dsp:spPr>
        <a:xfrm>
          <a:off x="3126982" y="601222"/>
          <a:ext cx="252036" cy="534927"/>
        </a:xfrm>
        <a:prstGeom prst="upDownArrow">
          <a:avLst/>
        </a:prstGeom>
        <a:solidFill>
          <a:schemeClr val="accent2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>
            <a:solidFill>
              <a:schemeClr val="tx1"/>
            </a:solidFill>
          </a:endParaRPr>
        </a:p>
      </dsp:txBody>
      <dsp:txXfrm>
        <a:off x="3126982" y="601222"/>
        <a:ext cx="252036" cy="534927"/>
      </dsp:txXfrm>
    </dsp:sp>
    <dsp:sp modelId="{9715AD9D-D4F6-4F97-AD37-B388BB501527}">
      <dsp:nvSpPr>
        <dsp:cNvPr id="0" name=""/>
        <dsp:cNvSpPr/>
      </dsp:nvSpPr>
      <dsp:spPr>
        <a:xfrm>
          <a:off x="3373088" y="1538488"/>
          <a:ext cx="285608" cy="534927"/>
        </a:xfrm>
        <a:prstGeom prst="upDownArrow">
          <a:avLst/>
        </a:prstGeom>
        <a:solidFill>
          <a:schemeClr val="accent2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kern="1200">
            <a:solidFill>
              <a:schemeClr val="tx1"/>
            </a:solidFill>
          </a:endParaRPr>
        </a:p>
      </dsp:txBody>
      <dsp:txXfrm>
        <a:off x="3373088" y="1538488"/>
        <a:ext cx="285608" cy="534927"/>
      </dsp:txXfrm>
    </dsp:sp>
    <dsp:sp modelId="{20BD3340-E965-48DB-9405-D83782D64550}">
      <dsp:nvSpPr>
        <dsp:cNvPr id="0" name=""/>
        <dsp:cNvSpPr/>
      </dsp:nvSpPr>
      <dsp:spPr>
        <a:xfrm>
          <a:off x="3635980" y="2462039"/>
          <a:ext cx="285608" cy="534927"/>
        </a:xfrm>
        <a:prstGeom prst="upDownArrow">
          <a:avLst/>
        </a:prstGeom>
        <a:solidFill>
          <a:schemeClr val="accent2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kern="1200">
            <a:solidFill>
              <a:schemeClr val="tx1"/>
            </a:solidFill>
          </a:endParaRPr>
        </a:p>
      </dsp:txBody>
      <dsp:txXfrm>
        <a:off x="3635980" y="2462039"/>
        <a:ext cx="285608" cy="534927"/>
      </dsp:txXfrm>
    </dsp:sp>
    <dsp:sp modelId="{F698F3DD-1D42-42AC-B18B-0175F5A8385D}">
      <dsp:nvSpPr>
        <dsp:cNvPr id="0" name=""/>
        <dsp:cNvSpPr/>
      </dsp:nvSpPr>
      <dsp:spPr>
        <a:xfrm>
          <a:off x="3898871" y="3408449"/>
          <a:ext cx="285608" cy="534927"/>
        </a:xfrm>
        <a:prstGeom prst="upDownArrow">
          <a:avLst/>
        </a:prstGeom>
        <a:solidFill>
          <a:schemeClr val="accent2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kern="1200">
            <a:solidFill>
              <a:schemeClr val="tx1"/>
            </a:solidFill>
          </a:endParaRPr>
        </a:p>
      </dsp:txBody>
      <dsp:txXfrm>
        <a:off x="3898871" y="3408449"/>
        <a:ext cx="285608" cy="5349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85AED4-D5C9-49B0-BD2B-85CA65538B0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887F00-9063-4E90-A0CD-FBB46682AFA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1DD2B-4876-49A8-AB18-70A0B00DCFF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914012-217F-4CDB-B951-0325903A70E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7F1425-9B46-4945-BC67-D8C6E8FAB57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BD3FD-BE2C-4749-B97A-91CE28201BE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3183DE-B456-4D39-9CD0-2A7F4980F61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33D7E8-DBDB-4E12-8F24-99FCB699437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5FD665-51C4-45EF-A1B5-40E17BBC19A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8EC256-ED99-436F-AC12-32E46BFF089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FC862A-EA12-40A4-9D3C-D97202938BA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88C9460-F906-4BAE-84AD-773C364917B0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jpeg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18.png"/><Relationship Id="rId7" Type="http://schemas.openxmlformats.org/officeDocument/2006/relationships/image" Target="../media/image6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74688" y="1414463"/>
            <a:ext cx="7773987" cy="4319587"/>
          </a:xfrm>
        </p:spPr>
        <p:txBody>
          <a:bodyPr/>
          <a:lstStyle/>
          <a:p>
            <a:r>
              <a:rPr lang="ru-RU" b="1" i="1">
                <a:solidFill>
                  <a:srgbClr val="FFFFFF"/>
                </a:solidFill>
                <a:latin typeface="Arial Unicode MS" pitchFamily="34" charset="-128"/>
              </a:rPr>
              <a:t>VI Международная научно-практическая конференция </a:t>
            </a:r>
            <a:br>
              <a:rPr lang="ru-RU" b="1" i="1">
                <a:solidFill>
                  <a:srgbClr val="FFFFFF"/>
                </a:solidFill>
                <a:latin typeface="Arial Unicode MS" pitchFamily="34" charset="-128"/>
              </a:rPr>
            </a:br>
            <a:r>
              <a:rPr lang="ru-RU" b="1" i="1">
                <a:solidFill>
                  <a:srgbClr val="FFFFFF"/>
                </a:solidFill>
                <a:latin typeface="Arial Unicode MS" pitchFamily="34" charset="-128"/>
              </a:rPr>
              <a:t>«Информатизация образования Украины.</a:t>
            </a:r>
            <a:r>
              <a:rPr lang="uk-UA" b="1" i="1">
                <a:solidFill>
                  <a:srgbClr val="FFFFFF"/>
                </a:solidFill>
                <a:latin typeface="Arial Unicode MS" pitchFamily="34" charset="-128"/>
              </a:rPr>
              <a:t> </a:t>
            </a:r>
            <a:r>
              <a:rPr lang="ru-RU" b="1" i="1">
                <a:solidFill>
                  <a:srgbClr val="FFFFFF"/>
                </a:solidFill>
                <a:latin typeface="Arial Unicode MS" pitchFamily="34" charset="-128"/>
              </a:rPr>
              <a:t>ИКТ в высших учебных заведениях»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65250" y="6092825"/>
            <a:ext cx="6400800" cy="457200"/>
          </a:xfrm>
        </p:spPr>
        <p:txBody>
          <a:bodyPr/>
          <a:lstStyle/>
          <a:p>
            <a:r>
              <a:rPr lang="ru-RU" sz="2400" b="1" i="1">
                <a:solidFill>
                  <a:schemeClr val="bg1"/>
                </a:solidFill>
              </a:rPr>
              <a:t>Херсон 2010</a:t>
            </a:r>
          </a:p>
        </p:txBody>
      </p:sp>
      <p:pic>
        <p:nvPicPr>
          <p:cNvPr id="11268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6975" y="0"/>
            <a:ext cx="1597025" cy="68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46975" y="693738"/>
            <a:ext cx="15970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6" descr="microsoft"/>
          <p:cNvPicPr>
            <a:picLocks noChangeAspect="1" noChangeArrowheads="1"/>
          </p:cNvPicPr>
          <p:nvPr/>
        </p:nvPicPr>
        <p:blipFill>
          <a:blip r:embed="rId4" cstate="print"/>
          <a:srcRect t="36452" b="36931"/>
          <a:stretch>
            <a:fillRect/>
          </a:stretch>
        </p:blipFill>
        <p:spPr bwMode="auto">
          <a:xfrm>
            <a:off x="7546975" y="1169988"/>
            <a:ext cx="1597025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Учредители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28775"/>
            <a:ext cx="8435975" cy="4824413"/>
          </a:xfrm>
        </p:spPr>
        <p:txBody>
          <a:bodyPr/>
          <a:lstStyle/>
          <a:p>
            <a:r>
              <a:rPr lang="ru-RU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Министерство образования и науки Украины</a:t>
            </a:r>
          </a:p>
          <a:p>
            <a:r>
              <a:rPr lang="ru-RU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Институт информационных технологий и средств обучения АПН Украины</a:t>
            </a:r>
          </a:p>
          <a:p>
            <a:r>
              <a:rPr lang="ru-RU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Харьковский Национальный университет имени В. Н. Каразина</a:t>
            </a:r>
          </a:p>
          <a:p>
            <a:r>
              <a:rPr lang="ru-RU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Херсонский государственный  университет</a:t>
            </a:r>
          </a:p>
          <a:p>
            <a:r>
              <a:rPr lang="ru-RU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Компания DataArt</a:t>
            </a:r>
          </a:p>
          <a:p>
            <a:r>
              <a:rPr lang="uk-UA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Спонсор </a:t>
            </a:r>
            <a:r>
              <a:rPr lang="ru-RU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конференции</a:t>
            </a:r>
            <a:r>
              <a:rPr lang="uk-UA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 </a:t>
            </a:r>
            <a:r>
              <a:rPr lang="uk-UA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Microsoft </a:t>
            </a:r>
            <a:r>
              <a:rPr lang="en-US" sz="28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Ukraine</a:t>
            </a:r>
            <a:r>
              <a:rPr lang="ru-RU" sz="2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115888"/>
            <a:ext cx="8713787" cy="6481762"/>
          </a:xfrm>
        </p:spPr>
        <p:txBody>
          <a:bodyPr/>
          <a:lstStyle/>
          <a:p>
            <a:pPr marL="0" indent="0">
              <a:lnSpc>
                <a:spcPct val="80000"/>
              </a:lnSpc>
              <a:spcAft>
                <a:spcPct val="20000"/>
              </a:spcAft>
              <a:buFontTx/>
              <a:buNone/>
            </a:pPr>
            <a:r>
              <a:rPr lang="ru-RU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Быков Валерий Ефимович</a:t>
            </a: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- директор Института информационных технологий и средств обучения АПН Украины, член-корреспондент  АПН Украины, доктор технических наук, профессор </a:t>
            </a:r>
          </a:p>
          <a:p>
            <a:pPr marL="0" indent="0">
              <a:lnSpc>
                <a:spcPct val="80000"/>
              </a:lnSpc>
              <a:spcAft>
                <a:spcPct val="20000"/>
              </a:spcAft>
              <a:buFontTx/>
              <a:buNone/>
            </a:pPr>
            <a:r>
              <a:rPr lang="ru-RU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Клесова Светлана Ивановна</a:t>
            </a: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– Главный специалист Отдела научно-технических программ Департамента научно-технологического развития Министерства образования и науки Украины</a:t>
            </a:r>
          </a:p>
          <a:p>
            <a:pPr marL="0" indent="0">
              <a:lnSpc>
                <a:spcPct val="80000"/>
              </a:lnSpc>
              <a:spcAft>
                <a:spcPct val="20000"/>
              </a:spcAft>
              <a:buFontTx/>
              <a:buNone/>
            </a:pPr>
            <a:r>
              <a:rPr lang="ru-RU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Дараган Татьяна Петровна</a:t>
            </a: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– заведующая сектором физико-математического и технологического образования отдела естественно-научного образования Института инновационных технологий и содержания образования </a:t>
            </a:r>
          </a:p>
          <a:p>
            <a:pPr marL="0" indent="0">
              <a:lnSpc>
                <a:spcPct val="80000"/>
              </a:lnSpc>
              <a:spcAft>
                <a:spcPct val="20000"/>
              </a:spcAft>
              <a:buFontTx/>
              <a:buNone/>
            </a:pPr>
            <a:r>
              <a:rPr lang="ru-RU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Проценко Татьяна Григорьевна</a:t>
            </a: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– заведующая сектором разработки, внедрения и апробации электронных средств обучения отдела научно-методического обеспечения содержания образования основной и старшей школы Института инновационных технологий и содержания образования Министерства образования и науки Украины</a:t>
            </a:r>
          </a:p>
          <a:p>
            <a:pPr marL="0" indent="0">
              <a:lnSpc>
                <a:spcPct val="80000"/>
              </a:lnSpc>
              <a:spcAft>
                <a:spcPct val="20000"/>
              </a:spcAft>
              <a:buFontTx/>
              <a:buNone/>
            </a:pPr>
            <a:r>
              <a:rPr lang="ru-RU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Тильманн Ройтер</a:t>
            </a: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– профессор Клагенфуртского университета (Австрия)</a:t>
            </a:r>
          </a:p>
          <a:p>
            <a:pPr marL="0" indent="0">
              <a:lnSpc>
                <a:spcPct val="80000"/>
              </a:lnSpc>
              <a:spcAft>
                <a:spcPct val="20000"/>
              </a:spcAft>
              <a:buFontTx/>
              <a:buNone/>
            </a:pPr>
            <a:r>
              <a:rPr lang="ru-RU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Завилейский Михаил Сергеевич</a:t>
            </a: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– исполнительный директор DataArt (Россия)</a:t>
            </a:r>
          </a:p>
          <a:p>
            <a:pPr marL="0" indent="0">
              <a:lnSpc>
                <a:spcPct val="80000"/>
              </a:lnSpc>
              <a:spcAft>
                <a:spcPct val="20000"/>
              </a:spcAft>
              <a:buFontTx/>
              <a:buNone/>
            </a:pPr>
            <a:r>
              <a:rPr lang="ru-RU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Филимонов Алексей Юрьевич</a:t>
            </a: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– технический директор DataArt (Россия)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14313" y="115888"/>
            <a:ext cx="8713787" cy="6481762"/>
          </a:xfrm>
        </p:spPr>
        <p:txBody>
          <a:bodyPr/>
          <a:lstStyle/>
          <a:p>
            <a:pPr marL="0" indent="0">
              <a:lnSpc>
                <a:spcPct val="80000"/>
              </a:lnSpc>
              <a:spcAft>
                <a:spcPct val="20000"/>
              </a:spcAft>
              <a:buFontTx/>
              <a:buNone/>
            </a:pPr>
            <a:r>
              <a:rPr lang="ru-RU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Бардачев Юрий Николаевич </a:t>
            </a: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– ректор Херсонского национального технического университета, доктор технических наук, профессор</a:t>
            </a:r>
            <a:endParaRPr lang="ru-RU" sz="2000" b="1" i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>
              <a:lnSpc>
                <a:spcPct val="80000"/>
              </a:lnSpc>
              <a:spcAft>
                <a:spcPct val="20000"/>
              </a:spcAft>
              <a:buFontTx/>
              <a:buNone/>
            </a:pPr>
            <a:r>
              <a:rPr lang="ru-RU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Жолткевич Григорий Николаевич</a:t>
            </a: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– сопредседатель программного комитета, декан механико-математического факультета Харьковского Национального университета имени В. Н. Каразина, доктор технических наук, профессор</a:t>
            </a:r>
          </a:p>
          <a:p>
            <a:pPr marL="0" indent="0">
              <a:lnSpc>
                <a:spcPct val="80000"/>
              </a:lnSpc>
              <a:spcAft>
                <a:spcPct val="20000"/>
              </a:spcAft>
              <a:buFontTx/>
              <a:buNone/>
            </a:pPr>
            <a:r>
              <a:rPr lang="ru-RU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Никитченко Николай Степанович</a:t>
            </a: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– сопредседатель программного комитета, заведующий кафедры теории </a:t>
            </a:r>
            <a:r>
              <a:rPr lang="uk-UA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и </a:t>
            </a: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технологии программирования Киевского национального университета им. Т.Г. Шевченко, глава подкомиссии МОН по информатике, доктор физико-математических наук, профессор</a:t>
            </a:r>
          </a:p>
          <a:p>
            <a:pPr marL="0" indent="0">
              <a:lnSpc>
                <a:spcPct val="80000"/>
              </a:lnSpc>
              <a:spcAft>
                <a:spcPct val="20000"/>
              </a:spcAft>
              <a:buFontTx/>
              <a:buNone/>
            </a:pPr>
            <a:r>
              <a:rPr lang="ru-RU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Акименко Виталий Владимирович</a:t>
            </a: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– профессор кафедры системного анализа и принятия решений Киевского национального университета им. Т.Г. Шевченко, доктор физико-математических наук, профессор</a:t>
            </a:r>
          </a:p>
          <a:p>
            <a:pPr marL="0" indent="0">
              <a:lnSpc>
                <a:spcPct val="80000"/>
              </a:lnSpc>
              <a:spcAft>
                <a:spcPct val="20000"/>
              </a:spcAft>
              <a:buFontTx/>
              <a:buNone/>
            </a:pPr>
            <a:r>
              <a:rPr lang="ru-RU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Сидоров Николай Александрович</a:t>
            </a: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– заведующий кафедрой инженерии программного обеспечения, декан факультета компьютерных наук Национального авиационного университета, доктор технических наук, профессор</a:t>
            </a:r>
          </a:p>
          <a:p>
            <a:pPr marL="0" indent="0">
              <a:lnSpc>
                <a:spcPct val="80000"/>
              </a:lnSpc>
              <a:spcAft>
                <a:spcPct val="20000"/>
              </a:spcAft>
              <a:buFontTx/>
              <a:buNone/>
            </a:pPr>
            <a:r>
              <a:rPr lang="ru-RU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Байдачный Сергей Сергеевич</a:t>
            </a: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– специалист по разработке программного обеспечения </a:t>
            </a:r>
            <a:r>
              <a:rPr lang="en-US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Microsoft</a:t>
            </a:r>
            <a:endParaRPr lang="ru-RU" sz="200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>
              <a:lnSpc>
                <a:spcPct val="80000"/>
              </a:lnSpc>
              <a:spcAft>
                <a:spcPct val="20000"/>
              </a:spcAft>
              <a:buFontTx/>
              <a:buNone/>
            </a:pPr>
            <a:endParaRPr lang="ru-RU" sz="200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14313" y="115888"/>
            <a:ext cx="8713787" cy="6481762"/>
          </a:xfrm>
        </p:spPr>
        <p:txBody>
          <a:bodyPr/>
          <a:lstStyle/>
          <a:p>
            <a:pPr marL="0" indent="0">
              <a:lnSpc>
                <a:spcPct val="80000"/>
              </a:lnSpc>
              <a:spcAft>
                <a:spcPct val="20000"/>
              </a:spcAft>
              <a:buFontTx/>
              <a:buNone/>
            </a:pPr>
            <a:r>
              <a:rPr lang="ru-RU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Морзе Наталья Викторовна</a:t>
            </a: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– проректор по учебно-научным вопросам информатизации и телекоммуникационных систем в АПК Национального университета биоресурсов и природопользования Украины, доктор педагогических наук, профессор</a:t>
            </a:r>
          </a:p>
          <a:p>
            <a:pPr marL="0" indent="0">
              <a:lnSpc>
                <a:spcPct val="80000"/>
              </a:lnSpc>
              <a:spcAft>
                <a:spcPct val="20000"/>
              </a:spcAft>
              <a:buFontTx/>
              <a:buNone/>
            </a:pPr>
            <a:r>
              <a:rPr lang="ru-RU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Игнатенко Николай Яковлевич </a:t>
            </a: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– Первый проректор Республиканского высшего учебного заведения «Крымский гуманитарный университет», г. Ялта, доктор педагогических наук, профессор</a:t>
            </a:r>
          </a:p>
          <a:p>
            <a:pPr marL="0" indent="0">
              <a:lnSpc>
                <a:spcPct val="80000"/>
              </a:lnSpc>
              <a:spcAft>
                <a:spcPct val="20000"/>
              </a:spcAft>
              <a:buFontTx/>
              <a:buNone/>
            </a:pPr>
            <a:r>
              <a:rPr lang="ru-RU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Триус Юрий Васильевич</a:t>
            </a: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– профессор кафедры компьютерных технологий Черкасского государственного технологического университета, доктор педагогических наук, профессор</a:t>
            </a:r>
          </a:p>
          <a:p>
            <a:pPr marL="0" indent="0">
              <a:lnSpc>
                <a:spcPct val="80000"/>
              </a:lnSpc>
              <a:spcAft>
                <a:spcPct val="20000"/>
              </a:spcAft>
              <a:buFontTx/>
              <a:buNone/>
            </a:pPr>
            <a:r>
              <a:rPr lang="ru-RU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Ермолаев Вадим Анатольевич</a:t>
            </a: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– доцент кафедры ИТ Запорожского национального университета, кандидат физико-математических наук</a:t>
            </a:r>
          </a:p>
          <a:p>
            <a:pPr marL="0" indent="0">
              <a:lnSpc>
                <a:spcPct val="80000"/>
              </a:lnSpc>
              <a:spcAft>
                <a:spcPct val="20000"/>
              </a:spcAft>
              <a:buFontTx/>
              <a:buNone/>
            </a:pPr>
            <a:r>
              <a:rPr lang="ru-RU" sz="2000" b="1" i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Кочерженко Сергей  Александрович</a:t>
            </a:r>
            <a:r>
              <a:rPr lang="ru-RU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– Вице-президент Херсонской торгово-промышленной палаты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2224243 коп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67100" y="260350"/>
            <a:ext cx="2208213" cy="2232025"/>
          </a:xfrm>
          <a:prstGeom prst="rect">
            <a:avLst/>
          </a:prstGeom>
          <a:noFill/>
        </p:spPr>
      </p:pic>
      <p:pic>
        <p:nvPicPr>
          <p:cNvPr id="18435" name="Picture 3" descr="hearst_buildi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59563" y="1052513"/>
            <a:ext cx="1782762" cy="2376487"/>
          </a:xfrm>
          <a:prstGeom prst="rect">
            <a:avLst/>
          </a:prstGeom>
          <a:noFill/>
        </p:spPr>
      </p:pic>
      <p:pic>
        <p:nvPicPr>
          <p:cNvPr id="18436" name="Picture 4" descr="adelaide-university_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650" y="1052513"/>
            <a:ext cx="1849438" cy="2376487"/>
          </a:xfrm>
          <a:prstGeom prst="rect">
            <a:avLst/>
          </a:prstGeom>
          <a:noFill/>
        </p:spPr>
      </p:pic>
      <p:sp>
        <p:nvSpPr>
          <p:cNvPr id="18437" name="WordArt 5"/>
          <p:cNvSpPr>
            <a:spLocks noChangeArrowheads="1" noChangeShapeType="1" noTextEdit="1"/>
          </p:cNvSpPr>
          <p:nvPr/>
        </p:nvSpPr>
        <p:spPr bwMode="auto">
          <a:xfrm>
            <a:off x="468313" y="3573463"/>
            <a:ext cx="244792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ru-RU" sz="3600" kern="10">
                <a:ln w="12700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Университеты</a:t>
            </a:r>
            <a:endParaRPr lang="en-US" sz="3600" kern="10">
              <a:ln w="12700">
                <a:solidFill>
                  <a:srgbClr val="000080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</p:txBody>
      </p:sp>
      <p:sp>
        <p:nvSpPr>
          <p:cNvPr id="18438" name="WordArt 6"/>
          <p:cNvSpPr>
            <a:spLocks noChangeArrowheads="1" noChangeShapeType="1" noTextEdit="1"/>
          </p:cNvSpPr>
          <p:nvPr/>
        </p:nvSpPr>
        <p:spPr bwMode="auto">
          <a:xfrm>
            <a:off x="6156325" y="3573463"/>
            <a:ext cx="2665413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ru-RU" sz="3600" kern="10">
                <a:ln w="12700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ИТ-Компании</a:t>
            </a:r>
            <a:endParaRPr lang="en-US" sz="3600" kern="10">
              <a:ln w="12700">
                <a:solidFill>
                  <a:srgbClr val="000080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</p:txBody>
      </p:sp>
      <p:pic>
        <p:nvPicPr>
          <p:cNvPr id="18439" name="Picture 7" descr="Безимени-5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6013" y="4652963"/>
            <a:ext cx="1295400" cy="1125537"/>
          </a:xfrm>
          <a:prstGeom prst="rect">
            <a:avLst/>
          </a:prstGeom>
          <a:noFill/>
        </p:spPr>
      </p:pic>
      <p:pic>
        <p:nvPicPr>
          <p:cNvPr id="18440" name="Picture 8" descr="file_ASP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975" y="5156200"/>
            <a:ext cx="792163" cy="792163"/>
          </a:xfrm>
          <a:prstGeom prst="rect">
            <a:avLst/>
          </a:prstGeom>
          <a:noFill/>
        </p:spPr>
      </p:pic>
      <p:pic>
        <p:nvPicPr>
          <p:cNvPr id="18441" name="Picture 9" descr="file_PHP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825" y="5156200"/>
            <a:ext cx="793750" cy="793750"/>
          </a:xfrm>
          <a:prstGeom prst="rect">
            <a:avLst/>
          </a:prstGeom>
          <a:noFill/>
        </p:spPr>
      </p:pic>
      <p:pic>
        <p:nvPicPr>
          <p:cNvPr id="18442" name="Picture 10" descr="file_c#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31913" y="6092825"/>
            <a:ext cx="792162" cy="792163"/>
          </a:xfrm>
          <a:prstGeom prst="rect">
            <a:avLst/>
          </a:prstGeom>
          <a:noFill/>
        </p:spPr>
      </p:pic>
      <p:pic>
        <p:nvPicPr>
          <p:cNvPr id="18443" name="Picture 11" descr="Yuuminco Icon 3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885113" y="5011738"/>
            <a:ext cx="1008062" cy="1008062"/>
          </a:xfrm>
          <a:prstGeom prst="rect">
            <a:avLst/>
          </a:prstGeom>
          <a:noFill/>
        </p:spPr>
      </p:pic>
      <p:pic>
        <p:nvPicPr>
          <p:cNvPr id="18444" name="Picture 12" descr="Yuuminco Icon 49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80063" y="4941888"/>
            <a:ext cx="1079500" cy="1079500"/>
          </a:xfrm>
          <a:prstGeom prst="rect">
            <a:avLst/>
          </a:prstGeom>
          <a:noFill/>
        </p:spPr>
      </p:pic>
      <p:pic>
        <p:nvPicPr>
          <p:cNvPr id="18445" name="Picture 13" descr="Yuuminco Icon 0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77050" y="5013325"/>
            <a:ext cx="935038" cy="935038"/>
          </a:xfrm>
          <a:prstGeom prst="rect">
            <a:avLst/>
          </a:prstGeom>
          <a:noFill/>
        </p:spPr>
      </p:pic>
      <p:pic>
        <p:nvPicPr>
          <p:cNvPr id="18446" name="Picture 14" descr="19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948488" y="5995988"/>
            <a:ext cx="862012" cy="862012"/>
          </a:xfrm>
          <a:prstGeom prst="rect">
            <a:avLst/>
          </a:prstGeom>
          <a:noFill/>
        </p:spPr>
      </p:pic>
      <p:sp>
        <p:nvSpPr>
          <p:cNvPr id="18447" name="AutoShape 15"/>
          <p:cNvSpPr>
            <a:spLocks noChangeArrowheads="1"/>
          </p:cNvSpPr>
          <p:nvPr/>
        </p:nvSpPr>
        <p:spPr bwMode="auto">
          <a:xfrm rot="-1861533">
            <a:off x="2916238" y="2852738"/>
            <a:ext cx="935037" cy="663575"/>
          </a:xfrm>
          <a:prstGeom prst="leftRightArrow">
            <a:avLst>
              <a:gd name="adj1" fmla="val 50000"/>
              <a:gd name="adj2" fmla="val 28182"/>
            </a:avLst>
          </a:prstGeom>
          <a:solidFill>
            <a:schemeClr val="accent2"/>
          </a:solidFill>
          <a:ln w="38100" algn="ctr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448" name="AutoShape 16"/>
          <p:cNvSpPr>
            <a:spLocks noChangeArrowheads="1"/>
          </p:cNvSpPr>
          <p:nvPr/>
        </p:nvSpPr>
        <p:spPr bwMode="auto">
          <a:xfrm rot="2271343">
            <a:off x="5508625" y="3068638"/>
            <a:ext cx="863600" cy="215900"/>
          </a:xfrm>
          <a:prstGeom prst="leftRightArrow">
            <a:avLst>
              <a:gd name="adj1" fmla="val 50000"/>
              <a:gd name="adj2" fmla="val 80000"/>
            </a:avLst>
          </a:prstGeom>
          <a:solidFill>
            <a:schemeClr val="accent2"/>
          </a:solidFill>
          <a:ln w="38100" algn="ctr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449" name="AutoShape 17"/>
          <p:cNvSpPr>
            <a:spLocks noChangeArrowheads="1"/>
          </p:cNvSpPr>
          <p:nvPr/>
        </p:nvSpPr>
        <p:spPr bwMode="auto">
          <a:xfrm>
            <a:off x="4140200" y="3933825"/>
            <a:ext cx="863600" cy="215900"/>
          </a:xfrm>
          <a:prstGeom prst="leftRightArrow">
            <a:avLst>
              <a:gd name="adj1" fmla="val 50000"/>
              <a:gd name="adj2" fmla="val 80000"/>
            </a:avLst>
          </a:prstGeom>
          <a:solidFill>
            <a:schemeClr val="accent2"/>
          </a:solidFill>
          <a:ln w="38100" algn="ctr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450" name="AutoShape 18"/>
          <p:cNvSpPr>
            <a:spLocks noChangeArrowheads="1"/>
          </p:cNvSpPr>
          <p:nvPr/>
        </p:nvSpPr>
        <p:spPr bwMode="auto">
          <a:xfrm>
            <a:off x="971550" y="4221163"/>
            <a:ext cx="1441450" cy="360362"/>
          </a:xfrm>
          <a:prstGeom prst="downArrowCallout">
            <a:avLst>
              <a:gd name="adj1" fmla="val 100000"/>
              <a:gd name="adj2" fmla="val 100000"/>
              <a:gd name="adj3" fmla="val 16667"/>
              <a:gd name="adj4" fmla="val 66667"/>
            </a:avLst>
          </a:prstGeom>
          <a:solidFill>
            <a:schemeClr val="accent2"/>
          </a:solidFill>
          <a:ln w="38100" algn="ctr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451" name="AutoShape 19"/>
          <p:cNvSpPr>
            <a:spLocks noChangeArrowheads="1"/>
          </p:cNvSpPr>
          <p:nvPr/>
        </p:nvSpPr>
        <p:spPr bwMode="auto">
          <a:xfrm>
            <a:off x="6948488" y="4221163"/>
            <a:ext cx="1441450" cy="360362"/>
          </a:xfrm>
          <a:prstGeom prst="downArrowCallout">
            <a:avLst>
              <a:gd name="adj1" fmla="val 100000"/>
              <a:gd name="adj2" fmla="val 100000"/>
              <a:gd name="adj3" fmla="val 16667"/>
              <a:gd name="adj4" fmla="val 66667"/>
            </a:avLst>
          </a:prstGeom>
          <a:solidFill>
            <a:schemeClr val="accent2"/>
          </a:solidFill>
          <a:ln w="38100" algn="ctr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18452" name="Picture 20" descr="студент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97238" y="-171450"/>
            <a:ext cx="2570162" cy="3960813"/>
          </a:xfrm>
          <a:prstGeom prst="rect">
            <a:avLst/>
          </a:prstGeom>
          <a:noFill/>
        </p:spPr>
      </p:pic>
      <p:sp>
        <p:nvSpPr>
          <p:cNvPr id="31" name="Скругленный прямоугольник 30"/>
          <p:cNvSpPr/>
          <p:nvPr/>
        </p:nvSpPr>
        <p:spPr bwMode="auto">
          <a:xfrm>
            <a:off x="106363" y="4724400"/>
            <a:ext cx="2952750" cy="433388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ru-RU" sz="1200" b="1">
                <a:solidFill>
                  <a:schemeClr val="tx1"/>
                </a:solidFill>
                <a:latin typeface="Arial" charset="0"/>
              </a:rPr>
              <a:t>Фундаментальные дисциплины</a:t>
            </a:r>
          </a:p>
          <a:p>
            <a:r>
              <a:rPr lang="ru-RU" sz="1200" b="1">
                <a:solidFill>
                  <a:schemeClr val="tx1"/>
                </a:solidFill>
                <a:latin typeface="Arial" charset="0"/>
                <a:cs typeface="Arial" charset="0"/>
              </a:rPr>
              <a:t>≈ 80%</a:t>
            </a:r>
          </a:p>
        </p:txBody>
      </p:sp>
      <p:sp>
        <p:nvSpPr>
          <p:cNvPr id="2" name="Скругленный прямоугольник 30"/>
          <p:cNvSpPr/>
          <p:nvPr/>
        </p:nvSpPr>
        <p:spPr bwMode="auto">
          <a:xfrm>
            <a:off x="106363" y="5373688"/>
            <a:ext cx="2952750" cy="433387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ru-RU" sz="1200" b="1">
                <a:solidFill>
                  <a:schemeClr val="tx1"/>
                </a:solidFill>
                <a:latin typeface="Arial" charset="0"/>
              </a:rPr>
              <a:t>Прикладные дисциплины</a:t>
            </a:r>
          </a:p>
          <a:p>
            <a:r>
              <a:rPr lang="ru-RU" sz="1200" b="1">
                <a:solidFill>
                  <a:schemeClr val="tx1"/>
                </a:solidFill>
                <a:latin typeface="Arial" charset="0"/>
                <a:cs typeface="Arial" charset="0"/>
              </a:rPr>
              <a:t>≈ 15%</a:t>
            </a:r>
          </a:p>
        </p:txBody>
      </p:sp>
      <p:sp>
        <p:nvSpPr>
          <p:cNvPr id="3" name="Скругленный прямоугольник 30"/>
          <p:cNvSpPr/>
          <p:nvPr/>
        </p:nvSpPr>
        <p:spPr bwMode="auto">
          <a:xfrm>
            <a:off x="106363" y="6021388"/>
            <a:ext cx="2952750" cy="433387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ru-RU" sz="1200" b="1">
                <a:solidFill>
                  <a:schemeClr val="tx1"/>
                </a:solidFill>
                <a:latin typeface="Arial" charset="0"/>
              </a:rPr>
              <a:t>Практика</a:t>
            </a:r>
          </a:p>
          <a:p>
            <a:r>
              <a:rPr lang="ru-RU" sz="1200" b="1">
                <a:solidFill>
                  <a:schemeClr val="tx1"/>
                </a:solidFill>
                <a:latin typeface="Arial" charset="0"/>
                <a:cs typeface="Arial" charset="0"/>
              </a:rPr>
              <a:t>≈ 5%</a:t>
            </a:r>
          </a:p>
        </p:txBody>
      </p:sp>
      <p:sp>
        <p:nvSpPr>
          <p:cNvPr id="4" name="Скругленный прямоугольник 30"/>
          <p:cNvSpPr/>
          <p:nvPr/>
        </p:nvSpPr>
        <p:spPr bwMode="auto">
          <a:xfrm>
            <a:off x="6011863" y="4724400"/>
            <a:ext cx="2952750" cy="433388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ru-RU" sz="1200" b="1">
                <a:solidFill>
                  <a:schemeClr val="tx1"/>
                </a:solidFill>
                <a:latin typeface="Arial" charset="0"/>
              </a:rPr>
              <a:t>Знание фундаментальных дисциплин</a:t>
            </a:r>
            <a:endParaRPr lang="ru-RU" sz="1200" b="1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Скругленный прямоугольник 30"/>
          <p:cNvSpPr/>
          <p:nvPr/>
        </p:nvSpPr>
        <p:spPr bwMode="auto">
          <a:xfrm>
            <a:off x="6011863" y="5372100"/>
            <a:ext cx="2952750" cy="433388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ru-RU" sz="1200" b="1">
                <a:solidFill>
                  <a:schemeClr val="tx1"/>
                </a:solidFill>
                <a:latin typeface="Arial" charset="0"/>
              </a:rPr>
              <a:t>Прикладная подготовка</a:t>
            </a:r>
            <a:endParaRPr lang="ru-RU" sz="1200" b="1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Скругленный прямоугольник 30"/>
          <p:cNvSpPr/>
          <p:nvPr/>
        </p:nvSpPr>
        <p:spPr bwMode="auto">
          <a:xfrm>
            <a:off x="6011863" y="6019800"/>
            <a:ext cx="2952750" cy="433388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ru-RU" sz="1200" b="1">
                <a:solidFill>
                  <a:schemeClr val="tx1"/>
                </a:solidFill>
                <a:latin typeface="Arial" charset="0"/>
              </a:rPr>
              <a:t>Коммуникация и умение работать </a:t>
            </a:r>
          </a:p>
          <a:p>
            <a:r>
              <a:rPr lang="ru-RU" sz="1200" b="1">
                <a:solidFill>
                  <a:schemeClr val="tx1"/>
                </a:solidFill>
                <a:latin typeface="Arial" charset="0"/>
              </a:rPr>
              <a:t>в команде</a:t>
            </a:r>
            <a:endParaRPr lang="ru-RU" sz="1200" b="1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8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8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8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8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8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1" dur="1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4" dur="1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7" dur="1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0" dur="1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3" dur="1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6" dur="10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9" dur="10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2" dur="10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289 -0.00046 C 0.26927 0.00371 0.36841 0.10787 0.40087 0.02662 C 0.43334 -0.05463 0.43056 -0.39421 0.43716 -0.48842 C 0.44375 -0.58264 0.44219 -0.56088 0.44063 -0.53889 " pathEditMode="relative" rAng="0" ptsTypes="aaaa">
                                      <p:cBhvr>
                                        <p:cTn id="136" dur="2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-237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916 0.0625 C -0.1085 0.07222 -0.05451 0.10532 -0.00503 0.12245 C 0.04445 0.13958 0.12031 0.17384 0.16754 0.16597 C 0.21476 0.1581 0.254 0.17685 0.27865 0.07592 C 0.3033 -0.025 0.30834 -0.34491 0.31511 -0.43912 C 0.3217 -0.53334 0.32014 -0.51158 0.3184 -0.48959 " pathEditMode="relative" rAng="0" ptsTypes="aaaaaa">
                                      <p:cBhvr>
                                        <p:cTn id="138" dur="2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" y="-241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767 -0.03009 C -0.12326 -0.01667 -0.10173 0.04074 -0.05087 0.05023 C -1.94444E-6 0.05972 0.12518 0.11667 0.16771 0.02685 C 0.21025 -0.06296 0.1974 -0.39398 0.204 -0.48819 C 0.21059 -0.58241 0.20903 -0.56065 0.20747 -0.53866 " pathEditMode="relative" rAng="0" ptsTypes="aaaaa">
                                      <p:cBhvr>
                                        <p:cTn id="140" dur="2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-203"/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08 -0.01041 C 0.04305 -0.01319 0.23455 0.07338 0.28871 -0.02893 C 0.34288 -0.13125 0.31354 -0.51712 0.3191 -0.62476 C 0.32465 -0.7324 0.32413 -0.69722 0.32257 -0.67523 " pathEditMode="relative" rAng="0" ptsTypes="aaaa">
                                      <p:cBhvr>
                                        <p:cTn id="142" dur="2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-319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C -0.01962 0.00092 -0.09045 0.05416 -0.11753 0.00532 C -0.14462 -0.04352 -0.15781 -0.20186 -0.16233 -0.29352 C -0.16684 -0.38519 -0.14861 -0.4919 -0.14514 -0.54422 " pathEditMode="relative" rAng="0" ptsTypes="aaaa">
                                      <p:cBhvr>
                                        <p:cTn id="144" dur="2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" y="-245"/>
                                    </p:animMotion>
                                  </p:childTnLst>
                                </p:cTn>
                              </p:par>
                              <p:par>
                                <p:cTn id="1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7407E-6 C -0.12344 0.06991 -0.24896 0.13912 -0.29827 0.04815 C -0.34757 -0.04282 -0.29653 -0.42245 -0.29619 -0.54629 " pathEditMode="relative" rAng="0" ptsTypes="aaa">
                                      <p:cBhvr>
                                        <p:cTn id="146" dur="2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-204"/>
                                    </p:animMotion>
                                  </p:childTnLst>
                                </p:cTn>
                              </p:par>
                              <p:par>
                                <p:cTn id="1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351 -0.0044 C -0.20694 0.06551 -0.33038 0.13564 -0.38177 0.04375 C -0.43316 -0.04815 -0.39045 -0.45625 -0.39219 -0.55625 " pathEditMode="relative" rAng="0" ptsTypes="aaA">
                                      <p:cBhvr>
                                        <p:cTn id="148" dur="2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" y="-206"/>
                                    </p:animMotion>
                                  </p:childTnLst>
                                </p:cTn>
                              </p:par>
                              <p:par>
                                <p:cTn id="14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96296E-6 C -0.04861 -0.00486 -0.24496 0.08402 -0.29149 -0.02894 C -0.33802 -0.1419 -0.28177 -0.54213 -0.27934 -0.67732 " pathEditMode="relative" rAng="0" ptsTypes="aaa">
                                      <p:cBhvr>
                                        <p:cTn id="150" dur="20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" y="-2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2000"/>
                                        <p:tgtEl>
                                          <p:spTgt spid="184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2000"/>
                                        <p:tgtEl>
                                          <p:spTgt spid="184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20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2000"/>
                                        <p:tgtEl>
                                          <p:spTgt spid="184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2000"/>
                                        <p:tgtEl>
                                          <p:spTgt spid="184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 animBg="1"/>
      <p:bldP spid="18438" grpId="0" animBg="1"/>
      <p:bldP spid="18447" grpId="0" animBg="1"/>
      <p:bldP spid="18447" grpId="1" animBg="1"/>
      <p:bldP spid="18448" grpId="0" animBg="1"/>
      <p:bldP spid="18448" grpId="1" animBg="1"/>
      <p:bldP spid="18449" grpId="0" animBg="1"/>
      <p:bldP spid="18449" grpId="1" animBg="1"/>
      <p:bldP spid="18450" grpId="0" animBg="1"/>
      <p:bldP spid="18450" grpId="1" animBg="1"/>
      <p:bldP spid="18451" grpId="0" animBg="1"/>
      <p:bldP spid="18451" grpId="1" animBg="1"/>
      <p:bldP spid="31" grpId="0" animBg="1"/>
      <p:bldP spid="31" grpId="1" animBg="1"/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26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8400" y="4149725"/>
            <a:ext cx="1512888" cy="1508125"/>
          </a:xfrm>
          <a:prstGeom prst="rect">
            <a:avLst/>
          </a:prstGeom>
          <a:noFill/>
        </p:spPr>
      </p:pic>
      <p:pic>
        <p:nvPicPr>
          <p:cNvPr id="19459" name="Picture 3" descr="INPE0860 копи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8400" y="4508500"/>
            <a:ext cx="1065213" cy="1800225"/>
          </a:xfrm>
          <a:prstGeom prst="rect">
            <a:avLst/>
          </a:prstGeom>
          <a:noFill/>
        </p:spPr>
      </p:pic>
      <p:pic>
        <p:nvPicPr>
          <p:cNvPr id="19460" name="Picture 4" descr="Three bars 5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275" y="4868863"/>
            <a:ext cx="1368425" cy="1368425"/>
          </a:xfrm>
          <a:prstGeom prst="rect">
            <a:avLst/>
          </a:prstGeom>
          <a:noFill/>
        </p:spPr>
      </p:pic>
      <p:pic>
        <p:nvPicPr>
          <p:cNvPr id="19461" name="Picture 5" descr="INPE065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4300" y="3860800"/>
            <a:ext cx="1200150" cy="1800225"/>
          </a:xfrm>
          <a:prstGeom prst="rect">
            <a:avLst/>
          </a:prstGeom>
          <a:noFill/>
        </p:spPr>
      </p:pic>
      <p:pic>
        <p:nvPicPr>
          <p:cNvPr id="19462" name="Picture 6" descr="INPE0640 копия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675" y="2205038"/>
            <a:ext cx="3101975" cy="4652962"/>
          </a:xfrm>
          <a:prstGeom prst="rect">
            <a:avLst/>
          </a:prstGeom>
          <a:noFill/>
        </p:spPr>
      </p:pic>
      <p:sp>
        <p:nvSpPr>
          <p:cNvPr id="19463" name="WordArt 7"/>
          <p:cNvSpPr>
            <a:spLocks noChangeArrowheads="1" noChangeShapeType="1" noTextEdit="1"/>
          </p:cNvSpPr>
          <p:nvPr/>
        </p:nvSpPr>
        <p:spPr bwMode="auto">
          <a:xfrm>
            <a:off x="395288" y="3573463"/>
            <a:ext cx="25209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ru-RU" sz="3600" kern="10">
                <a:ln w="12700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Университеты</a:t>
            </a:r>
            <a:endParaRPr lang="en-US" sz="3600" kern="10">
              <a:ln w="12700">
                <a:solidFill>
                  <a:srgbClr val="000080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</p:txBody>
      </p:sp>
      <p:sp>
        <p:nvSpPr>
          <p:cNvPr id="19464" name="WordArt 8"/>
          <p:cNvSpPr>
            <a:spLocks noChangeArrowheads="1" noChangeShapeType="1" noTextEdit="1"/>
          </p:cNvSpPr>
          <p:nvPr/>
        </p:nvSpPr>
        <p:spPr bwMode="auto">
          <a:xfrm>
            <a:off x="6227763" y="3644900"/>
            <a:ext cx="2665412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ru-RU" sz="3600" kern="10">
                <a:ln w="12700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ИТ-Компании</a:t>
            </a:r>
            <a:endParaRPr lang="en-US" sz="3600" kern="10">
              <a:ln w="12700">
                <a:solidFill>
                  <a:srgbClr val="000080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"/>
              <a:cs typeface="Arial"/>
            </a:endParaRPr>
          </a:p>
        </p:txBody>
      </p:sp>
      <p:pic>
        <p:nvPicPr>
          <p:cNvPr id="19465" name="Picture 9" descr="hearst_buildi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59563" y="1052513"/>
            <a:ext cx="1782762" cy="2376487"/>
          </a:xfrm>
          <a:prstGeom prst="rect">
            <a:avLst/>
          </a:prstGeom>
          <a:noFill/>
        </p:spPr>
      </p:pic>
      <p:pic>
        <p:nvPicPr>
          <p:cNvPr id="19466" name="Picture 10" descr="adelaide-university_0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5650" y="1052513"/>
            <a:ext cx="1849438" cy="2376487"/>
          </a:xfrm>
          <a:prstGeom prst="rect">
            <a:avLst/>
          </a:prstGeom>
          <a:noFill/>
        </p:spPr>
      </p:pic>
      <p:pic>
        <p:nvPicPr>
          <p:cNvPr id="19467" name="Picture 11" descr="студент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97238" y="-171450"/>
            <a:ext cx="2570162" cy="396081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6" dur="20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 0.05788 L -0.40434 0.0893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" y="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254 -0.03658 L -0.23143 0.08935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" y="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22222E-6 L 0.27968 0.06829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" y="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6 L 0.39775 0.02639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" y="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142 0.08935 L -0.29427 -0.43565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" y="-262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0434 0.08935 L -0.3099 -0.3831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" y="-236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9775 0.02639 L 0.36615 -0.3831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" y="-205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7968 0.06829 L 0.29531 -0.47778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" y="-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2000" fill="hold"/>
                                        <p:tgtEl>
                                          <p:spTgt spid="1946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9" dur="2000" fill="hold"/>
                                        <p:tgtEl>
                                          <p:spTgt spid="194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Прямоугольник 41"/>
          <p:cNvSpPr/>
          <p:nvPr/>
        </p:nvSpPr>
        <p:spPr bwMode="auto">
          <a:xfrm>
            <a:off x="2071670" y="1071546"/>
            <a:ext cx="4714908" cy="4857784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ru-RU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8229600" cy="981075"/>
          </a:xfrm>
        </p:spPr>
        <p:txBody>
          <a:bodyPr/>
          <a:lstStyle/>
          <a:p>
            <a:r>
              <a:rPr lang="ru-RU" sz="28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Модель гармонизации отношений между университетами и </a:t>
            </a:r>
            <a:r>
              <a:rPr lang="en-US" sz="28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Software </a:t>
            </a:r>
            <a:r>
              <a:rPr lang="ru-RU" sz="28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компаниями</a:t>
            </a:r>
            <a:endParaRPr lang="ru-RU" sz="2400" b="1">
              <a:solidFill>
                <a:srgbClr val="FFFFFF"/>
              </a:solidFill>
            </a:endParaRPr>
          </a:p>
        </p:txBody>
      </p:sp>
      <p:graphicFrame>
        <p:nvGraphicFramePr>
          <p:cNvPr id="10" name="Схема 9"/>
          <p:cNvGraphicFramePr/>
          <p:nvPr/>
        </p:nvGraphicFramePr>
        <p:xfrm>
          <a:off x="2143108" y="1214422"/>
          <a:ext cx="4572032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9" name="Скругленный прямоугольник 28"/>
          <p:cNvSpPr/>
          <p:nvPr/>
        </p:nvSpPr>
        <p:spPr bwMode="auto">
          <a:xfrm>
            <a:off x="7218363" y="1071563"/>
            <a:ext cx="1851025" cy="12858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r>
              <a:rPr lang="ru-RU" sz="1600" dirty="0">
                <a:solidFill>
                  <a:schemeClr val="tx1"/>
                </a:solidFill>
                <a:latin typeface="Arial" charset="0"/>
              </a:rPr>
              <a:t>Цели </a:t>
            </a:r>
          </a:p>
          <a:p>
            <a:pPr>
              <a:defRPr/>
            </a:pPr>
            <a:r>
              <a:rPr lang="ru-RU" sz="1600" dirty="0">
                <a:solidFill>
                  <a:schemeClr val="tx1"/>
                </a:solidFill>
                <a:latin typeface="Arial" charset="0"/>
              </a:rPr>
              <a:t>по эффективности </a:t>
            </a:r>
          </a:p>
          <a:p>
            <a:pPr>
              <a:defRPr/>
            </a:pPr>
            <a:r>
              <a:rPr lang="ru-RU" sz="1600" dirty="0">
                <a:solidFill>
                  <a:schemeClr val="tx1"/>
                </a:solidFill>
                <a:latin typeface="Arial" charset="0"/>
              </a:rPr>
              <a:t>бизнеса компании</a:t>
            </a:r>
          </a:p>
        </p:txBody>
      </p:sp>
      <p:sp>
        <p:nvSpPr>
          <p:cNvPr id="30" name="Скругленный прямоугольник 29"/>
          <p:cNvSpPr/>
          <p:nvPr/>
        </p:nvSpPr>
        <p:spPr bwMode="auto">
          <a:xfrm>
            <a:off x="7215188" y="2928938"/>
            <a:ext cx="1857375" cy="1500187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r>
              <a:rPr lang="ru-RU" sz="1600" dirty="0">
                <a:solidFill>
                  <a:schemeClr val="tx1"/>
                </a:solidFill>
                <a:latin typeface="Arial" charset="0"/>
              </a:rPr>
              <a:t>Показатели </a:t>
            </a:r>
          </a:p>
          <a:p>
            <a:pPr>
              <a:defRPr/>
            </a:pPr>
            <a:r>
              <a:rPr lang="ru-RU" sz="1600" dirty="0">
                <a:solidFill>
                  <a:schemeClr val="tx1"/>
                </a:solidFill>
                <a:latin typeface="Arial" charset="0"/>
              </a:rPr>
              <a:t>работы ИТ и</a:t>
            </a:r>
          </a:p>
          <a:p>
            <a:pPr>
              <a:defRPr/>
            </a:pPr>
            <a:r>
              <a:rPr lang="ru-RU" sz="1600" dirty="0">
                <a:solidFill>
                  <a:schemeClr val="tx1"/>
                </a:solidFill>
                <a:latin typeface="Arial" charset="0"/>
              </a:rPr>
              <a:t>ответственность </a:t>
            </a:r>
          </a:p>
        </p:txBody>
      </p:sp>
      <p:sp>
        <p:nvSpPr>
          <p:cNvPr id="31" name="Скругленный прямоугольник 30"/>
          <p:cNvSpPr/>
          <p:nvPr/>
        </p:nvSpPr>
        <p:spPr bwMode="auto">
          <a:xfrm>
            <a:off x="71438" y="1071563"/>
            <a:ext cx="1714500" cy="1285875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r>
              <a:rPr lang="ru-RU" sz="1600" dirty="0">
                <a:solidFill>
                  <a:schemeClr val="tx1"/>
                </a:solidFill>
                <a:latin typeface="Arial" charset="0"/>
              </a:rPr>
              <a:t>Стратегия </a:t>
            </a:r>
          </a:p>
          <a:p>
            <a:pPr>
              <a:defRPr/>
            </a:pPr>
            <a:r>
              <a:rPr lang="ru-RU" sz="1600" dirty="0">
                <a:solidFill>
                  <a:schemeClr val="tx1"/>
                </a:solidFill>
                <a:latin typeface="Arial" charset="0"/>
              </a:rPr>
              <a:t>и структура </a:t>
            </a:r>
          </a:p>
          <a:p>
            <a:pPr>
              <a:defRPr/>
            </a:pPr>
            <a:r>
              <a:rPr lang="ru-RU" sz="1600" dirty="0">
                <a:solidFill>
                  <a:schemeClr val="tx1"/>
                </a:solidFill>
                <a:latin typeface="Arial" charset="0"/>
              </a:rPr>
              <a:t>университета</a:t>
            </a:r>
          </a:p>
        </p:txBody>
      </p:sp>
      <p:sp>
        <p:nvSpPr>
          <p:cNvPr id="32" name="Скругленный прямоугольник 31"/>
          <p:cNvSpPr/>
          <p:nvPr/>
        </p:nvSpPr>
        <p:spPr bwMode="auto">
          <a:xfrm>
            <a:off x="71438" y="2928938"/>
            <a:ext cx="1714500" cy="1500187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ru-RU" sz="1600">
                <a:solidFill>
                  <a:schemeClr val="tx1"/>
                </a:solidFill>
                <a:latin typeface="Arial" charset="0"/>
              </a:rPr>
              <a:t>Структура </a:t>
            </a:r>
          </a:p>
          <a:p>
            <a:r>
              <a:rPr lang="ru-RU" sz="1600">
                <a:solidFill>
                  <a:schemeClr val="tx1"/>
                </a:solidFill>
                <a:latin typeface="Arial" charset="0"/>
              </a:rPr>
              <a:t>и желаемое </a:t>
            </a:r>
          </a:p>
          <a:p>
            <a:r>
              <a:rPr lang="ru-RU" sz="1600">
                <a:solidFill>
                  <a:schemeClr val="tx1"/>
                </a:solidFill>
                <a:latin typeface="Arial" charset="0"/>
              </a:rPr>
              <a:t>поведение</a:t>
            </a:r>
          </a:p>
          <a:p>
            <a:r>
              <a:rPr lang="ru-RU" sz="1600">
                <a:solidFill>
                  <a:schemeClr val="tx1"/>
                </a:solidFill>
                <a:latin typeface="Arial" charset="0"/>
              </a:rPr>
              <a:t> университета</a:t>
            </a:r>
          </a:p>
        </p:txBody>
      </p:sp>
      <p:sp>
        <p:nvSpPr>
          <p:cNvPr id="35" name="Двойная стрелка вверх/вниз 34"/>
          <p:cNvSpPr/>
          <p:nvPr/>
        </p:nvSpPr>
        <p:spPr bwMode="auto">
          <a:xfrm>
            <a:off x="1146175" y="2286000"/>
            <a:ext cx="285750" cy="714375"/>
          </a:xfrm>
          <a:prstGeom prst="upDownArrow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6" name="Двойная стрелка вверх/вниз 35"/>
          <p:cNvSpPr/>
          <p:nvPr/>
        </p:nvSpPr>
        <p:spPr bwMode="auto">
          <a:xfrm>
            <a:off x="7402513" y="2286000"/>
            <a:ext cx="285750" cy="714375"/>
          </a:xfrm>
          <a:prstGeom prst="upDownArrow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38" name="Двойная стрелка влево/вправо 37"/>
          <p:cNvSpPr/>
          <p:nvPr/>
        </p:nvSpPr>
        <p:spPr bwMode="auto">
          <a:xfrm>
            <a:off x="6786563" y="2466975"/>
            <a:ext cx="647700" cy="203200"/>
          </a:xfrm>
          <a:prstGeom prst="leftRightArrow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43" name="Двойная стрелка вверх/вниз 42"/>
          <p:cNvSpPr/>
          <p:nvPr/>
        </p:nvSpPr>
        <p:spPr bwMode="auto">
          <a:xfrm>
            <a:off x="6000750" y="6215063"/>
            <a:ext cx="285750" cy="500062"/>
          </a:xfrm>
          <a:prstGeom prst="upDownArrow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44" name="Двойная стрелка влево/вправо 43"/>
          <p:cNvSpPr/>
          <p:nvPr/>
        </p:nvSpPr>
        <p:spPr bwMode="auto">
          <a:xfrm>
            <a:off x="285750" y="6357938"/>
            <a:ext cx="500063" cy="214312"/>
          </a:xfrm>
          <a:prstGeom prst="leftRightArrow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45" name="Блок-схема: документ 44"/>
          <p:cNvSpPr/>
          <p:nvPr/>
        </p:nvSpPr>
        <p:spPr bwMode="auto">
          <a:xfrm>
            <a:off x="857224" y="6215082"/>
            <a:ext cx="2428892" cy="500066"/>
          </a:xfrm>
          <a:prstGeom prst="flowChartDocumen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r>
              <a:rPr lang="ru-RU" sz="1700" dirty="0">
                <a:solidFill>
                  <a:schemeClr val="tx1"/>
                </a:solidFill>
                <a:latin typeface="Arial" charset="0"/>
              </a:rPr>
              <a:t>Гармонизировать что?</a:t>
            </a:r>
          </a:p>
        </p:txBody>
      </p:sp>
      <p:sp>
        <p:nvSpPr>
          <p:cNvPr id="46" name="Блок-схема: документ 45"/>
          <p:cNvSpPr/>
          <p:nvPr/>
        </p:nvSpPr>
        <p:spPr bwMode="auto">
          <a:xfrm>
            <a:off x="6429388" y="6215082"/>
            <a:ext cx="2428892" cy="500066"/>
          </a:xfrm>
          <a:prstGeom prst="flowChartDocumen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r>
              <a:rPr lang="ru-RU" sz="1700" dirty="0">
                <a:solidFill>
                  <a:schemeClr val="tx1"/>
                </a:solidFill>
                <a:latin typeface="Arial" charset="0"/>
              </a:rPr>
              <a:t>Гармонизировать как?</a:t>
            </a:r>
          </a:p>
        </p:txBody>
      </p:sp>
      <p:sp>
        <p:nvSpPr>
          <p:cNvPr id="2" name="Двойная стрелка влево/вправо 37"/>
          <p:cNvSpPr/>
          <p:nvPr/>
        </p:nvSpPr>
        <p:spPr bwMode="auto">
          <a:xfrm>
            <a:off x="1403350" y="2465388"/>
            <a:ext cx="647700" cy="203200"/>
          </a:xfrm>
          <a:prstGeom prst="leftRightArrow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1043</TotalTime>
  <Words>366</Words>
  <Application>Microsoft Office PowerPoint</Application>
  <PresentationFormat>Экран (4:3)</PresentationFormat>
  <Paragraphs>63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1" baseType="lpstr">
      <vt:lpstr>Arial</vt:lpstr>
      <vt:lpstr>Arial Unicode MS</vt:lpstr>
      <vt:lpstr>Оформление по умолчанию</vt:lpstr>
      <vt:lpstr>VI Международная научно-практическая конференция  «Информатизация образования Украины. ИКТ в высших учебных заведениях» </vt:lpstr>
      <vt:lpstr>Учредители</vt:lpstr>
      <vt:lpstr>Слайд 3</vt:lpstr>
      <vt:lpstr>Слайд 4</vt:lpstr>
      <vt:lpstr>Слайд 5</vt:lpstr>
      <vt:lpstr>Слайд 6</vt:lpstr>
      <vt:lpstr>Слайд 7</vt:lpstr>
      <vt:lpstr>Модель гармонизации отношений между университетами и Software компаниями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maxmar1</dc:creator>
  <cp:lastModifiedBy>Алферов Евгений Андреевич</cp:lastModifiedBy>
  <cp:revision>34</cp:revision>
  <dcterms:created xsi:type="dcterms:W3CDTF">2010-05-21T08:27:15Z</dcterms:created>
  <dcterms:modified xsi:type="dcterms:W3CDTF">2012-01-23T10:26:46Z</dcterms:modified>
</cp:coreProperties>
</file>