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embeddedFontLst>
    <p:embeddedFont>
      <p:font typeface="Helvetica Neue" panose="020B0604020202020204" charset="0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g5hDObLa+L6rjM9H+7O/8NDVhW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C60C95-6986-4506-A272-5E3F2EE338C9}">
  <a:tblStyle styleId="{00C60C95-6986-4506-A272-5E3F2EE338C9}" styleName="Table_0">
    <a:wholeTbl>
      <a:tcTxStyle b="off" i="off">
        <a:font>
          <a:latin typeface="Helvetica"/>
          <a:ea typeface="Helvetica"/>
          <a:cs typeface="Helvetica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9F1"/>
          </a:solidFill>
        </a:fill>
      </a:tcStyle>
    </a:wholeTbl>
    <a:band1H>
      <a:tcTxStyle/>
      <a:tcStyle>
        <a:tcBdr/>
        <a:fill>
          <a:solidFill>
            <a:srgbClr val="CAD0E1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0E1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Helvetica"/>
          <a:ea typeface="Helvetica"/>
          <a:cs typeface="Helvetica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Helvetica"/>
          <a:ea typeface="Helvetica"/>
          <a:cs typeface="Helvetica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Helvetica"/>
          <a:ea typeface="Helvetica"/>
          <a:cs typeface="Helvetica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customschemas.google.com/relationships/presentationmetadata" Target="meta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accent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rgbClr val="FF66C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D3D-43F7-B19A-79DC4D1828E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D3D-43F7-B19A-79DC4D1828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D3D-43F7-B19A-79DC4D1828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D3D-43F7-B19A-79DC4D1828E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29,3%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D3D-43F7-B19A-79DC4D1828E2}"/>
                </c:ext>
              </c:extLst>
            </c:dLbl>
            <c:dLbl>
              <c:idx val="1"/>
              <c:layout>
                <c:manualLayout>
                  <c:x val="-0.16512467191601049"/>
                  <c:y val="-0.2066708077864563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21,9%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D3D-43F7-B19A-79DC4D1828E2}"/>
                </c:ext>
              </c:extLst>
            </c:dLbl>
            <c:dLbl>
              <c:idx val="2"/>
              <c:layout>
                <c:manualLayout>
                  <c:x val="0.18133238553514144"/>
                  <c:y val="-1.044602768309800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35,8%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D3D-43F7-B19A-79DC4D1828E2}"/>
                </c:ext>
              </c:extLst>
            </c:dLbl>
            <c:dLbl>
              <c:idx val="3"/>
              <c:layout>
                <c:manualLayout>
                  <c:x val="6.3392388451443571E-2"/>
                  <c:y val="9.537586569321571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12,9%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D3D-43F7-B19A-79DC4D1828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відмінно</c:v>
                </c:pt>
                <c:pt idx="1">
                  <c:v>добре</c:v>
                </c:pt>
                <c:pt idx="2">
                  <c:v>задовільно</c:v>
                </c:pt>
                <c:pt idx="3">
                  <c:v>незадовільно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0.29299999999999998</c:v>
                </c:pt>
                <c:pt idx="1">
                  <c:v>0.37</c:v>
                </c:pt>
                <c:pt idx="2">
                  <c:v>0.35799999999999998</c:v>
                </c:pt>
                <c:pt idx="3">
                  <c:v>0.129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3D-43F7-B19A-79DC4D1828E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97762765169434"/>
          <c:y val="4.0786430067011603E-2"/>
          <c:w val="0.85402237234830569"/>
          <c:h val="0.617127006122590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8602397293275463E-2"/>
                  <c:y val="-4.56884738112758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96,3%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F4D-4D57-B3EF-9D3CE4C64A08}"/>
                </c:ext>
              </c:extLst>
            </c:dLbl>
            <c:dLbl>
              <c:idx val="1"/>
              <c:layout>
                <c:manualLayout>
                  <c:x val="-5.1628371925077278E-2"/>
                  <c:y val="-5.502275578168806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98%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35D-46BA-A88C-9688B46B836C}"/>
                </c:ext>
              </c:extLst>
            </c:dLbl>
            <c:dLbl>
              <c:idx val="2"/>
              <c:layout>
                <c:manualLayout>
                  <c:x val="-5.2550854793771556E-2"/>
                  <c:y val="-5.92807355884115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95,7%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14F-4235-880D-534BA72AFB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зимова сесія 2023/2024 н.р.</c:v>
                </c:pt>
                <c:pt idx="1">
                  <c:v>літня  сесія 2023/2024 року</c:v>
                </c:pt>
                <c:pt idx="2">
                  <c:v>зимова  сесія 2024/2025 року</c:v>
                </c:pt>
                <c:pt idx="3">
                  <c:v>літня  сесія 2024/2025 року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0.96299999999999997</c:v>
                </c:pt>
                <c:pt idx="1">
                  <c:v>0.98</c:v>
                </c:pt>
                <c:pt idx="2">
                  <c:v>0.95699999999999996</c:v>
                </c:pt>
                <c:pt idx="3">
                  <c:v>0.94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4D-4D57-B3EF-9D3CE4C64A0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961400719"/>
        <c:axId val="1961398319"/>
      </c:lineChart>
      <c:catAx>
        <c:axId val="196140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398319"/>
        <c:crosses val="autoZero"/>
        <c:auto val="1"/>
        <c:lblAlgn val="ctr"/>
        <c:lblOffset val="100"/>
        <c:noMultiLvlLbl val="0"/>
      </c:catAx>
      <c:valAx>
        <c:axId val="1961398319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400719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92766572126298"/>
          <c:y val="3.1261186786788395E-2"/>
          <c:w val="0.87575858679821283"/>
          <c:h val="0.6336682845185770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3701559762766178E-2"/>
                  <c:y val="-6.134151668714955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94,5%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7BA-485B-8247-92AC60B5B37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93%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E5B-4B3D-8E19-8BB519A0360E}"/>
                </c:ext>
              </c:extLst>
            </c:dLbl>
            <c:dLbl>
              <c:idx val="2"/>
              <c:layout>
                <c:manualLayout>
                  <c:x val="-5.2550854793771556E-2"/>
                  <c:y val="-5.92807355884115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91,4%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7BA-485B-8247-92AC60B5B37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45428D2-8508-409A-94CE-081C707CB911}" type="VALUE">
                      <a:rPr lang="en-US" smtClean="0"/>
                      <a:pPr/>
                      <a:t>[ЗНАЧЕННЯ]</a:t>
                    </a:fld>
                    <a:endParaRPr lang="uk-UA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11BC-498F-B63F-2D82428599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зимова  сесія 2023/2024 року</c:v>
                </c:pt>
                <c:pt idx="1">
                  <c:v>літня  сесія 2023/2024 року</c:v>
                </c:pt>
                <c:pt idx="2">
                  <c:v>зимова  сесія 2024/2025 року</c:v>
                </c:pt>
                <c:pt idx="3">
                  <c:v>літня  сесія 2024/2025 року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0.94499999999999995</c:v>
                </c:pt>
                <c:pt idx="1">
                  <c:v>0.93</c:v>
                </c:pt>
                <c:pt idx="2">
                  <c:v>0.91400000000000003</c:v>
                </c:pt>
                <c:pt idx="3">
                  <c:v>0.87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7BA-485B-8247-92AC60B5B37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961400719"/>
        <c:axId val="1961398319"/>
      </c:lineChart>
      <c:catAx>
        <c:axId val="196140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398319"/>
        <c:crosses val="autoZero"/>
        <c:auto val="1"/>
        <c:lblAlgn val="ctr"/>
        <c:lblOffset val="100"/>
        <c:noMultiLvlLbl val="0"/>
      </c:catAx>
      <c:valAx>
        <c:axId val="1961398319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400719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 sz="1200">
          <a:solidFill>
            <a:schemeClr val="accent6">
              <a:lumMod val="50000"/>
            </a:schemeClr>
          </a:solidFill>
        </a:defRPr>
      </a:pPr>
      <a:endParaRPr lang="uk-U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92766572126298"/>
          <c:y val="3.1261186786788395E-2"/>
          <c:w val="0.87575858679821283"/>
          <c:h val="0.6336682845185770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3701559762766178E-2"/>
                  <c:y val="-6.134151668714955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58,1%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CBD-424C-92F6-AB12E2EB48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56,7%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CBD-424C-92F6-AB12E2EB4822}"/>
                </c:ext>
              </c:extLst>
            </c:dLbl>
            <c:dLbl>
              <c:idx val="2"/>
              <c:layout>
                <c:manualLayout>
                  <c:x val="-5.2550854793771556E-2"/>
                  <c:y val="-5.92807355884115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60,5%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CBD-424C-92F6-AB12E2EB48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зимова  сесія 2023/2024 року</c:v>
                </c:pt>
                <c:pt idx="1">
                  <c:v>літня  сесія 2023/2024 року</c:v>
                </c:pt>
                <c:pt idx="2">
                  <c:v>зимова  сесія 2024/2025 року</c:v>
                </c:pt>
                <c:pt idx="3">
                  <c:v>літня  сесія 2024/2025 року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0.58099999999999996</c:v>
                </c:pt>
                <c:pt idx="1">
                  <c:v>0.56699999999999995</c:v>
                </c:pt>
                <c:pt idx="2">
                  <c:v>0.60499999999999998</c:v>
                </c:pt>
                <c:pt idx="3">
                  <c:v>0.51200000000000001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CBD-424C-92F6-AB12E2EB482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961400719"/>
        <c:axId val="1961398319"/>
      </c:lineChart>
      <c:catAx>
        <c:axId val="196140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398319"/>
        <c:crosses val="autoZero"/>
        <c:auto val="1"/>
        <c:lblAlgn val="ctr"/>
        <c:lblOffset val="100"/>
        <c:noMultiLvlLbl val="0"/>
      </c:catAx>
      <c:valAx>
        <c:axId val="1961398319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400719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 sz="1200">
          <a:solidFill>
            <a:schemeClr val="accent6">
              <a:lumMod val="50000"/>
            </a:schemeClr>
          </a:solidFill>
        </a:defRPr>
      </a:pPr>
      <a:endParaRPr lang="uk-UA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24143705212398"/>
          <c:y val="2.3190214069869545E-2"/>
          <c:w val="0.87575858679821283"/>
          <c:h val="0.6336682845185770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3701559762766178E-2"/>
                  <c:y val="-6.134151668714955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35,6%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E6C-4512-857D-6A7DABA4CA5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68,5%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E6C-4512-857D-6A7DABA4CA53}"/>
                </c:ext>
              </c:extLst>
            </c:dLbl>
            <c:dLbl>
              <c:idx val="2"/>
              <c:layout>
                <c:manualLayout>
                  <c:x val="-5.2550854793771556E-2"/>
                  <c:y val="-5.92807355884115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83,08%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E6C-4512-857D-6A7DABA4CA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зимова  сесія 2023/2024 року</c:v>
                </c:pt>
                <c:pt idx="1">
                  <c:v>літня  сесія 2023/2024 року</c:v>
                </c:pt>
                <c:pt idx="2">
                  <c:v>зимова  сесія 2024/2025 року</c:v>
                </c:pt>
                <c:pt idx="3">
                  <c:v>літня  сесія 2024/2025 року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0.35599999999999998</c:v>
                </c:pt>
                <c:pt idx="1">
                  <c:v>0.68500000000000005</c:v>
                </c:pt>
                <c:pt idx="2">
                  <c:v>0.83079999999999998</c:v>
                </c:pt>
                <c:pt idx="3">
                  <c:v>0.63200000000000001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E6C-4512-857D-6A7DABA4CA5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961400719"/>
        <c:axId val="1961398319"/>
      </c:lineChart>
      <c:catAx>
        <c:axId val="19614007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398319"/>
        <c:crosses val="autoZero"/>
        <c:auto val="1"/>
        <c:lblAlgn val="ctr"/>
        <c:lblOffset val="100"/>
        <c:noMultiLvlLbl val="0"/>
      </c:catAx>
      <c:valAx>
        <c:axId val="1961398319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961400719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 sz="1200">
          <a:solidFill>
            <a:schemeClr val="accent6">
              <a:lumMod val="50000"/>
            </a:schemeClr>
          </a:solidFill>
        </a:defRPr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‹№›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B9A"/>
              </a:buClr>
              <a:buSzPts val="2400"/>
              <a:buNone/>
              <a:defRPr sz="2400">
                <a:solidFill>
                  <a:srgbClr val="888B9A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2000"/>
              <a:buNone/>
              <a:defRPr sz="2000">
                <a:solidFill>
                  <a:srgbClr val="888B9A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1800"/>
              <a:buNone/>
              <a:defRPr sz="1800">
                <a:solidFill>
                  <a:srgbClr val="888B9A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1600"/>
              <a:buNone/>
              <a:defRPr sz="1600">
                <a:solidFill>
                  <a:srgbClr val="888B9A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1600"/>
              <a:buNone/>
              <a:defRPr sz="1600">
                <a:solidFill>
                  <a:srgbClr val="888B9A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1600"/>
              <a:buNone/>
              <a:defRPr sz="1600">
                <a:solidFill>
                  <a:srgbClr val="888B9A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1600"/>
              <a:buNone/>
              <a:defRPr sz="1600">
                <a:solidFill>
                  <a:srgbClr val="888B9A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1600"/>
              <a:buNone/>
              <a:defRPr sz="1600">
                <a:solidFill>
                  <a:srgbClr val="888B9A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B9A"/>
              </a:buClr>
              <a:buSzPts val="1600"/>
              <a:buNone/>
              <a:defRPr sz="1600">
                <a:solidFill>
                  <a:srgbClr val="888B9A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Helvetica Neue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Helvetica Neu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Helvetica Neue"/>
              <a:buNone/>
              <a:defRPr sz="44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B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title"/>
          </p:nvPr>
        </p:nvSpPr>
        <p:spPr>
          <a:xfrm>
            <a:off x="1082351" y="1017037"/>
            <a:ext cx="10515600" cy="241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imes New Roman"/>
              <a:buNone/>
            </a:pPr>
            <a:r>
              <a:rPr lang="ru-RU" sz="40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 результати літньої</a:t>
            </a:r>
            <a:br>
              <a:rPr lang="ru-RU" sz="40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40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заліково-екзаменаційної сесії 2024/2025 н. р.</a:t>
            </a:r>
            <a:br>
              <a:rPr lang="ru-RU" sz="40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40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денної та заочної форм навчання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body" idx="1"/>
          </p:nvPr>
        </p:nvSpPr>
        <p:spPr>
          <a:xfrm>
            <a:off x="1374111" y="5132506"/>
            <a:ext cx="10515600" cy="1162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</a:rPr>
              <a:t>                                                Доповідач:   керівниця відділу забезпечення якості освіти</a:t>
            </a:r>
            <a:endParaRPr/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</a:rPr>
              <a:t>                                                                      Черкашина Тетяна Олександрівна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"/>
          <p:cNvSpPr txBox="1"/>
          <p:nvPr/>
        </p:nvSpPr>
        <p:spPr>
          <a:xfrm>
            <a:off x="9285047" y="2341744"/>
            <a:ext cx="2980267" cy="215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A5A5A5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4" name="Google Shape;174;p12"/>
          <p:cNvSpPr txBox="1">
            <a:spLocks noGrp="1"/>
          </p:cNvSpPr>
          <p:nvPr>
            <p:ph type="title"/>
          </p:nvPr>
        </p:nvSpPr>
        <p:spPr>
          <a:xfrm>
            <a:off x="636105" y="366942"/>
            <a:ext cx="9056511" cy="776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lang="ru-RU" sz="20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Нижче за 25% показник якості знань</a:t>
            </a:r>
            <a:r>
              <a:rPr lang="ru-RU" sz="20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мають здобувачі освітніх програм першого (бакалаврського) рівня:</a:t>
            </a:r>
            <a:endParaRPr sz="2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75" name="Google Shape;175;p12"/>
          <p:cNvGraphicFramePr/>
          <p:nvPr>
            <p:extLst>
              <p:ext uri="{D42A27DB-BD31-4B8C-83A1-F6EECF244321}">
                <p14:modId xmlns:p14="http://schemas.microsoft.com/office/powerpoint/2010/main" val="2785306965"/>
              </p:ext>
            </p:extLst>
          </p:nvPr>
        </p:nvGraphicFramePr>
        <p:xfrm>
          <a:off x="155072" y="1069999"/>
          <a:ext cx="11681886" cy="2743220"/>
        </p:xfrm>
        <a:graphic>
          <a:graphicData uri="http://schemas.openxmlformats.org/drawingml/2006/table">
            <a:tbl>
              <a:tblPr firstRow="1" bandRow="1">
                <a:noFill/>
                <a:tableStyleId>{00C60C95-6986-4506-A272-5E3F2EE338C9}</a:tableStyleId>
              </a:tblPr>
              <a:tblGrid>
                <a:gridCol w="5532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9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75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Денна форма навчання</a:t>
                      </a:r>
                      <a:endParaRPr/>
                    </a:p>
                  </a:txBody>
                  <a:tcPr marL="91450" marR="91450" marT="45725" marB="457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Заочна форма навчання</a:t>
                      </a:r>
                      <a:endParaRPr/>
                    </a:p>
                  </a:txBody>
                  <a:tcPr marL="91450" marR="91450" marT="45725" marB="45725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Готельно-ресторанна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справа – 23,8%;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Географія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– 23,1%;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Середня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освіта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Інформатика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 – 22,2%;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Фінанси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, 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банківська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справа та 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страхування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– 18,7%;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Середня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освіта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Фізична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культура) – 17,8%;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Середня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освіта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</a:t>
                      </a:r>
                      <a:r>
                        <a:rPr lang="ru-RU" sz="1800" b="0" i="0" u="none" strike="noStrike" cap="none" dirty="0" err="1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Фізика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) – 16,7%;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Туризм – 16,7%;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Науки про землю – 0.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Середня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освіта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(Мова та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література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англійська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) – 14,3</a:t>
                      </a:r>
                      <a:r>
                        <a:rPr lang="ru-RU" sz="1800" b="0" i="0" u="none" strike="noStrike" cap="none" dirty="0">
                          <a:solidFill>
                            <a:schemeClr val="accent6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%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;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Середня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освіта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(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Українська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мова та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література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) – 0;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Середня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освіта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(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Фізична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культура) – 0;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Середня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освіта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(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Хімія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) – 0;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Середня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освіта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(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Історія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) – 0;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Підприємство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,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торгівля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та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біржова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діяльність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– 0;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Хореографія</a:t>
                      </a: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 – 0;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6"/>
                        </a:buClr>
                        <a:buSzPts val="1600"/>
                        <a:buFont typeface="Times New Roman"/>
                        <a:buNone/>
                      </a:pPr>
                      <a:r>
                        <a:rPr lang="ru-RU" sz="1800" b="0" u="none" strike="noStrike" cap="none" dirty="0">
                          <a:solidFill>
                            <a:schemeClr val="accent6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  <a:sym typeface="Times New Roman"/>
                        </a:rPr>
                        <a:t>Науки про землю – 0.</a:t>
                      </a:r>
                      <a:endParaRPr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6" name="Google Shape;176;p12"/>
          <p:cNvSpPr/>
          <p:nvPr/>
        </p:nvSpPr>
        <p:spPr>
          <a:xfrm>
            <a:off x="5649199" y="3325282"/>
            <a:ext cx="4286250" cy="2732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aphicFrame>
        <p:nvGraphicFramePr>
          <p:cNvPr id="177" name="Google Shape;177;p12"/>
          <p:cNvGraphicFramePr/>
          <p:nvPr>
            <p:extLst>
              <p:ext uri="{D42A27DB-BD31-4B8C-83A1-F6EECF244321}">
                <p14:modId xmlns:p14="http://schemas.microsoft.com/office/powerpoint/2010/main" val="2982072716"/>
              </p:ext>
            </p:extLst>
          </p:nvPr>
        </p:nvGraphicFramePr>
        <p:xfrm>
          <a:off x="155071" y="4516256"/>
          <a:ext cx="11511064" cy="2411035"/>
        </p:xfrm>
        <a:graphic>
          <a:graphicData uri="http://schemas.openxmlformats.org/drawingml/2006/table">
            <a:tbl>
              <a:tblPr firstRow="1" bandRow="1">
                <a:noFill/>
                <a:tableStyleId>{00C60C95-6986-4506-A272-5E3F2EE338C9}</a:tableStyleId>
              </a:tblPr>
              <a:tblGrid>
                <a:gridCol w="5612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8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0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Денна форма навчання</a:t>
                      </a:r>
                      <a:endParaRPr/>
                    </a:p>
                  </a:txBody>
                  <a:tcPr marL="91450" marR="91450" marT="45725" marB="4572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u="none" strike="noStrike" cap="non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Заочна форма навчання</a:t>
                      </a:r>
                      <a:endParaRPr/>
                    </a:p>
                  </a:txBody>
                  <a:tcPr marL="91450" marR="91450" marT="45725" marB="45725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3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202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u="none" strike="noStrike" cap="none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Середня освіта (Фізика) – 0;</a:t>
                      </a: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202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u="none" strike="noStrike" cap="none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Спеціальна освіта (Олігофренопедагогіка) – 0;</a:t>
                      </a: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202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u="none" strike="noStrike" cap="none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Облік і оподаткування – 0;</a:t>
                      </a: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202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u="none" strike="noStrike" cap="none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Право – 0.</a:t>
                      </a:r>
                      <a:endParaRPr sz="1800" b="1" i="0" u="none" strike="noStrike" cap="none">
                        <a:solidFill>
                          <a:schemeClr val="accent6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02020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ru-RU" sz="1800" b="0" u="none" strike="noStrike" cap="none" dirty="0" err="1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Правоохоронна</a:t>
                      </a:r>
                      <a:r>
                        <a:rPr lang="ru-RU" sz="1800" b="0" u="none" strike="noStrike" cap="none" dirty="0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1800" b="0" u="none" strike="noStrike" cap="none" dirty="0" err="1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діяльність</a:t>
                      </a:r>
                      <a:r>
                        <a:rPr lang="ru-RU" sz="1800" b="0" u="none" strike="noStrike" cap="none" dirty="0">
                          <a:solidFill>
                            <a:srgbClr val="20202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- 0.</a:t>
                      </a: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8" name="Google Shape;178;p12"/>
          <p:cNvSpPr txBox="1"/>
          <p:nvPr/>
        </p:nvSpPr>
        <p:spPr>
          <a:xfrm>
            <a:off x="969279" y="3899127"/>
            <a:ext cx="872333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Нижче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за 25% </a:t>
            </a:r>
            <a:r>
              <a:rPr lang="ru-RU" sz="1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показник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знань</a:t>
            </a:r>
            <a:r>
              <a:rPr lang="ru-RU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мають</a:t>
            </a:r>
            <a:r>
              <a:rPr lang="ru-RU" sz="1800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</a:t>
            </a:r>
            <a:r>
              <a:rPr lang="ru-RU" sz="1800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освітніх</a:t>
            </a:r>
            <a:r>
              <a:rPr lang="ru-RU" sz="1800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</a:t>
            </a:r>
            <a:r>
              <a:rPr lang="ru-RU" sz="1800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другого (</a:t>
            </a:r>
            <a:r>
              <a:rPr lang="ru-RU" sz="1800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магістерського</a:t>
            </a:r>
            <a:r>
              <a:rPr lang="ru-RU" sz="1800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lang="ru-RU" sz="1800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рівня</a:t>
            </a:r>
            <a:r>
              <a:rPr lang="ru-RU" sz="1800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/>
          <p:cNvSpPr txBox="1">
            <a:spLocks noGrp="1"/>
          </p:cNvSpPr>
          <p:nvPr>
            <p:ph type="title"/>
          </p:nvPr>
        </p:nvSpPr>
        <p:spPr>
          <a:xfrm>
            <a:off x="575553" y="160844"/>
            <a:ext cx="10515600" cy="617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ru-RU" sz="3200" b="1">
                <a:latin typeface="Times New Roman"/>
                <a:ea typeface="Times New Roman"/>
                <a:cs typeface="Times New Roman"/>
                <a:sym typeface="Times New Roman"/>
              </a:rPr>
              <a:t>Проєкт рішення:</a:t>
            </a:r>
            <a:endParaRPr/>
          </a:p>
        </p:txBody>
      </p:sp>
      <p:sp>
        <p:nvSpPr>
          <p:cNvPr id="184" name="Google Shape;184;p13"/>
          <p:cNvSpPr txBox="1"/>
          <p:nvPr/>
        </p:nvSpPr>
        <p:spPr>
          <a:xfrm>
            <a:off x="252919" y="850152"/>
            <a:ext cx="11653736" cy="544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AutoNum type="arabicPeriod"/>
            </a:pP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Затвердити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літньої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заліково-екзаменаційної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сесії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2024/2025 н. р.                                                                   </a:t>
            </a:r>
            <a:endParaRPr dirty="0"/>
          </a:p>
          <a:p>
            <a:pPr marL="342900" marR="0" lvl="0" indent="-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AutoNum type="arabicPeriod"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Деканам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факультетів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спільно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із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завідувачами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кафедр і гарантами ОП:</a:t>
            </a:r>
            <a:endParaRPr dirty="0"/>
          </a:p>
          <a:p>
            <a:pPr marL="447676" marR="0" lvl="0" indent="-87313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AutoNum type="arabicParenR"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розглянути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літньої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заліково-екзаменаційної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сесії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її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динаміку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засіданнях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кафедр,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науково-методичних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вчених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рад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факультетів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для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визначення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напрямів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підвищення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рівня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успішності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знань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вищої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  <a:endParaRPr dirty="0"/>
          </a:p>
          <a:p>
            <a:pPr marL="447676" marR="0" lvl="0" indent="-87313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AutoNum type="arabicParenR"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залучати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науково-педагогічних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працівників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викладають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освітніх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програмах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реалізуються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факультетах, до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обговорення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динаміки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успішності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знань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endParaRPr dirty="0"/>
          </a:p>
          <a:p>
            <a:pPr marL="447676" marR="0" lvl="0" indent="-87313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AutoNum type="arabicParenR"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у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необхідності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ініціювати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перегляд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удосконалення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навчально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-методичного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забезпечення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освітніх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endParaRPr dirty="0"/>
          </a:p>
          <a:p>
            <a:pPr marL="342900" marR="0" lvl="0" indent="-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AutoNum type="arabicPeriod" startAt="3"/>
            </a:pP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Деканам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факультетів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спільно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із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заступниками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деканів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із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забезпечення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здійснювати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контрольно-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моніторингові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функції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щодо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кореляції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відвідувань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здобувачами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навчальних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занять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складання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ними форм контролю.</a:t>
            </a:r>
            <a:endParaRPr dirty="0"/>
          </a:p>
          <a:p>
            <a:pPr marL="342900" marR="0" lvl="0" indent="-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Helvetica Neue"/>
              <a:buAutoNum type="arabicPeriod" startAt="3"/>
            </a:pP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Керівниці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відділу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забезпечення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Т.Черкашиній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під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час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зимової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заліково-екзаменаційної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сесії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2025/2026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н.р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здійснити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контрольний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моніторинг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аналізу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успішності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якості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знань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мають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індивідуальний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графік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відвідування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занять у І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семестрі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2025/2026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н.р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та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складатимуть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зимову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заліково-екзаменаційну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сесію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індивідуальні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9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терміни</a:t>
            </a:r>
            <a:r>
              <a:rPr lang="ru-RU" sz="19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9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689344" y="1001745"/>
            <a:ext cx="4715933" cy="733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rPr lang="ru-RU" sz="32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Денна форма навчання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510223" y="2182604"/>
            <a:ext cx="5537799" cy="3779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Контингент –  1907 </a:t>
            </a: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Академвідпустка</a:t>
            </a: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 6 </a:t>
            </a: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Складали</a:t>
            </a: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сесію</a:t>
            </a: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 1901здобувачів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 </a:t>
            </a: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склали</a:t>
            </a: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сесію</a:t>
            </a: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246 </a:t>
            </a:r>
            <a:r>
              <a:rPr lang="ru-RU" sz="2400" b="0" i="0" u="none" strike="noStrike" cap="none" dirty="0" err="1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здобувача</a:t>
            </a:r>
            <a:r>
              <a:rPr lang="ru-RU" sz="2400" b="0" i="0" u="none" strike="noStrike" cap="none" dirty="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(12,9%)</a:t>
            </a:r>
            <a:endParaRPr dirty="0"/>
          </a:p>
        </p:txBody>
      </p:sp>
      <p:sp>
        <p:nvSpPr>
          <p:cNvPr id="96" name="Google Shape;96;p2"/>
          <p:cNvSpPr txBox="1"/>
          <p:nvPr/>
        </p:nvSpPr>
        <p:spPr>
          <a:xfrm>
            <a:off x="6096000" y="1009669"/>
            <a:ext cx="4715933" cy="733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rPr lang="ru-RU"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Заочна форма навчання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6517534" y="2216555"/>
            <a:ext cx="5674466" cy="3375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Контингент –  </a:t>
            </a:r>
            <a:r>
              <a:rPr lang="ru-RU" sz="2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403</a:t>
            </a:r>
            <a:r>
              <a:rPr lang="ru-RU" sz="2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здобувачів</a:t>
            </a:r>
            <a:endParaRPr sz="2000" b="0" i="0" u="none" strike="noStrike" cap="none">
              <a:solidFill>
                <a:schemeClr val="l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Академвідпустка –  6 здобувачів</a:t>
            </a:r>
            <a:endParaRPr sz="2000" b="0" i="0" u="none" strike="noStrike" cap="none">
              <a:solidFill>
                <a:schemeClr val="l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Складали сесію –  3</a:t>
            </a:r>
            <a:r>
              <a:rPr lang="ru-RU" sz="2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97</a:t>
            </a:r>
            <a:r>
              <a:rPr lang="ru-RU" sz="2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здобувачів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</a:pPr>
            <a:r>
              <a:rPr lang="ru-RU" sz="2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 склали сесію –  22 здобувачів (</a:t>
            </a:r>
            <a:r>
              <a:rPr lang="ru-RU" sz="2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5,5</a:t>
            </a:r>
            <a:r>
              <a:rPr lang="ru-RU" sz="2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%)</a:t>
            </a:r>
            <a:endParaRPr sz="2400" b="0" i="0" u="none" strike="noStrike" cap="none">
              <a:solidFill>
                <a:schemeClr val="lt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9306" y="1256795"/>
            <a:ext cx="10593388" cy="72548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3" name="Google Shape;103;p3"/>
          <p:cNvGraphicFramePr/>
          <p:nvPr/>
        </p:nvGraphicFramePr>
        <p:xfrm>
          <a:off x="283030" y="1982282"/>
          <a:ext cx="5714546" cy="4713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4" name="Google Shape;104;p3"/>
          <p:cNvGraphicFramePr/>
          <p:nvPr/>
        </p:nvGraphicFramePr>
        <p:xfrm>
          <a:off x="6172200" y="2064728"/>
          <a:ext cx="6019800" cy="4630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05" name="Google Shape;105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697179" y="162325"/>
            <a:ext cx="7382486" cy="101202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6" name="Google Shape;106;p3"/>
          <p:cNvGraphicFramePr/>
          <p:nvPr>
            <p:extLst>
              <p:ext uri="{D42A27DB-BD31-4B8C-83A1-F6EECF244321}">
                <p14:modId xmlns:p14="http://schemas.microsoft.com/office/powerpoint/2010/main" val="243243791"/>
              </p:ext>
            </p:extLst>
          </p:nvPr>
        </p:nvGraphicFramePr>
        <p:xfrm>
          <a:off x="511176" y="2064728"/>
          <a:ext cx="5486400" cy="4401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07" name="Google Shape;107;p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54650" y="2173762"/>
            <a:ext cx="5397926" cy="433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9306" y="1256795"/>
            <a:ext cx="10593388" cy="72548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5"/>
          <p:cNvSpPr txBox="1"/>
          <p:nvPr/>
        </p:nvSpPr>
        <p:spPr>
          <a:xfrm>
            <a:off x="295276" y="410836"/>
            <a:ext cx="1133313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Динаміка показника успішності </a:t>
            </a: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 вищої освіти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результатами сесій 2023/2024 – 2024/2025 н.р.</a:t>
            </a:r>
            <a:endParaRPr sz="24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aphicFrame>
        <p:nvGraphicFramePr>
          <p:cNvPr id="122" name="Google Shape;122;p5"/>
          <p:cNvGraphicFramePr/>
          <p:nvPr>
            <p:extLst>
              <p:ext uri="{D42A27DB-BD31-4B8C-83A1-F6EECF244321}">
                <p14:modId xmlns:p14="http://schemas.microsoft.com/office/powerpoint/2010/main" val="1378468319"/>
              </p:ext>
            </p:extLst>
          </p:nvPr>
        </p:nvGraphicFramePr>
        <p:xfrm>
          <a:off x="6096000" y="2426379"/>
          <a:ext cx="6195237" cy="443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3" name="Google Shape;123;p5"/>
          <p:cNvGraphicFramePr/>
          <p:nvPr>
            <p:extLst>
              <p:ext uri="{D42A27DB-BD31-4B8C-83A1-F6EECF244321}">
                <p14:modId xmlns:p14="http://schemas.microsoft.com/office/powerpoint/2010/main" val="911478779"/>
              </p:ext>
            </p:extLst>
          </p:nvPr>
        </p:nvGraphicFramePr>
        <p:xfrm>
          <a:off x="105103" y="2426379"/>
          <a:ext cx="6090134" cy="4720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9306" y="1256795"/>
            <a:ext cx="10593388" cy="72548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6"/>
          <p:cNvSpPr txBox="1">
            <a:spLocks noGrp="1"/>
          </p:cNvSpPr>
          <p:nvPr>
            <p:ph type="body" idx="4"/>
          </p:nvPr>
        </p:nvSpPr>
        <p:spPr>
          <a:xfrm>
            <a:off x="6194427" y="2120284"/>
            <a:ext cx="6096000" cy="481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ct val="100000"/>
              <a:buNone/>
            </a:pPr>
            <a:r>
              <a:rPr lang="ru-RU" sz="2000" b="1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Порівняно</a:t>
            </a:r>
            <a:r>
              <a:rPr lang="ru-RU" sz="2000" b="1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з </a:t>
            </a:r>
            <a:r>
              <a:rPr lang="ru-RU" sz="2000" b="1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минулорічною</a:t>
            </a:r>
            <a:r>
              <a:rPr lang="ru-RU" sz="2000" b="1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b="1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літньою</a:t>
            </a:r>
            <a:r>
              <a:rPr lang="ru-RU" sz="2000" b="1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b="1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сесією</a:t>
            </a:r>
            <a:r>
              <a:rPr lang="ru-RU" sz="2000" b="1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позитивну</a:t>
            </a:r>
            <a:r>
              <a:rPr lang="ru-RU" sz="2000" b="1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динаміку</a:t>
            </a: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показника</a:t>
            </a: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успішності</a:t>
            </a: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можна</a:t>
            </a: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</a:t>
            </a:r>
            <a:r>
              <a:rPr lang="ru-RU" sz="2000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побачити</a:t>
            </a: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на ФКНФМ на 4%.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зменшення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показника</a:t>
            </a: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ru-RU" sz="2000" dirty="0" err="1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успішності</a:t>
            </a: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на факультетах: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ФФВС– 33%;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ФУІФЖ– 18,7%;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ФБП– 4,9%;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sz="2000" dirty="0">
                <a:solidFill>
                  <a:srgbClr val="20202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ПФ – 0,4%.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  <p:sp>
        <p:nvSpPr>
          <p:cNvPr id="130" name="Google Shape;130;p6"/>
          <p:cNvSpPr txBox="1">
            <a:spLocks noGrp="1"/>
          </p:cNvSpPr>
          <p:nvPr>
            <p:ph type="body" idx="2"/>
          </p:nvPr>
        </p:nvSpPr>
        <p:spPr>
          <a:xfrm>
            <a:off x="295276" y="1997244"/>
            <a:ext cx="5702299" cy="4938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ct val="100000"/>
              <a:buNone/>
            </a:pPr>
            <a:r>
              <a:rPr lang="ru-RU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Порівняно</a:t>
            </a:r>
            <a:r>
              <a:rPr lang="ru-RU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 </a:t>
            </a:r>
            <a:r>
              <a:rPr lang="ru-RU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минулорічною</a:t>
            </a:r>
            <a:r>
              <a:rPr lang="ru-RU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літньою</a:t>
            </a:r>
            <a:r>
              <a:rPr lang="ru-RU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сесією</a:t>
            </a:r>
            <a:r>
              <a:rPr lang="ru-RU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маємо</a:t>
            </a:r>
            <a:r>
              <a:rPr lang="ru-RU" b="1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ru-RU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збільшення</a:t>
            </a: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динаміки</a:t>
            </a: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показника</a:t>
            </a: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абсолютної</a:t>
            </a: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успішності</a:t>
            </a: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факультетах: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ФКМ– на 1,8%.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ФБП– на 1,2%;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ФПІС– на 0,8%.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ru-RU" b="1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зменшення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показника</a:t>
            </a: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успішності</a:t>
            </a: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факультетах: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МФ– на 15%;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ПФ – 13,4%;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ФУІФЖ– на 9,7%;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ФФВС– на 5%;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ФКНФМ– на 4%;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ct val="100000"/>
              <a:buChar char="•"/>
            </a:pPr>
            <a:r>
              <a:rPr lang="ru-RU" dirty="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ФБГЕ– на 0,3%.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  <p:sp>
        <p:nvSpPr>
          <p:cNvPr id="131" name="Google Shape;131;p6"/>
          <p:cNvSpPr txBox="1"/>
          <p:nvPr/>
        </p:nvSpPr>
        <p:spPr>
          <a:xfrm>
            <a:off x="295276" y="410836"/>
            <a:ext cx="1133313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Динаміка показника успішності </a:t>
            </a: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 вищої освіти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результатами літніх сесій</a:t>
            </a:r>
            <a:endParaRPr sz="24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4147" y="1315879"/>
            <a:ext cx="10951707" cy="725487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8"/>
          <p:cNvSpPr txBox="1"/>
          <p:nvPr/>
        </p:nvSpPr>
        <p:spPr>
          <a:xfrm>
            <a:off x="291527" y="314400"/>
            <a:ext cx="1146891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Динаміка показника якості знань </a:t>
            </a: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 вищої освіти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результатами сесій 2023/2024 -2024/2025 н.р.</a:t>
            </a:r>
            <a:endParaRPr sz="24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aphicFrame>
        <p:nvGraphicFramePr>
          <p:cNvPr id="2" name="Google Shape;123;p5">
            <a:extLst>
              <a:ext uri="{FF2B5EF4-FFF2-40B4-BE49-F238E27FC236}">
                <a16:creationId xmlns:a16="http://schemas.microsoft.com/office/drawing/2014/main" id="{F2BD77FB-903E-7B53-4CAF-890FD15E90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0946183"/>
              </p:ext>
            </p:extLst>
          </p:nvPr>
        </p:nvGraphicFramePr>
        <p:xfrm>
          <a:off x="147145" y="2187714"/>
          <a:ext cx="6090134" cy="4720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Google Shape;123;p5">
            <a:extLst>
              <a:ext uri="{FF2B5EF4-FFF2-40B4-BE49-F238E27FC236}">
                <a16:creationId xmlns:a16="http://schemas.microsoft.com/office/drawing/2014/main" id="{8602E554-7316-D883-AD52-5ECCD9F76A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7127159"/>
              </p:ext>
            </p:extLst>
          </p:nvPr>
        </p:nvGraphicFramePr>
        <p:xfrm>
          <a:off x="6101866" y="2456308"/>
          <a:ext cx="6090134" cy="4452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9306" y="1256795"/>
            <a:ext cx="10593388" cy="725487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9"/>
          <p:cNvSpPr txBox="1"/>
          <p:nvPr/>
        </p:nvSpPr>
        <p:spPr>
          <a:xfrm>
            <a:off x="282102" y="352907"/>
            <a:ext cx="1146891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Динаміка показника якості знань </a:t>
            </a: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здобувачів вищої освіти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результатами літньої сесії </a:t>
            </a:r>
            <a:endParaRPr sz="24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5" name="Google Shape;155;p9"/>
          <p:cNvSpPr txBox="1">
            <a:spLocks noGrp="1"/>
          </p:cNvSpPr>
          <p:nvPr>
            <p:ph type="body" idx="2"/>
          </p:nvPr>
        </p:nvSpPr>
        <p:spPr>
          <a:xfrm>
            <a:off x="282102" y="2055173"/>
            <a:ext cx="5715473" cy="5123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rPr lang="ru-RU" sz="1600" b="1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результатами сесії  показник якості знань здобувачів вищої освіти: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None/>
            </a:pPr>
            <a:r>
              <a:rPr lang="ru-RU" sz="1600" b="1" i="0" u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збільшився</a:t>
            </a: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 порівнянні з минулим роком на факультетах:</a:t>
            </a:r>
            <a:endParaRPr/>
          </a:p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МФ</a:t>
            </a: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на  19,8%.</a:t>
            </a:r>
            <a:endParaRPr/>
          </a:p>
          <a:p>
            <a:pPr marL="228600" lvl="0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ПФ</a:t>
            </a: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на 2%. </a:t>
            </a:r>
            <a:endParaRPr/>
          </a:p>
          <a:p>
            <a:pPr marL="228600" lvl="0" indent="-1270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None/>
            </a:pPr>
            <a:r>
              <a:rPr lang="ru-RU" sz="1600" b="1" i="0" u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зменшився</a:t>
            </a: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 порівнянні з минулим роком на факультетах:</a:t>
            </a:r>
            <a:endParaRPr/>
          </a:p>
          <a:p>
            <a:pPr marL="228600" lvl="0" indent="-228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ФБП– на 27,2%;</a:t>
            </a:r>
            <a:endParaRPr/>
          </a:p>
          <a:p>
            <a:pPr marL="228600" lvl="0" indent="-228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ФПІС– на 11,8%;</a:t>
            </a:r>
            <a:endParaRPr/>
          </a:p>
          <a:p>
            <a:pPr marL="228600" lvl="0" indent="-228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ФУІФЖ– на 11%;</a:t>
            </a:r>
            <a:endParaRPr/>
          </a:p>
          <a:p>
            <a:pPr marL="228600" lvl="0" indent="-228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ФКНФМ– на 10,1%;</a:t>
            </a:r>
            <a:endParaRPr/>
          </a:p>
          <a:p>
            <a:pPr marL="228600" lvl="0" indent="-228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ФКМ</a:t>
            </a: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на 7,3%;</a:t>
            </a:r>
            <a:endParaRPr/>
          </a:p>
          <a:p>
            <a:pPr marL="228600" lvl="0" indent="-228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ФФВС– на 4,3%;</a:t>
            </a:r>
            <a:endParaRPr/>
          </a:p>
          <a:p>
            <a:pPr marL="228600" lvl="0" indent="-2286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ru-RU" sz="1600" b="0" i="0" u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ФБГЕ– на 3,7%.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br>
              <a:rPr lang="ru-RU" b="0"/>
            </a:br>
            <a:endParaRPr/>
          </a:p>
        </p:txBody>
      </p:sp>
      <p:sp>
        <p:nvSpPr>
          <p:cNvPr id="156" name="Google Shape;156;p9"/>
          <p:cNvSpPr txBox="1">
            <a:spLocks noGrp="1"/>
          </p:cNvSpPr>
          <p:nvPr>
            <p:ph type="body" idx="4"/>
          </p:nvPr>
        </p:nvSpPr>
        <p:spPr>
          <a:xfrm>
            <a:off x="6096000" y="1955181"/>
            <a:ext cx="5715472" cy="5323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02020"/>
              </a:buClr>
              <a:buSzPts val="1600"/>
              <a:buNone/>
            </a:pPr>
            <a:r>
              <a:rPr lang="ru-RU" sz="1600" b="1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результатами сесії  показник якості знань здобувачів вищої освіти: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1600"/>
              <a:buNone/>
            </a:pPr>
            <a:r>
              <a:rPr lang="ru-RU" sz="1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збільшився</a:t>
            </a:r>
            <a:r>
              <a:rPr lang="ru-RU" sz="16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порівнянні з минулим роком на факультетах: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МФ – на 48,4%.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ФКМ– на 3,3%.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1600"/>
              <a:buNone/>
            </a:pPr>
            <a:r>
              <a:rPr lang="ru-RU" sz="16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зменшився</a:t>
            </a: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 порівнянні з минулим роком на факультетах: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ФФВС– на 37,8%;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ФКНФМ–  на 34,9%;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ФБП– на 32,1%;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ПФ – на 29,7%;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ФБГЕ– на 24,4%;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ФПІС–  на 10%;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02020"/>
              </a:buClr>
              <a:buSzPts val="1600"/>
              <a:buChar char="•"/>
            </a:pPr>
            <a:r>
              <a:rPr lang="ru-RU" sz="1600">
                <a:solidFill>
                  <a:srgbClr val="20202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ФУІФЖ– на 8,7%.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endParaRPr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97421" y="262918"/>
            <a:ext cx="8766807" cy="810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1250" y="712100"/>
            <a:ext cx="12972498" cy="5839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 txBox="1">
            <a:spLocks noGrp="1"/>
          </p:cNvSpPr>
          <p:nvPr>
            <p:ph type="title"/>
          </p:nvPr>
        </p:nvSpPr>
        <p:spPr>
          <a:xfrm>
            <a:off x="1759664" y="335902"/>
            <a:ext cx="8632371" cy="733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lang="ru-RU" sz="2800" b="1">
                <a:latin typeface="Times New Roman"/>
                <a:ea typeface="Times New Roman"/>
                <a:cs typeface="Times New Roman"/>
                <a:sym typeface="Times New Roman"/>
              </a:rPr>
              <a:t>Показник якості знань здобувачів за факультетами</a:t>
            </a:r>
            <a:endParaRPr/>
          </a:p>
        </p:txBody>
      </p:sp>
      <p:pic>
        <p:nvPicPr>
          <p:cNvPr id="168" name="Google Shape;168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77025"/>
            <a:ext cx="11836898" cy="5728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rgbClr val="01285C"/>
      </a:dk1>
      <a:lt1>
        <a:srgbClr val="FFFFFF"/>
      </a:lt1>
      <a:dk2>
        <a:srgbClr val="003E75"/>
      </a:dk2>
      <a:lt2>
        <a:srgbClr val="F6E342"/>
      </a:lt2>
      <a:accent1>
        <a:srgbClr val="0058A8"/>
      </a:accent1>
      <a:accent2>
        <a:srgbClr val="3FA9F5"/>
      </a:accent2>
      <a:accent3>
        <a:srgbClr val="F6E342"/>
      </a:accent3>
      <a:accent4>
        <a:srgbClr val="75BDFF"/>
      </a:accent4>
      <a:accent5>
        <a:srgbClr val="6B6B6B"/>
      </a:accent5>
      <a:accent6>
        <a:srgbClr val="414141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792</Words>
  <Application>Microsoft Office PowerPoint</Application>
  <PresentationFormat>Широкий екран</PresentationFormat>
  <Paragraphs>119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Times New Roman</vt:lpstr>
      <vt:lpstr>Arial</vt:lpstr>
      <vt:lpstr>Helvetica Neue</vt:lpstr>
      <vt:lpstr>Calibri</vt:lpstr>
      <vt:lpstr>Тема Office</vt:lpstr>
      <vt:lpstr>Про результати літньої заліково-екзаменаційної сесії 2024/2025 н. р.  денної та заочної форм навчання</vt:lpstr>
      <vt:lpstr>Денна форма навчання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Показник якості знань здобувачів за факультетами</vt:lpstr>
      <vt:lpstr>Нижче за 25% показник якості знань мають здобувачі освітніх програм першого (бакалаврського) рівня:</vt:lpstr>
      <vt:lpstr>Проєкт рішення: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Учетная запись Майкрософт</dc:creator>
  <cp:lastModifiedBy>Черкашина Тетяна Олександрівна</cp:lastModifiedBy>
  <cp:revision>6</cp:revision>
  <dcterms:created xsi:type="dcterms:W3CDTF">2022-07-21T13:42:41Z</dcterms:created>
  <dcterms:modified xsi:type="dcterms:W3CDTF">2025-10-21T14:31:36Z</dcterms:modified>
</cp:coreProperties>
</file>