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5" r:id="rId6"/>
    <p:sldId id="260" r:id="rId7"/>
    <p:sldId id="266" r:id="rId8"/>
    <p:sldId id="263" r:id="rId9"/>
  </p:sldIdLst>
  <p:sldSz cx="9144000" cy="6858000" type="screen4x3"/>
  <p:notesSz cx="6858000" cy="9144000"/>
  <p:embeddedFontLst>
    <p:embeddedFont>
      <p:font typeface="Gill Sans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H1Wo0VyaRy8kAgUjJOPmPQh11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98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38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9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 rot="5400000">
            <a:off x="3003856" y="455368"/>
            <a:ext cx="3450613" cy="657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 rot="5400000">
            <a:off x="5139597" y="2577405"/>
            <a:ext cx="4659889" cy="11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 rot="5400000">
            <a:off x="1764094" y="478371"/>
            <a:ext cx="4659889" cy="53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9" name="Google Shape;99;p20"/>
          <p:cNvCxnSpPr/>
          <p:nvPr/>
        </p:nvCxnSpPr>
        <p:spPr>
          <a:xfrm>
            <a:off x="6918028" y="798974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2396319" y="329308"/>
            <a:ext cx="3086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1434703" y="798973"/>
            <a:ext cx="802005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8" name="Google Shape;28;p11"/>
          <p:cNvCxnSpPr/>
          <p:nvPr/>
        </p:nvCxnSpPr>
        <p:spPr>
          <a:xfrm>
            <a:off x="2396319" y="3528542"/>
            <a:ext cx="56185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5" name="Google Shape;35;p12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2" name="Google Shape;42;p13"/>
          <p:cNvCxnSpPr/>
          <p:nvPr/>
        </p:nvCxnSpPr>
        <p:spPr>
          <a:xfrm>
            <a:off x="1443491" y="3804985"/>
            <a:ext cx="561700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1443490" y="2013936"/>
            <a:ext cx="3125871" cy="34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4889182" y="2013936"/>
            <a:ext cx="3125652" cy="343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50" name="Google Shape;50;p14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5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1443491" y="2824270"/>
            <a:ext cx="3125766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3"/>
          </p:nvPr>
        </p:nvSpPr>
        <p:spPr>
          <a:xfrm>
            <a:off x="4889182" y="2023004"/>
            <a:ext cx="31256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4"/>
          </p:nvPr>
        </p:nvSpPr>
        <p:spPr>
          <a:xfrm>
            <a:off x="4889182" y="2821491"/>
            <a:ext cx="31256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6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186656" y="798974"/>
            <a:ext cx="3828178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1439042" y="3205492"/>
            <a:ext cx="2427369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74" name="Google Shape;74;p17"/>
          <p:cNvCxnSpPr/>
          <p:nvPr/>
        </p:nvCxnSpPr>
        <p:spPr>
          <a:xfrm>
            <a:off x="1441748" y="3205491"/>
            <a:ext cx="242327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8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77" name="Google Shape;77;p18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5640128" y="1122543"/>
            <a:ext cx="2234998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443492" y="3145992"/>
            <a:ext cx="3240286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1436664" y="5469857"/>
            <a:ext cx="3252420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437530" y="318641"/>
            <a:ext cx="3251553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5" name="Google Shape;85;p18"/>
          <p:cNvCxnSpPr/>
          <p:nvPr/>
        </p:nvCxnSpPr>
        <p:spPr>
          <a:xfrm>
            <a:off x="1441281" y="3143605"/>
            <a:ext cx="3242014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13">
            <a:alphaModFix/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9"/>
          <p:cNvCxnSpPr/>
          <p:nvPr/>
        </p:nvCxnSpPr>
        <p:spPr>
          <a:xfrm>
            <a:off x="0" y="6101127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/>
        </p:nvSpPr>
        <p:spPr>
          <a:xfrm>
            <a:off x="4788024" y="1484784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330200" y="571942"/>
            <a:ext cx="8525933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ЗВІТ</a:t>
            </a: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1" dirty="0">
              <a:solidFill>
                <a:srgbClr val="5B0E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ПРО ВИКОНАННЯ ІНДИВІДУАЛЬНОГО ПЛАНУ НАУКОВОЇ РОБОТИ ЗДОБУВАЧА ВИЩОЇ ОСВІТИ СТУПЕНЯ</a:t>
            </a:r>
            <a:endParaRPr lang="en-US" sz="2000" b="1" dirty="0">
              <a:solidFill>
                <a:srgbClr val="5B0E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sz="2000" b="1" dirty="0">
              <a:solidFill>
                <a:srgbClr val="5B0E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на здобуття ступеня доктора філософії (</a:t>
            </a:r>
            <a:r>
              <a:rPr lang="en-US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PhD)</a:t>
            </a:r>
            <a:br>
              <a:rPr lang="en-US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зі спеціальності 053 Психологія</a:t>
            </a:r>
            <a:b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Аспіранта </a:t>
            </a:r>
            <a:r>
              <a:rPr lang="en-US" sz="18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 року навчання</a:t>
            </a:r>
            <a:br>
              <a:rPr lang="ru-RU" sz="18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Соколовського Володимира Михайловича</a:t>
            </a:r>
            <a:b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1" dirty="0">
              <a:solidFill>
                <a:srgbClr val="5B0E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«МОТИВАЦІЯ ПРИДБАННЯ ВИСОКОВАРТІСНИХ ПРОДУКТІВ МОЛОДДЮ З ОБМЕЖЕНИМИ КУПІВЕЛЬНИМИ МОЖЛИВОСТЯМИ»</a:t>
            </a:r>
            <a:endParaRPr lang="en-US" sz="2000" b="1" dirty="0">
              <a:solidFill>
                <a:srgbClr val="5B0E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5B0E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Науковий керівник:</a:t>
            </a:r>
            <a:br>
              <a:rPr lang="ru-RU" sz="18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докторка психологічних наук, професорка</a:t>
            </a:r>
            <a:endParaRPr lang="ru-RU" sz="11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Коллі-Шамне Анжеліка Володимирівна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B0E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-43543" y="321734"/>
            <a:ext cx="92310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Участь в конференції та публікація тез</a:t>
            </a:r>
            <a:r>
              <a:rPr lang="ru-RU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certificate with a gold frame&#10;&#10;Description automatically generated">
            <a:extLst>
              <a:ext uri="{FF2B5EF4-FFF2-40B4-BE49-F238E27FC236}">
                <a16:creationId xmlns:a16="http://schemas.microsoft.com/office/drawing/2014/main" id="{C0C53C3D-5284-F9BE-5FFE-7D0B04DD9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206" y="1507398"/>
            <a:ext cx="4510198" cy="3186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B8D78A-64FE-3A3D-E57B-6FC67AF8D9E6}"/>
              </a:ext>
            </a:extLst>
          </p:cNvPr>
          <p:cNvSpPr txBox="1"/>
          <p:nvPr/>
        </p:nvSpPr>
        <p:spPr>
          <a:xfrm>
            <a:off x="328596" y="1727532"/>
            <a:ext cx="39766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Дослідження головних тем та напрямків конференції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Вибір теми та опрацювання теоретичних матеріалів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Формування  тез та подача на конференцію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268C7-594B-C86E-7F51-E6101312A3C9}"/>
              </a:ext>
            </a:extLst>
          </p:cNvPr>
          <p:cNvSpPr txBox="1"/>
          <p:nvPr/>
        </p:nvSpPr>
        <p:spPr>
          <a:xfrm>
            <a:off x="328596" y="5088992"/>
            <a:ext cx="8284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Gill Sans"/>
                <a:sym typeface="Gill Sans"/>
              </a:rPr>
              <a:t>Тези під номером 64: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ill Sans"/>
                <a:sym typeface="Gill Sans"/>
              </a:rPr>
              <a:t>ФЕНОМЕН МАСОВОЇ СВІДОМОСТІ В КОНТЕКСТІ ПРОБЛЕМИ КУЛЬТУРИ СПОЖИВАЦТВА</a:t>
            </a:r>
            <a:endParaRPr lang="en-US" sz="1600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-87086" y="517676"/>
            <a:ext cx="92310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Робота над науковою статтею</a:t>
            </a:r>
            <a:r>
              <a:rPr lang="ru-RU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8D78A-64FE-3A3D-E57B-6FC67AF8D9E6}"/>
              </a:ext>
            </a:extLst>
          </p:cNvPr>
          <p:cNvSpPr txBox="1"/>
          <p:nvPr/>
        </p:nvSpPr>
        <p:spPr>
          <a:xfrm>
            <a:off x="470108" y="1934360"/>
            <a:ext cx="43522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Подана до друку та проходить рецензування наукова стття у науково-теоретичному журналі психологічного напряму: Науковий вісник Херсонського державного університету. Серія «Психологічні науки».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268C7-594B-C86E-7F51-E6101312A3C9}"/>
              </a:ext>
            </a:extLst>
          </p:cNvPr>
          <p:cNvSpPr txBox="1"/>
          <p:nvPr/>
        </p:nvSpPr>
        <p:spPr>
          <a:xfrm>
            <a:off x="557196" y="4936592"/>
            <a:ext cx="8284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Gill Sans"/>
                <a:sym typeface="Gill Sans"/>
              </a:rPr>
              <a:t>Тема статті: </a:t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Gill Sans"/>
                <a:sym typeface="Gill Sans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«Психологічні особливості мотивації покупок предметів розкоші молоддю з обмеженими купівельними можливостями»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069617-2736-D357-283D-EEF96C128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36" y="1306288"/>
            <a:ext cx="2852735" cy="37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90312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"/>
          <p:cNvGrpSpPr/>
          <p:nvPr/>
        </p:nvGrpSpPr>
        <p:grpSpPr>
          <a:xfrm>
            <a:off x="200863" y="703947"/>
            <a:ext cx="8547600" cy="5602610"/>
            <a:chOff x="-122665" y="443299"/>
            <a:chExt cx="8547600" cy="5602610"/>
          </a:xfrm>
        </p:grpSpPr>
        <p:sp>
          <p:nvSpPr>
            <p:cNvPr id="132" name="Google Shape;132;p4"/>
            <p:cNvSpPr/>
            <p:nvPr/>
          </p:nvSpPr>
          <p:spPr>
            <a:xfrm rot="-674489">
              <a:off x="-122665" y="443299"/>
              <a:ext cx="8316924" cy="51980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FDEADA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114708" y="4808767"/>
              <a:ext cx="3236003" cy="1237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1353727" y="5011600"/>
              <a:ext cx="3327881" cy="906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0E21"/>
                </a:buClr>
                <a:buSzPts val="1800"/>
                <a:buFont typeface="Calibri"/>
                <a:buNone/>
              </a:pPr>
              <a:r>
                <a:rPr lang="uk-UA" sz="2000" b="1" dirty="0">
                  <a:solidFill>
                    <a:srgbClr val="5B0E21"/>
                  </a:solidFill>
                  <a:latin typeface="Calibri"/>
                  <a:ea typeface="Calibri"/>
                  <a:cs typeface="Calibri"/>
                  <a:sym typeface="Calibri"/>
                </a:rPr>
                <a:t>Дослідження теорії, </a:t>
              </a:r>
              <a:r>
                <a:rPr lang="ru-RU" sz="2000" b="1" dirty="0">
                  <a:solidFill>
                    <a:srgbClr val="5B0E21"/>
                  </a:solidFill>
                  <a:latin typeface="Calibri"/>
                  <a:ea typeface="Calibri"/>
                  <a:cs typeface="Calibri"/>
                  <a:sym typeface="Calibri"/>
                </a:rPr>
                <a:t>проміжні висновки та їх значення для дослідження.</a:t>
              </a:r>
              <a:endParaRPr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587101" y="3986734"/>
              <a:ext cx="332676" cy="3326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368864" y="3600400"/>
              <a:ext cx="3441881" cy="237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90358" y="3344183"/>
              <a:ext cx="1905802" cy="1289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62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0E21"/>
                </a:buClr>
                <a:buSzPts val="1800"/>
                <a:buFont typeface="Calibri"/>
                <a:buNone/>
              </a:pPr>
              <a:r>
                <a:rPr lang="ru-RU" sz="2000" b="1" dirty="0">
                  <a:solidFill>
                    <a:srgbClr val="5B0E21"/>
                  </a:solidFill>
                  <a:latin typeface="Calibri"/>
                  <a:ea typeface="Calibri"/>
                  <a:cs typeface="Calibri"/>
                  <a:sym typeface="Calibri"/>
                </a:rPr>
                <a:t>Визначення тези та антитези</a:t>
              </a:r>
              <a:endParaRPr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617786" y="2985773"/>
              <a:ext cx="369777" cy="37267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13440" y="1656187"/>
              <a:ext cx="3987976" cy="3212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2866246" y="3522420"/>
              <a:ext cx="2258125" cy="1130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35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0E21"/>
                </a:buClr>
                <a:buSzPts val="1800"/>
                <a:buFont typeface="Calibri"/>
                <a:buNone/>
              </a:pPr>
              <a:r>
                <a:rPr lang="uk-UA" sz="2000" b="1" dirty="0">
                  <a:solidFill>
                    <a:srgbClr val="5B0E21"/>
                  </a:solidFill>
                  <a:latin typeface="Calibri"/>
                  <a:ea typeface="Calibri"/>
                  <a:cs typeface="Calibri"/>
                  <a:sym typeface="Calibri"/>
                </a:rPr>
                <a:t>Формування змісту першого розділу</a:t>
              </a: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839106" y="2152997"/>
              <a:ext cx="438242" cy="4643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5189689" y="1944227"/>
              <a:ext cx="3235246" cy="2753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2346214" y="1126835"/>
              <a:ext cx="1806005" cy="1038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8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0E21"/>
                </a:buClr>
                <a:buSzPts val="1800"/>
                <a:buFont typeface="Calibri"/>
                <a:buNone/>
              </a:pPr>
              <a:r>
                <a:rPr lang="uk-UA" sz="2000" b="1" dirty="0">
                  <a:solidFill>
                    <a:srgbClr val="5B0E21"/>
                  </a:solidFill>
                  <a:latin typeface="Calibri"/>
                  <a:ea typeface="Calibri"/>
                  <a:cs typeface="Calibri"/>
                  <a:sym typeface="Calibri"/>
                </a:rPr>
                <a:t>Робота над першим розділом</a:t>
              </a: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-1435565" y="327113"/>
            <a:ext cx="84249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Робота над першим розділом: </a:t>
            </a:r>
            <a:endParaRPr dirty="0"/>
          </a:p>
        </p:txBody>
      </p:sp>
      <p:sp>
        <p:nvSpPr>
          <p:cNvPr id="2" name="Google Shape;133;p4">
            <a:extLst>
              <a:ext uri="{FF2B5EF4-FFF2-40B4-BE49-F238E27FC236}">
                <a16:creationId xmlns:a16="http://schemas.microsoft.com/office/drawing/2014/main" id="{8128E07B-F238-BEFF-7CCB-EF567D811339}"/>
              </a:ext>
            </a:extLst>
          </p:cNvPr>
          <p:cNvSpPr/>
          <p:nvPr/>
        </p:nvSpPr>
        <p:spPr>
          <a:xfrm>
            <a:off x="1261788" y="5300786"/>
            <a:ext cx="191289" cy="19128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42;p4">
            <a:extLst>
              <a:ext uri="{FF2B5EF4-FFF2-40B4-BE49-F238E27FC236}">
                <a16:creationId xmlns:a16="http://schemas.microsoft.com/office/drawing/2014/main" id="{4C41D8D2-1645-C6A8-A6A4-E79503F13287}"/>
              </a:ext>
            </a:extLst>
          </p:cNvPr>
          <p:cNvSpPr/>
          <p:nvPr/>
        </p:nvSpPr>
        <p:spPr>
          <a:xfrm>
            <a:off x="5739572" y="1520792"/>
            <a:ext cx="622727" cy="58553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A1715-35F1-70E0-5161-7643FF11B90A}"/>
              </a:ext>
            </a:extLst>
          </p:cNvPr>
          <p:cNvSpPr txBox="1"/>
          <p:nvPr/>
        </p:nvSpPr>
        <p:spPr>
          <a:xfrm>
            <a:off x="5919536" y="2426828"/>
            <a:ext cx="2483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Calibri"/>
              <a:buNone/>
            </a:pPr>
            <a:r>
              <a:rPr lang="uk-UA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Готова чернетка першого розділу роботи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9639EA-F289-50FA-CE76-14346614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45" y="498917"/>
            <a:ext cx="7491369" cy="5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1257523" y="1179540"/>
            <a:ext cx="6433063" cy="426835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D2AD96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Дослідження наявних методик та їх зв'язок із вибраною проблемою.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Вивчення деталей щодо збору та аналізу даних.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Вибір та опрацювання методик.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Планування дизайну дослідження</a:t>
            </a:r>
          </a:p>
        </p:txBody>
      </p:sp>
      <p:sp>
        <p:nvSpPr>
          <p:cNvPr id="151" name="Google Shape;151;p5"/>
          <p:cNvSpPr txBox="1"/>
          <p:nvPr/>
        </p:nvSpPr>
        <p:spPr>
          <a:xfrm>
            <a:off x="359532" y="279400"/>
            <a:ext cx="84249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Вибір методик та планування дизайну дослідження</a:t>
            </a:r>
            <a:endParaRPr lang="ru-RU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370114" y="838201"/>
            <a:ext cx="8316686" cy="450668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D2AD96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Методика дослідження вольової саморегуляції А. Звєрькова та Є. Ейдмана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Шкала самооцінки Розенберга. </a:t>
            </a:r>
            <a:endParaRPr lang="en-US" sz="2000" b="1" dirty="0">
              <a:solidFill>
                <a:srgbClr val="5B0E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Шкала мотивації покупок споживачів (</a:t>
            </a:r>
            <a:r>
              <a:rPr lang="en-US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The Purchase Motivation Scale for Consumers)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E2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Шкала орієнтації на соціальні порівняння“ ("</a:t>
            </a:r>
            <a:r>
              <a:rPr lang="en-US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Scale of Social Comparison Orientation", Jerry </a:t>
            </a:r>
            <a:r>
              <a:rPr lang="en-US" sz="2000" b="1" dirty="0" err="1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Suls</a:t>
            </a:r>
            <a:r>
              <a:rPr lang="en-US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та </a:t>
            </a:r>
            <a:r>
              <a:rPr lang="en-US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Bram P. </a:t>
            </a:r>
            <a:r>
              <a:rPr lang="en-US" sz="2000" b="1" dirty="0" err="1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Buunk</a:t>
            </a:r>
            <a:r>
              <a:rPr lang="en-US" sz="2000" b="1" dirty="0">
                <a:solidFill>
                  <a:srgbClr val="5B0E2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</p:txBody>
      </p:sp>
      <p:sp>
        <p:nvSpPr>
          <p:cNvPr id="151" name="Google Shape;151;p5"/>
          <p:cNvSpPr txBox="1"/>
          <p:nvPr/>
        </p:nvSpPr>
        <p:spPr>
          <a:xfrm>
            <a:off x="-2187725" y="181429"/>
            <a:ext cx="84249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Обрані методики: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70247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1098353" y="1599455"/>
            <a:ext cx="71566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060606"/>
                </a:solidFill>
                <a:latin typeface="Calibri"/>
                <a:ea typeface="Calibri"/>
                <a:cs typeface="Calibri"/>
                <a:sym typeface="Calibri"/>
              </a:rPr>
              <a:t>Дякую за увагу!</a:t>
            </a:r>
            <a:endParaRPr sz="6000" b="1" dirty="0">
              <a:solidFill>
                <a:srgbClr val="0606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263</Words>
  <Application>Microsoft Office PowerPoint</Application>
  <PresentationFormat>On-screen Show (4:3)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Gill Sans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катя</dc:creator>
  <cp:lastModifiedBy>Volodymyr Sokolovskyi</cp:lastModifiedBy>
  <cp:revision>7</cp:revision>
  <dcterms:created xsi:type="dcterms:W3CDTF">2020-03-09T13:42:13Z</dcterms:created>
  <dcterms:modified xsi:type="dcterms:W3CDTF">2024-09-12T09:14:28Z</dcterms:modified>
</cp:coreProperties>
</file>