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4" r:id="rId4"/>
    <p:sldId id="259" r:id="rId5"/>
    <p:sldId id="265" r:id="rId6"/>
    <p:sldId id="260" r:id="rId7"/>
    <p:sldId id="266" r:id="rId8"/>
    <p:sldId id="263" r:id="rId9"/>
  </p:sldIdLst>
  <p:sldSz cx="9144000" cy="6858000" type="screen4x3"/>
  <p:notesSz cx="6858000" cy="9144000"/>
  <p:embeddedFontLst>
    <p:embeddedFont>
      <p:font typeface="Gill Sans" panose="020B0604020202020204" charset="0"/>
      <p:regular r:id="rId11"/>
      <p:bold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gH1Wo0VyaRy8kAgUjJOPmPQh11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8984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9382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Google Shape;87;p19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 rot="5400000">
            <a:off x="3003856" y="455368"/>
            <a:ext cx="3450613" cy="6571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>
            <a:spLocks noGrp="1"/>
          </p:cNvSpPr>
          <p:nvPr>
            <p:ph type="title"/>
          </p:nvPr>
        </p:nvSpPr>
        <p:spPr>
          <a:xfrm rot="5400000">
            <a:off x="5139597" y="2577405"/>
            <a:ext cx="4659889" cy="1103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1"/>
          </p:nvPr>
        </p:nvSpPr>
        <p:spPr>
          <a:xfrm rot="5400000">
            <a:off x="1764094" y="478371"/>
            <a:ext cx="4659889" cy="530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99" name="Google Shape;99;p20"/>
          <p:cNvCxnSpPr/>
          <p:nvPr/>
        </p:nvCxnSpPr>
        <p:spPr>
          <a:xfrm>
            <a:off x="6918028" y="798974"/>
            <a:ext cx="0" cy="465988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Gill San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0" cap="none">
                <a:solidFill>
                  <a:schemeClr val="dk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ftr" idx="11"/>
          </p:nvPr>
        </p:nvSpPr>
        <p:spPr>
          <a:xfrm>
            <a:off x="2396319" y="329308"/>
            <a:ext cx="3086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sldNum" idx="12"/>
          </p:nvPr>
        </p:nvSpPr>
        <p:spPr>
          <a:xfrm>
            <a:off x="1434703" y="798973"/>
            <a:ext cx="802005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28" name="Google Shape;28;p11"/>
          <p:cNvCxnSpPr/>
          <p:nvPr/>
        </p:nvCxnSpPr>
        <p:spPr>
          <a:xfrm>
            <a:off x="2396319" y="3528542"/>
            <a:ext cx="5618515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35" name="Google Shape;35;p12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42" name="Google Shape;42;p13"/>
          <p:cNvCxnSpPr/>
          <p:nvPr/>
        </p:nvCxnSpPr>
        <p:spPr>
          <a:xfrm>
            <a:off x="1443491" y="3804985"/>
            <a:ext cx="561700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1"/>
          </p:nvPr>
        </p:nvSpPr>
        <p:spPr>
          <a:xfrm>
            <a:off x="1443490" y="2013936"/>
            <a:ext cx="3125871" cy="343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2"/>
          </p:nvPr>
        </p:nvSpPr>
        <p:spPr>
          <a:xfrm>
            <a:off x="4889182" y="2013936"/>
            <a:ext cx="3125652" cy="3437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50" name="Google Shape;50;p14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5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3" name="Google Shape;53;p15"/>
          <p:cNvSpPr txBox="1"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5"/>
          <p:cNvSpPr txBox="1"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body" idx="2"/>
          </p:nvPr>
        </p:nvSpPr>
        <p:spPr>
          <a:xfrm>
            <a:off x="1443491" y="2824270"/>
            <a:ext cx="3125766" cy="264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3"/>
          </p:nvPr>
        </p:nvSpPr>
        <p:spPr>
          <a:xfrm>
            <a:off x="4889182" y="2023004"/>
            <a:ext cx="3125652" cy="80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4"/>
          </p:nvPr>
        </p:nvSpPr>
        <p:spPr>
          <a:xfrm>
            <a:off x="4889182" y="2821491"/>
            <a:ext cx="3125652" cy="263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6"/>
          <p:cNvCxnSpPr/>
          <p:nvPr/>
        </p:nvCxnSpPr>
        <p:spPr>
          <a:xfrm>
            <a:off x="1443491" y="1847088"/>
            <a:ext cx="657134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4186656" y="798974"/>
            <a:ext cx="3828178" cy="465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2"/>
          </p:nvPr>
        </p:nvSpPr>
        <p:spPr>
          <a:xfrm>
            <a:off x="1439042" y="3205492"/>
            <a:ext cx="2427369" cy="224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74" name="Google Shape;74;p17"/>
          <p:cNvCxnSpPr/>
          <p:nvPr/>
        </p:nvCxnSpPr>
        <p:spPr>
          <a:xfrm>
            <a:off x="1441748" y="3205491"/>
            <a:ext cx="2423276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8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77" name="Google Shape;77;p18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8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>
            <a:spLocks noGrp="1"/>
          </p:cNvSpPr>
          <p:nvPr>
            <p:ph type="pic" idx="2"/>
          </p:nvPr>
        </p:nvSpPr>
        <p:spPr>
          <a:xfrm>
            <a:off x="5640128" y="1122543"/>
            <a:ext cx="2234998" cy="386632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81" name="Google Shape;81;p18"/>
          <p:cNvSpPr txBox="1">
            <a:spLocks noGrp="1"/>
          </p:cNvSpPr>
          <p:nvPr>
            <p:ph type="body" idx="1"/>
          </p:nvPr>
        </p:nvSpPr>
        <p:spPr>
          <a:xfrm>
            <a:off x="1443492" y="3145992"/>
            <a:ext cx="3240286" cy="200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1436664" y="5469857"/>
            <a:ext cx="3252420" cy="32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1437530" y="318641"/>
            <a:ext cx="3251553" cy="32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85" name="Google Shape;85;p18"/>
          <p:cNvCxnSpPr/>
          <p:nvPr/>
        </p:nvCxnSpPr>
        <p:spPr>
          <a:xfrm>
            <a:off x="1441281" y="3143605"/>
            <a:ext cx="3242014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BE9E6"/>
            </a:gs>
            <a:gs pos="100000">
              <a:srgbClr val="C9C5C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11;p9"/>
          <p:cNvPicPr preferRelativeResize="0"/>
          <p:nvPr/>
        </p:nvPicPr>
        <p:blipFill rotWithShape="1">
          <a:blip r:embed="rId13">
            <a:alphaModFix/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12;p9"/>
          <p:cNvCxnSpPr/>
          <p:nvPr/>
        </p:nvCxnSpPr>
        <p:spPr>
          <a:xfrm>
            <a:off x="0" y="6101127"/>
            <a:ext cx="9144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9"/>
          <p:cNvSpPr txBox="1"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dt" idx="10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ftr" idx="11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ldNum" idx="12"/>
          </p:nvPr>
        </p:nvSpPr>
        <p:spPr>
          <a:xfrm>
            <a:off x="487725" y="798973"/>
            <a:ext cx="795746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"/>
          <p:cNvSpPr txBox="1"/>
          <p:nvPr/>
        </p:nvSpPr>
        <p:spPr>
          <a:xfrm>
            <a:off x="4788024" y="1484784"/>
            <a:ext cx="12241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330200" y="571942"/>
            <a:ext cx="8525933" cy="517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ЗВІТ</a:t>
            </a: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2000" b="1" dirty="0">
              <a:solidFill>
                <a:srgbClr val="5B0E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ПРО ВИКОНАННЯ ІНДИВІДУАЛЬНОГО ПЛАНУ НАУКОВОЇ РОБОТИ ЗДОБУВАЧА ВИЩОЇ ОСВІТИ СТУПЕНЯ</a:t>
            </a:r>
            <a:endParaRPr lang="en-US" sz="2000" b="1" dirty="0">
              <a:solidFill>
                <a:srgbClr val="5B0E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endParaRPr lang="en-US" sz="2000" b="1" dirty="0">
              <a:solidFill>
                <a:srgbClr val="5B0E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на здобуття ступеня доктора філософії (</a:t>
            </a:r>
            <a:r>
              <a:rPr lang="en-US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PhD)</a:t>
            </a:r>
            <a:br>
              <a:rPr lang="en-US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зі спеціальності 053 Психологія</a:t>
            </a:r>
            <a:b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8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Аспіранта </a:t>
            </a:r>
            <a:r>
              <a:rPr lang="en-US" sz="18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ru-RU" sz="18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 року навчання</a:t>
            </a:r>
            <a:br>
              <a:rPr lang="ru-RU" sz="18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Соколовського Володимира Михайловича</a:t>
            </a:r>
            <a:b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000" b="1" dirty="0">
              <a:solidFill>
                <a:srgbClr val="5B0E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«МОТИВАЦІЯ ПРИДБАННЯ ВИСОКОВАРТІСНИХ ПРОДУКТІВ МОЛОДДЮ З ОБМЕЖЕНИМИ КУПІВЕЛЬНИМИ МОЖЛИВОСТЯМИ»</a:t>
            </a:r>
            <a:endParaRPr lang="en-US" sz="2000" b="1" dirty="0">
              <a:solidFill>
                <a:srgbClr val="5B0E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solidFill>
                <a:srgbClr val="5B0E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Науковий керівник:</a:t>
            </a:r>
            <a:br>
              <a:rPr lang="ru-RU" sz="18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8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докторка психологічних наук, професорка</a:t>
            </a:r>
            <a:endParaRPr lang="ru-RU" sz="1100"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Коллі-Шамне Анжеліка Володимирівна</a:t>
            </a:r>
            <a:endParaRPr sz="11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5B0E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 txBox="1"/>
          <p:nvPr/>
        </p:nvSpPr>
        <p:spPr>
          <a:xfrm>
            <a:off x="-43543" y="321734"/>
            <a:ext cx="92310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Участь в конференції та публікація тез</a:t>
            </a:r>
            <a:r>
              <a:rPr lang="ru-RU" sz="28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800" b="1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 descr="A certificate with a gold frame&#10;&#10;Description automatically generated">
            <a:extLst>
              <a:ext uri="{FF2B5EF4-FFF2-40B4-BE49-F238E27FC236}">
                <a16:creationId xmlns:a16="http://schemas.microsoft.com/office/drawing/2014/main" id="{C0C53C3D-5284-F9BE-5FFE-7D0B04DD9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206" y="1507398"/>
            <a:ext cx="4510198" cy="31862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B8D78A-64FE-3A3D-E57B-6FC67AF8D9E6}"/>
              </a:ext>
            </a:extLst>
          </p:cNvPr>
          <p:cNvSpPr txBox="1"/>
          <p:nvPr/>
        </p:nvSpPr>
        <p:spPr>
          <a:xfrm>
            <a:off x="328596" y="1727532"/>
            <a:ext cx="397661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Дослідження головних тем та напрямків конференції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Вибір теми та опрацювання теоретичних матеріалів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Формування  тез та подача на конференцію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268C7-594B-C86E-7F51-E6101312A3C9}"/>
              </a:ext>
            </a:extLst>
          </p:cNvPr>
          <p:cNvSpPr txBox="1"/>
          <p:nvPr/>
        </p:nvSpPr>
        <p:spPr>
          <a:xfrm>
            <a:off x="328596" y="5088992"/>
            <a:ext cx="82840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Gill Sans"/>
                <a:sym typeface="Gill Sans"/>
              </a:rPr>
              <a:t>Тези під номером 64: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ill Sans"/>
                <a:sym typeface="Gill Sans"/>
              </a:rPr>
              <a:t>ФЕНОМЕН МАСОВОЇ СВІДОМОСТІ В КОНТЕКСТІ ПРОБЛЕМИ КУЛЬТУРИ СПОЖИВАЦТВА</a:t>
            </a:r>
            <a:endParaRPr lang="en-US" sz="1600" dirty="0"/>
          </a:p>
        </p:txBody>
      </p:sp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 txBox="1"/>
          <p:nvPr/>
        </p:nvSpPr>
        <p:spPr>
          <a:xfrm>
            <a:off x="-87086" y="517676"/>
            <a:ext cx="92310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Робота над науковою статтею</a:t>
            </a:r>
            <a:r>
              <a:rPr lang="ru-RU" sz="28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800" b="1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B8D78A-64FE-3A3D-E57B-6FC67AF8D9E6}"/>
              </a:ext>
            </a:extLst>
          </p:cNvPr>
          <p:cNvSpPr txBox="1"/>
          <p:nvPr/>
        </p:nvSpPr>
        <p:spPr>
          <a:xfrm>
            <a:off x="470108" y="1934360"/>
            <a:ext cx="435226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Подана до друку та проходить рецензування наукова стття у науково-теоретичному журналі психологічного напряму: Науковий вісник Херсонського державного університету. Серія «Психологічні науки».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268C7-594B-C86E-7F51-E6101312A3C9}"/>
              </a:ext>
            </a:extLst>
          </p:cNvPr>
          <p:cNvSpPr txBox="1"/>
          <p:nvPr/>
        </p:nvSpPr>
        <p:spPr>
          <a:xfrm>
            <a:off x="557196" y="4936592"/>
            <a:ext cx="8284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latin typeface="Gill Sans"/>
                <a:sym typeface="Gill Sans"/>
              </a:rPr>
              <a:t>Тема статті: </a:t>
            </a:r>
            <a:br>
              <a:rPr lang="uk-UA" sz="2000" b="1" dirty="0">
                <a:solidFill>
                  <a:schemeClr val="accent1">
                    <a:lumMod val="50000"/>
                  </a:schemeClr>
                </a:solidFill>
                <a:latin typeface="Gill Sans"/>
                <a:sym typeface="Gill Sans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«Психологічні особливості мотивації покупок предметів розкоші молоддю з обмеженими купівельними можливостями»</a:t>
            </a:r>
            <a:endParaRPr lang="en-US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8069617-2736-D357-283D-EEF96C128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236" y="1306288"/>
            <a:ext cx="2852735" cy="372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690312"/>
      </p:ext>
    </p:extLst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4"/>
          <p:cNvGrpSpPr/>
          <p:nvPr/>
        </p:nvGrpSpPr>
        <p:grpSpPr>
          <a:xfrm>
            <a:off x="200863" y="703947"/>
            <a:ext cx="8547600" cy="5602610"/>
            <a:chOff x="-122665" y="443299"/>
            <a:chExt cx="8547600" cy="5602610"/>
          </a:xfrm>
        </p:grpSpPr>
        <p:sp>
          <p:nvSpPr>
            <p:cNvPr id="132" name="Google Shape;132;p4"/>
            <p:cNvSpPr/>
            <p:nvPr/>
          </p:nvSpPr>
          <p:spPr>
            <a:xfrm rot="-674489">
              <a:off x="-122665" y="443299"/>
              <a:ext cx="8316924" cy="519807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quadBezTo>
                    <a:pt x="20000" y="40000"/>
                    <a:pt x="101250" y="15000"/>
                  </a:quadBezTo>
                  <a:lnTo>
                    <a:pt x="100194" y="0"/>
                  </a:lnTo>
                  <a:lnTo>
                    <a:pt x="120000" y="24000"/>
                  </a:lnTo>
                  <a:lnTo>
                    <a:pt x="104419" y="60000"/>
                  </a:lnTo>
                  <a:lnTo>
                    <a:pt x="103363" y="45000"/>
                  </a:lnTo>
                  <a:quadBezTo>
                    <a:pt x="30000" y="55000"/>
                    <a:pt x="0" y="120000"/>
                  </a:quadBezTo>
                  <a:close/>
                </a:path>
              </a:pathLst>
            </a:custGeom>
            <a:solidFill>
              <a:srgbClr val="FDEADA"/>
            </a:solidFill>
            <a:ln w="9525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-114708" y="4808767"/>
              <a:ext cx="3236003" cy="12371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 txBox="1"/>
            <p:nvPr/>
          </p:nvSpPr>
          <p:spPr>
            <a:xfrm>
              <a:off x="1353727" y="5011600"/>
              <a:ext cx="3327881" cy="906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5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0E21"/>
                </a:buClr>
                <a:buSzPts val="1800"/>
                <a:buFont typeface="Calibri"/>
                <a:buNone/>
              </a:pPr>
              <a:r>
                <a:rPr lang="uk-UA" sz="2000" b="1" dirty="0">
                  <a:solidFill>
                    <a:srgbClr val="5B0E21"/>
                  </a:solidFill>
                  <a:latin typeface="Calibri"/>
                  <a:ea typeface="Calibri"/>
                  <a:cs typeface="Calibri"/>
                  <a:sym typeface="Calibri"/>
                </a:rPr>
                <a:t>Дослідження теорії, </a:t>
              </a:r>
              <a:r>
                <a:rPr lang="ru-RU" sz="2000" b="1" dirty="0">
                  <a:solidFill>
                    <a:srgbClr val="5B0E21"/>
                  </a:solidFill>
                  <a:latin typeface="Calibri"/>
                  <a:ea typeface="Calibri"/>
                  <a:cs typeface="Calibri"/>
                  <a:sym typeface="Calibri"/>
                </a:rPr>
                <a:t>проміжні висновки та їх значення для дослідження.</a:t>
              </a:r>
              <a:endParaRPr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1587101" y="3986734"/>
              <a:ext cx="332676" cy="33267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2368864" y="3600400"/>
              <a:ext cx="3441881" cy="237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 txBox="1"/>
            <p:nvPr/>
          </p:nvSpPr>
          <p:spPr>
            <a:xfrm>
              <a:off x="90358" y="3344183"/>
              <a:ext cx="1905802" cy="1289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6275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0E21"/>
                </a:buClr>
                <a:buSzPts val="1800"/>
                <a:buFont typeface="Calibri"/>
                <a:buNone/>
              </a:pPr>
              <a:r>
                <a:rPr lang="ru-RU" sz="2000" b="1" dirty="0">
                  <a:solidFill>
                    <a:srgbClr val="5B0E21"/>
                  </a:solidFill>
                  <a:latin typeface="Calibri"/>
                  <a:ea typeface="Calibri"/>
                  <a:cs typeface="Calibri"/>
                  <a:sym typeface="Calibri"/>
                </a:rPr>
                <a:t>Визначення тези та антитези</a:t>
              </a:r>
              <a:endParaRPr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2617786" y="2985773"/>
              <a:ext cx="369777" cy="37267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813440" y="1656187"/>
              <a:ext cx="3987976" cy="32124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 txBox="1"/>
            <p:nvPr/>
          </p:nvSpPr>
          <p:spPr>
            <a:xfrm>
              <a:off x="2866246" y="3522420"/>
              <a:ext cx="2258125" cy="1130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355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0E21"/>
                </a:buClr>
                <a:buSzPts val="1800"/>
                <a:buFont typeface="Calibri"/>
                <a:buNone/>
              </a:pPr>
              <a:r>
                <a:rPr lang="uk-UA" sz="2000" b="1" dirty="0">
                  <a:solidFill>
                    <a:srgbClr val="5B0E21"/>
                  </a:solidFill>
                  <a:latin typeface="Calibri"/>
                  <a:ea typeface="Calibri"/>
                  <a:cs typeface="Calibri"/>
                  <a:sym typeface="Calibri"/>
                </a:rPr>
                <a:t>Формування змісту першого розділу</a:t>
              </a:r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3839106" y="2152997"/>
              <a:ext cx="438242" cy="46430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5189689" y="1944227"/>
              <a:ext cx="3235246" cy="27537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 txBox="1"/>
            <p:nvPr/>
          </p:nvSpPr>
          <p:spPr>
            <a:xfrm>
              <a:off x="2346214" y="1126835"/>
              <a:ext cx="1806005" cy="10380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2875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0E21"/>
                </a:buClr>
                <a:buSzPts val="1800"/>
                <a:buFont typeface="Calibri"/>
                <a:buNone/>
              </a:pPr>
              <a:r>
                <a:rPr lang="uk-UA" sz="2000" b="1" dirty="0">
                  <a:solidFill>
                    <a:srgbClr val="5B0E21"/>
                  </a:solidFill>
                  <a:latin typeface="Calibri"/>
                  <a:ea typeface="Calibri"/>
                  <a:cs typeface="Calibri"/>
                  <a:sym typeface="Calibri"/>
                </a:rPr>
                <a:t>Робота над першим розділом</a:t>
              </a:r>
            </a:p>
          </p:txBody>
        </p:sp>
      </p:grpSp>
      <p:sp>
        <p:nvSpPr>
          <p:cNvPr id="145" name="Google Shape;145;p4"/>
          <p:cNvSpPr txBox="1"/>
          <p:nvPr/>
        </p:nvSpPr>
        <p:spPr>
          <a:xfrm>
            <a:off x="-1435565" y="327113"/>
            <a:ext cx="842493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Робота над першим розділом: </a:t>
            </a:r>
            <a:endParaRPr dirty="0"/>
          </a:p>
        </p:txBody>
      </p:sp>
      <p:sp>
        <p:nvSpPr>
          <p:cNvPr id="2" name="Google Shape;133;p4">
            <a:extLst>
              <a:ext uri="{FF2B5EF4-FFF2-40B4-BE49-F238E27FC236}">
                <a16:creationId xmlns:a16="http://schemas.microsoft.com/office/drawing/2014/main" id="{8128E07B-F238-BEFF-7CCB-EF567D811339}"/>
              </a:ext>
            </a:extLst>
          </p:cNvPr>
          <p:cNvSpPr/>
          <p:nvPr/>
        </p:nvSpPr>
        <p:spPr>
          <a:xfrm>
            <a:off x="1261788" y="5300786"/>
            <a:ext cx="191289" cy="19128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42;p4">
            <a:extLst>
              <a:ext uri="{FF2B5EF4-FFF2-40B4-BE49-F238E27FC236}">
                <a16:creationId xmlns:a16="http://schemas.microsoft.com/office/drawing/2014/main" id="{4C41D8D2-1645-C6A8-A6A4-E79503F13287}"/>
              </a:ext>
            </a:extLst>
          </p:cNvPr>
          <p:cNvSpPr/>
          <p:nvPr/>
        </p:nvSpPr>
        <p:spPr>
          <a:xfrm>
            <a:off x="5739572" y="1520792"/>
            <a:ext cx="622727" cy="58553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3A1715-35F1-70E0-5161-7643FF11B90A}"/>
              </a:ext>
            </a:extLst>
          </p:cNvPr>
          <p:cNvSpPr txBox="1"/>
          <p:nvPr/>
        </p:nvSpPr>
        <p:spPr>
          <a:xfrm>
            <a:off x="5919536" y="2426828"/>
            <a:ext cx="24833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0E21"/>
              </a:buClr>
              <a:buSzPts val="1800"/>
              <a:buFont typeface="Calibri"/>
              <a:buNone/>
            </a:pPr>
            <a:r>
              <a:rPr lang="uk-UA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Готова чернетка першого розділу роботи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9639EA-F289-50FA-CE76-14346614F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745" y="498917"/>
            <a:ext cx="7491369" cy="54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85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"/>
          <p:cNvSpPr/>
          <p:nvPr/>
        </p:nvSpPr>
        <p:spPr>
          <a:xfrm>
            <a:off x="1257523" y="1179540"/>
            <a:ext cx="6433063" cy="4268359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D2AD96"/>
          </a:solidFill>
          <a:ln w="15875" cap="flat" cmpd="sng">
            <a:solidFill>
              <a:srgbClr val="851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0E21"/>
              </a:buClr>
              <a:buSzPts val="18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Дослідження наявних методик та їх зв'язок із вибраною проблемою. 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0E21"/>
              </a:buClr>
              <a:buSzPts val="18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Вивчення деталей щодо збору та аналізу даних. 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0E21"/>
              </a:buClr>
              <a:buSzPts val="18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Вибір та опрацювання методик. 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0E21"/>
              </a:buClr>
              <a:buSzPts val="18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Планування дизайну дослідження</a:t>
            </a:r>
          </a:p>
        </p:txBody>
      </p:sp>
      <p:sp>
        <p:nvSpPr>
          <p:cNvPr id="151" name="Google Shape;151;p5"/>
          <p:cNvSpPr txBox="1"/>
          <p:nvPr/>
        </p:nvSpPr>
        <p:spPr>
          <a:xfrm>
            <a:off x="359532" y="279400"/>
            <a:ext cx="842493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Вибір методик та планування дизайну дослідження</a:t>
            </a:r>
            <a:endParaRPr lang="ru-RU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"/>
          <p:cNvSpPr/>
          <p:nvPr/>
        </p:nvSpPr>
        <p:spPr>
          <a:xfrm>
            <a:off x="370114" y="838201"/>
            <a:ext cx="8316686" cy="4506686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D2AD96"/>
          </a:solidFill>
          <a:ln w="15875" cap="flat" cmpd="sng">
            <a:solidFill>
              <a:srgbClr val="851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0E21"/>
              </a:buClr>
              <a:buSzPts val="18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Методика дослідження вольової саморегуляції А. Звєрькова та Є. Ейдмана 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0E21"/>
              </a:buClr>
              <a:buSzPts val="18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Шкала самооцінки Розенберга. </a:t>
            </a:r>
            <a:endParaRPr lang="en-US" sz="2000" b="1" dirty="0">
              <a:solidFill>
                <a:srgbClr val="5B0E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0E21"/>
              </a:buClr>
              <a:buSzPts val="18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Шкала мотивації покупок споживачів (</a:t>
            </a:r>
            <a:r>
              <a:rPr lang="en-US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The Purchase Motivation Scale for Consumers) 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0E21"/>
              </a:buClr>
              <a:buSzPts val="18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Шкала орієнтації на соціальні порівняння“ ("</a:t>
            </a:r>
            <a:r>
              <a:rPr lang="en-US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Scale of Social Comparison Orientation", Jerry </a:t>
            </a:r>
            <a:r>
              <a:rPr lang="en-US" sz="2000" b="1" dirty="0" err="1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Suls</a:t>
            </a:r>
            <a:r>
              <a:rPr lang="en-US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та </a:t>
            </a:r>
            <a:r>
              <a:rPr lang="en-US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Bram P. </a:t>
            </a:r>
            <a:r>
              <a:rPr lang="en-US" sz="2000" b="1" dirty="0" err="1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Buunk</a:t>
            </a:r>
            <a:r>
              <a:rPr lang="en-US" sz="2000" b="1" dirty="0">
                <a:solidFill>
                  <a:srgbClr val="5B0E2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</a:p>
        </p:txBody>
      </p:sp>
      <p:sp>
        <p:nvSpPr>
          <p:cNvPr id="151" name="Google Shape;151;p5"/>
          <p:cNvSpPr txBox="1"/>
          <p:nvPr/>
        </p:nvSpPr>
        <p:spPr>
          <a:xfrm>
            <a:off x="-2187725" y="181429"/>
            <a:ext cx="842493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Обрані методики: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3702473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"/>
          <p:cNvSpPr txBox="1"/>
          <p:nvPr/>
        </p:nvSpPr>
        <p:spPr>
          <a:xfrm>
            <a:off x="1098353" y="1599455"/>
            <a:ext cx="7156648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dirty="0">
                <a:solidFill>
                  <a:srgbClr val="060606"/>
                </a:solidFill>
                <a:latin typeface="Calibri"/>
                <a:ea typeface="Calibri"/>
                <a:cs typeface="Calibri"/>
                <a:sym typeface="Calibri"/>
              </a:rPr>
              <a:t>Дякую за увагу!</a:t>
            </a:r>
            <a:endParaRPr sz="6000" b="1" dirty="0">
              <a:solidFill>
                <a:srgbClr val="0606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263</Words>
  <Application>Microsoft Office PowerPoint</Application>
  <PresentationFormat>On-screen Show (4:3)</PresentationFormat>
  <Paragraphs>35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Arial</vt:lpstr>
      <vt:lpstr>Gill Sans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катя</dc:creator>
  <cp:lastModifiedBy>Volodymyr Sokolovskyi</cp:lastModifiedBy>
  <cp:revision>7</cp:revision>
  <dcterms:created xsi:type="dcterms:W3CDTF">2020-03-09T13:42:13Z</dcterms:created>
  <dcterms:modified xsi:type="dcterms:W3CDTF">2024-09-12T09:14:28Z</dcterms:modified>
</cp:coreProperties>
</file>