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3659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7888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5693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4200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82538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1069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5821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73538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7592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196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419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3761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733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345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3820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8903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005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422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7200" dirty="0" err="1" smtClean="0"/>
              <a:t>Техноекологія</a:t>
            </a:r>
            <a:endParaRPr lang="uk-UA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endParaRPr lang="uk-UA" b="1" dirty="0" smtClean="0">
              <a:solidFill>
                <a:schemeClr val="tx1"/>
              </a:solidFill>
            </a:endParaRPr>
          </a:p>
          <a:p>
            <a:r>
              <a:rPr lang="uk-UA" b="1" dirty="0" smtClean="0">
                <a:solidFill>
                  <a:schemeClr val="tx1"/>
                </a:solidFill>
              </a:rPr>
              <a:t>спеціальність 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	</a:t>
            </a:r>
            <a:r>
              <a:rPr lang="uk-UA" b="1" dirty="0">
                <a:solidFill>
                  <a:schemeClr val="tx1"/>
                </a:solidFill>
              </a:rPr>
              <a:t>014 Середня освіта (хімія)</a:t>
            </a:r>
            <a:endParaRPr lang="uk-UA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 </a:t>
            </a:r>
          </a:p>
          <a:p>
            <a:r>
              <a:rPr lang="uk-UA" b="1" dirty="0">
                <a:solidFill>
                  <a:schemeClr val="tx1"/>
                </a:solidFill>
              </a:rPr>
              <a:t>спеціалізація:		</a:t>
            </a:r>
            <a:r>
              <a:rPr lang="uk-UA" dirty="0">
                <a:solidFill>
                  <a:schemeClr val="tx1"/>
                </a:solidFill>
              </a:rPr>
              <a:t> Екологія та безпека життєдіяльност</a:t>
            </a:r>
            <a:r>
              <a:rPr lang="uk-UA" dirty="0"/>
              <a:t>і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557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12800" y="400735"/>
            <a:ext cx="10668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u="sng" dirty="0"/>
              <a:t>Мета навчальної дисципліни:</a:t>
            </a:r>
            <a:endParaRPr lang="uk-UA" sz="2400" dirty="0"/>
          </a:p>
          <a:p>
            <a:r>
              <a:rPr lang="uk-UA" sz="2400" dirty="0"/>
              <a:t>полягає у формуванні у студентів системи знань та навичок про характеристики об’єктів природного середовища та внесення в навколишнє середовище нових (як правило, не характерних для нього) фізичних, хімічних, біологічних та інформаційних агентів (</a:t>
            </a:r>
            <a:r>
              <a:rPr lang="uk-UA" sz="2400" dirty="0" err="1"/>
              <a:t>ксенобіотиків</a:t>
            </a:r>
            <a:r>
              <a:rPr lang="uk-UA" sz="2400" dirty="0"/>
              <a:t>), а також навчанні методів запобігання техногенного забруднення довкілля на стадіях розробки, виготовлення та експлуатації технічних систем.</a:t>
            </a:r>
          </a:p>
          <a:p>
            <a:r>
              <a:rPr lang="uk-UA" sz="2400" b="1" dirty="0" err="1"/>
              <a:t>Техноекологія</a:t>
            </a:r>
            <a:r>
              <a:rPr lang="uk-UA" sz="2400" b="1" dirty="0"/>
              <a:t> </a:t>
            </a:r>
            <a:r>
              <a:rPr lang="uk-UA" sz="2400" dirty="0"/>
              <a:t>дає уявлення про основні технологічні процеси, що викликають зміни екологічної обстановки і створюють загрози екологічної безпеки. З ростом населення, розвитком техніки, освоєнням нових територій ймовірність процесів, що порушують нормальну життєдіяльність, зростає. </a:t>
            </a:r>
            <a:endParaRPr lang="uk-UA" sz="2400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8051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2100" y="117693"/>
            <a:ext cx="118999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Arial" panose="020B0604020202020204" pitchFamily="34" charset="0"/>
              </a:rPr>
              <a:t>Компетентності, якими повинен оволодіти </a:t>
            </a:r>
            <a:r>
              <a:rPr lang="uk-UA" sz="2400" b="1" dirty="0" smtClean="0">
                <a:latin typeface="Arial" panose="020B0604020202020204" pitchFamily="34" charset="0"/>
              </a:rPr>
              <a:t>здобувач</a:t>
            </a:r>
          </a:p>
          <a:p>
            <a:r>
              <a:rPr lang="uk-UA" sz="2400" dirty="0" smtClean="0">
                <a:latin typeface="Arial" panose="020B0604020202020204" pitchFamily="34" charset="0"/>
              </a:rPr>
              <a:t>Знання </a:t>
            </a:r>
            <a:r>
              <a:rPr lang="uk-UA" sz="2400" dirty="0">
                <a:latin typeface="Arial" panose="020B0604020202020204" pitchFamily="34" charset="0"/>
              </a:rPr>
              <a:t>та розуміння предметної області та професійної </a:t>
            </a:r>
            <a:r>
              <a:rPr lang="uk-UA" sz="2400" dirty="0" smtClean="0">
                <a:latin typeface="Arial" panose="020B0604020202020204" pitchFamily="34" charset="0"/>
              </a:rPr>
              <a:t>діяльності</a:t>
            </a:r>
          </a:p>
          <a:p>
            <a:r>
              <a:rPr lang="uk-UA" sz="2400" dirty="0" smtClean="0">
                <a:latin typeface="Arial" panose="020B0604020202020204" pitchFamily="34" charset="0"/>
              </a:rPr>
              <a:t>Навички </a:t>
            </a:r>
            <a:r>
              <a:rPr lang="uk-UA" sz="2400" dirty="0">
                <a:latin typeface="Arial" panose="020B0604020202020204" pitchFamily="34" charset="0"/>
              </a:rPr>
              <a:t>використання інформаційних і комунікаційних </a:t>
            </a:r>
            <a:r>
              <a:rPr lang="uk-UA" sz="2400" dirty="0" smtClean="0">
                <a:latin typeface="Arial" panose="020B0604020202020204" pitchFamily="34" charset="0"/>
              </a:rPr>
              <a:t>технологій</a:t>
            </a:r>
          </a:p>
          <a:p>
            <a:r>
              <a:rPr lang="uk-UA" sz="2400" dirty="0" smtClean="0">
                <a:latin typeface="Arial" panose="020B0604020202020204" pitchFamily="34" charset="0"/>
              </a:rPr>
              <a:t>Здатність </a:t>
            </a:r>
            <a:r>
              <a:rPr lang="uk-UA" sz="2400" dirty="0">
                <a:latin typeface="Arial" panose="020B0604020202020204" pitchFamily="34" charset="0"/>
              </a:rPr>
              <a:t>спілкуватися з представниками інших професійних груп різного рівня (з експертами з інших галузей знань/видів економічної діяльності</a:t>
            </a:r>
            <a:r>
              <a:rPr lang="uk-UA" sz="2400" dirty="0" smtClean="0">
                <a:latin typeface="Arial" panose="020B0604020202020204" pitchFamily="34" charset="0"/>
              </a:rPr>
              <a:t>).</a:t>
            </a:r>
          </a:p>
          <a:p>
            <a:r>
              <a:rPr lang="uk-UA" sz="2400" dirty="0" smtClean="0">
                <a:latin typeface="Arial" panose="020B0604020202020204" pitchFamily="34" charset="0"/>
              </a:rPr>
              <a:t>Здатність </a:t>
            </a:r>
            <a:r>
              <a:rPr lang="uk-UA" sz="2400" dirty="0">
                <a:latin typeface="Arial" panose="020B0604020202020204" pitchFamily="34" charset="0"/>
              </a:rPr>
              <a:t>проведення досліджень на відповідному рівні</a:t>
            </a:r>
            <a:r>
              <a:rPr lang="uk-UA" sz="2400" dirty="0" smtClean="0">
                <a:latin typeface="Arial" panose="020B0604020202020204" pitchFamily="34" charset="0"/>
              </a:rPr>
              <a:t>.</a:t>
            </a:r>
          </a:p>
          <a:p>
            <a:r>
              <a:rPr lang="uk-UA" sz="2400" dirty="0" smtClean="0">
                <a:latin typeface="Arial" panose="020B0604020202020204" pitchFamily="34" charset="0"/>
              </a:rPr>
              <a:t>Здатність </a:t>
            </a:r>
            <a:r>
              <a:rPr lang="uk-UA" sz="2400" dirty="0">
                <a:latin typeface="Arial" panose="020B0604020202020204" pitchFamily="34" charset="0"/>
              </a:rPr>
              <a:t>оцінювати та забезпечувати якість виконуваних робіт</a:t>
            </a:r>
            <a:r>
              <a:rPr lang="uk-UA" sz="2400" dirty="0" smtClean="0">
                <a:latin typeface="Arial" panose="020B0604020202020204" pitchFamily="34" charset="0"/>
              </a:rPr>
              <a:t>.</a:t>
            </a:r>
          </a:p>
          <a:p>
            <a:r>
              <a:rPr lang="uk-UA" sz="2400" dirty="0" smtClean="0">
                <a:latin typeface="Arial" panose="020B0604020202020204" pitchFamily="34" charset="0"/>
              </a:rPr>
              <a:t>Знання </a:t>
            </a:r>
            <a:r>
              <a:rPr lang="uk-UA" sz="2400" dirty="0">
                <a:latin typeface="Arial" panose="020B0604020202020204" pitchFamily="34" charset="0"/>
              </a:rPr>
              <a:t>та розуміння теоретичних основ екології, охорони довкілля та збалансованого природокористування</a:t>
            </a:r>
            <a:r>
              <a:rPr lang="uk-UA" sz="2400" dirty="0" smtClean="0">
                <a:latin typeface="Arial" panose="020B0604020202020204" pitchFamily="34" charset="0"/>
              </a:rPr>
              <a:t>.</a:t>
            </a:r>
          </a:p>
          <a:p>
            <a:r>
              <a:rPr lang="uk-UA" sz="2400" dirty="0" smtClean="0">
                <a:latin typeface="Arial" panose="020B0604020202020204" pitchFamily="34" charset="0"/>
              </a:rPr>
              <a:t>Здатність </a:t>
            </a:r>
            <a:r>
              <a:rPr lang="uk-UA" sz="2400" dirty="0">
                <a:latin typeface="Arial" panose="020B0604020202020204" pitchFamily="34" charset="0"/>
              </a:rPr>
              <a:t>до критичного осмислення основних теорій, методів та принципів природничих наук</a:t>
            </a:r>
            <a:r>
              <a:rPr lang="uk-UA" sz="2400" dirty="0" smtClean="0">
                <a:latin typeface="Arial" panose="020B0604020202020204" pitchFamily="34" charset="0"/>
              </a:rPr>
              <a:t>.</a:t>
            </a:r>
          </a:p>
          <a:p>
            <a:r>
              <a:rPr lang="uk-UA" sz="2400" dirty="0" smtClean="0">
                <a:latin typeface="Arial" panose="020B0604020202020204" pitchFamily="34" charset="0"/>
              </a:rPr>
              <a:t>Здатність </a:t>
            </a:r>
            <a:r>
              <a:rPr lang="uk-UA" sz="2400" dirty="0">
                <a:latin typeface="Arial" panose="020B0604020202020204" pitchFamily="34" charset="0"/>
              </a:rPr>
              <a:t>до оцінки впливу процесів техногенезу на стан навколишнього середовища та виявлення екологічних ризиків, пов’язаних з виробничою діяльністю</a:t>
            </a:r>
            <a:r>
              <a:rPr lang="uk-UA" sz="2400" dirty="0" smtClean="0">
                <a:latin typeface="Arial" panose="020B0604020202020204" pitchFamily="34" charset="0"/>
              </a:rPr>
              <a:t>.</a:t>
            </a:r>
          </a:p>
          <a:p>
            <a:r>
              <a:rPr lang="uk-UA" sz="2400" dirty="0" smtClean="0">
                <a:latin typeface="Arial" panose="020B0604020202020204" pitchFamily="34" charset="0"/>
              </a:rPr>
              <a:t>Необхідність </a:t>
            </a:r>
            <a:r>
              <a:rPr lang="uk-UA" sz="2400" dirty="0">
                <a:latin typeface="Arial" panose="020B0604020202020204" pitchFamily="34" charset="0"/>
              </a:rPr>
              <a:t>та розробляти заходи, спрямовані на збереження </a:t>
            </a:r>
            <a:r>
              <a:rPr lang="uk-UA" sz="2400" dirty="0" err="1">
                <a:latin typeface="Arial" panose="020B0604020202020204" pitchFamily="34" charset="0"/>
              </a:rPr>
              <a:t>ландшафтно</a:t>
            </a:r>
            <a:r>
              <a:rPr lang="uk-UA" sz="2400" dirty="0">
                <a:latin typeface="Arial" panose="020B0604020202020204" pitchFamily="34" charset="0"/>
              </a:rPr>
              <a:t>-біологічного різноманіття та формування екологічної мережі</a:t>
            </a:r>
            <a:r>
              <a:rPr lang="uk-UA" sz="2400" dirty="0" smtClean="0">
                <a:latin typeface="Arial" panose="020B0604020202020204" pitchFamily="34" charset="0"/>
              </a:rPr>
              <a:t>.</a:t>
            </a:r>
          </a:p>
          <a:p>
            <a:r>
              <a:rPr lang="uk-UA" sz="2400" dirty="0" smtClean="0">
                <a:latin typeface="Arial" panose="020B0604020202020204" pitchFamily="34" charset="0"/>
              </a:rPr>
              <a:t>Здатність </a:t>
            </a:r>
            <a:r>
              <a:rPr lang="uk-UA" sz="2400" dirty="0">
                <a:latin typeface="Arial" panose="020B0604020202020204" pitchFamily="34" charset="0"/>
              </a:rPr>
              <a:t>до участі в управлінні природоохоронними діями та/або екологічними проектам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47302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5600" y="1028343"/>
            <a:ext cx="114427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ЗМІСТ КУРСУ</a:t>
            </a:r>
          </a:p>
          <a:p>
            <a:pPr algn="just">
              <a:spcAft>
                <a:spcPts val="0"/>
              </a:spcAft>
            </a:pP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Екологія. </a:t>
            </a:r>
            <a:r>
              <a:rPr lang="uk-UA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Техноекологія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наука. Екологічні дослідження.</a:t>
            </a:r>
            <a:endParaRPr lang="uk-UA" sz="24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Види відходів</a:t>
            </a:r>
            <a:endParaRPr lang="uk-UA" sz="24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</a:rPr>
              <a:t>3. </a:t>
            </a:r>
            <a:r>
              <a:rPr lang="uk-UA" sz="2400" b="1" dirty="0" err="1">
                <a:latin typeface="Times New Roman" panose="02020603050405020304" pitchFamily="18" charset="0"/>
              </a:rPr>
              <a:t>Техноекологія</a:t>
            </a:r>
            <a:r>
              <a:rPr lang="uk-UA" sz="2400" b="1" dirty="0">
                <a:latin typeface="Times New Roman" panose="02020603050405020304" pitchFamily="18" charset="0"/>
              </a:rPr>
              <a:t> гірничорудної промисловості </a:t>
            </a:r>
            <a:endParaRPr lang="uk-UA" sz="2000" dirty="0">
              <a:latin typeface="Arial Unicode MS"/>
            </a:endParaRPr>
          </a:p>
          <a:p>
            <a:pPr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</a:rPr>
              <a:t>4. </a:t>
            </a:r>
            <a:r>
              <a:rPr lang="uk-UA" sz="2400" b="1" dirty="0" err="1">
                <a:latin typeface="Times New Roman" panose="02020603050405020304" pitchFamily="18" charset="0"/>
              </a:rPr>
              <a:t>Техноекологія</a:t>
            </a:r>
            <a:r>
              <a:rPr lang="uk-UA" sz="2400" b="1" dirty="0">
                <a:latin typeface="Times New Roman" panose="02020603050405020304" pitchFamily="18" charset="0"/>
              </a:rPr>
              <a:t> паливної промисловості </a:t>
            </a:r>
            <a:endParaRPr lang="uk-UA" sz="2000" dirty="0">
              <a:latin typeface="Arial Unicode MS"/>
            </a:endParaRPr>
          </a:p>
          <a:p>
            <a:pPr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</a:rPr>
              <a:t>5. </a:t>
            </a:r>
            <a:r>
              <a:rPr lang="uk-UA" sz="2400" b="1" dirty="0" err="1">
                <a:latin typeface="Times New Roman" panose="02020603050405020304" pitchFamily="18" charset="0"/>
              </a:rPr>
              <a:t>Техноекологія</a:t>
            </a:r>
            <a:r>
              <a:rPr lang="uk-UA" sz="2400" b="1" dirty="0">
                <a:latin typeface="Times New Roman" panose="02020603050405020304" pitchFamily="18" charset="0"/>
              </a:rPr>
              <a:t> енергетики </a:t>
            </a:r>
            <a:endParaRPr lang="uk-UA" sz="2000" dirty="0">
              <a:latin typeface="Arial Unicode MS"/>
            </a:endParaRPr>
          </a:p>
          <a:p>
            <a:pPr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</a:rPr>
              <a:t>6. </a:t>
            </a:r>
            <a:r>
              <a:rPr lang="uk-UA" sz="2400" b="1" dirty="0" err="1">
                <a:latin typeface="Times New Roman" panose="02020603050405020304" pitchFamily="18" charset="0"/>
              </a:rPr>
              <a:t>Техноекологія</a:t>
            </a:r>
            <a:r>
              <a:rPr lang="uk-UA" sz="2400" b="1" dirty="0">
                <a:latin typeface="Times New Roman" panose="02020603050405020304" pitchFamily="18" charset="0"/>
              </a:rPr>
              <a:t> транспорту </a:t>
            </a:r>
            <a:endParaRPr lang="uk-UA" sz="2000" dirty="0">
              <a:latin typeface="Arial Unicode MS"/>
            </a:endParaRPr>
          </a:p>
          <a:p>
            <a:pPr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</a:rPr>
              <a:t>7. </a:t>
            </a:r>
            <a:r>
              <a:rPr lang="uk-UA" sz="2400" b="1" dirty="0" err="1">
                <a:latin typeface="Times New Roman" panose="02020603050405020304" pitchFamily="18" charset="0"/>
              </a:rPr>
              <a:t>Техноекологія</a:t>
            </a:r>
            <a:r>
              <a:rPr lang="uk-UA" sz="2400" b="1" dirty="0">
                <a:latin typeface="Times New Roman" panose="02020603050405020304" pitchFamily="18" charset="0"/>
              </a:rPr>
              <a:t> виробництва чорних і кольорових металів </a:t>
            </a:r>
            <a:endParaRPr lang="uk-UA" sz="2000" dirty="0">
              <a:latin typeface="Arial Unicode MS"/>
            </a:endParaRPr>
          </a:p>
          <a:p>
            <a:pPr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</a:rPr>
              <a:t>8. Машинобудівні матеріали та машинобудування</a:t>
            </a:r>
            <a:endParaRPr lang="uk-UA" sz="2000" dirty="0">
              <a:latin typeface="Arial Unicode MS"/>
            </a:endParaRPr>
          </a:p>
          <a:p>
            <a:pPr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</a:rPr>
              <a:t>9. </a:t>
            </a:r>
            <a:r>
              <a:rPr lang="uk-UA" sz="2400" b="1" dirty="0" err="1">
                <a:latin typeface="Times New Roman" panose="02020603050405020304" pitchFamily="18" charset="0"/>
              </a:rPr>
              <a:t>Техноекологія</a:t>
            </a:r>
            <a:r>
              <a:rPr lang="uk-UA" sz="2400" b="1" dirty="0">
                <a:latin typeface="Times New Roman" panose="02020603050405020304" pitchFamily="18" charset="0"/>
              </a:rPr>
              <a:t> хімічної промисловості </a:t>
            </a:r>
            <a:endParaRPr lang="uk-UA" sz="2000" dirty="0">
              <a:latin typeface="Arial Unicode MS"/>
            </a:endParaRPr>
          </a:p>
          <a:p>
            <a:pPr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</a:rPr>
              <a:t>10. </a:t>
            </a:r>
            <a:r>
              <a:rPr lang="uk-UA" sz="2400" b="1" dirty="0" err="1">
                <a:latin typeface="Times New Roman" panose="02020603050405020304" pitchFamily="18" charset="0"/>
              </a:rPr>
              <a:t>Техноекологія</a:t>
            </a:r>
            <a:r>
              <a:rPr lang="uk-UA" sz="2400" b="1" dirty="0">
                <a:latin typeface="Times New Roman" panose="02020603050405020304" pitchFamily="18" charset="0"/>
              </a:rPr>
              <a:t> будівництва та будівельних матеріалів</a:t>
            </a:r>
            <a:endParaRPr lang="uk-UA" sz="2000" dirty="0">
              <a:latin typeface="Arial Unicode MS"/>
            </a:endParaRPr>
          </a:p>
          <a:p>
            <a:pPr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</a:rPr>
              <a:t>11. Легка промисловість житлово-комунальне господарство</a:t>
            </a:r>
            <a:endParaRPr lang="uk-UA" sz="2000" dirty="0">
              <a:latin typeface="Arial Unicode MS"/>
            </a:endParaRPr>
          </a:p>
          <a:p>
            <a:pPr algn="just"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</a:rPr>
              <a:t>12. </a:t>
            </a:r>
            <a:r>
              <a:rPr lang="uk-UA" sz="2400" b="1" dirty="0" err="1">
                <a:latin typeface="Times New Roman" panose="02020603050405020304" pitchFamily="18" charset="0"/>
              </a:rPr>
              <a:t>Техноекологія</a:t>
            </a:r>
            <a:r>
              <a:rPr lang="uk-UA" sz="2400" b="1" dirty="0">
                <a:latin typeface="Times New Roman" panose="02020603050405020304" pitchFamily="18" charset="0"/>
              </a:rPr>
              <a:t> житлово-комунального господарства</a:t>
            </a:r>
            <a:endParaRPr lang="uk-UA" sz="2000" dirty="0">
              <a:latin typeface="Arial Unicode MS"/>
            </a:endParaRPr>
          </a:p>
          <a:p>
            <a:pPr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</a:rPr>
              <a:t>13. Агропромисловий комплекс</a:t>
            </a:r>
            <a:endParaRPr lang="uk-UA" sz="2000" dirty="0">
              <a:latin typeface="Arial Unicode MS"/>
            </a:endParaRPr>
          </a:p>
          <a:p>
            <a:pPr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</a:rPr>
              <a:t>14. Військово-промисловий комплекс</a:t>
            </a:r>
            <a:endParaRPr lang="uk-UA" sz="2000" dirty="0">
              <a:effectLst/>
              <a:latin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258422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50843"/>
            <a:ext cx="119126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2800" b="1" dirty="0">
                <a:latin typeface="Arial Narrow" panose="020B0606020202030204" pitchFamily="34" charset="0"/>
              </a:rPr>
              <a:t>МОДУЛІ САМОСТІЙНОЇ РОБОТИ</a:t>
            </a:r>
            <a:endParaRPr lang="uk-UA" sz="2400" dirty="0">
              <a:latin typeface="Arial Unicode MS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800" dirty="0">
                <a:latin typeface="Arial Narrow" panose="020B0606020202030204" pitchFamily="34" charset="0"/>
              </a:rPr>
              <a:t>Скорочення природних мінеральних і паливних ресурсів як екологічна проблема</a:t>
            </a:r>
            <a:endParaRPr lang="uk-UA" sz="2400" dirty="0">
              <a:latin typeface="Arial Unicode MS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800" dirty="0">
                <a:latin typeface="Arial Narrow" panose="020B0606020202030204" pitchFamily="34" charset="0"/>
              </a:rPr>
              <a:t>Глобальне забруднення навколишнього природного середовища як екологічна проблема</a:t>
            </a:r>
            <a:endParaRPr lang="uk-UA" sz="2400" dirty="0">
              <a:latin typeface="Arial Unicode MS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800" dirty="0">
                <a:latin typeface="Arial Narrow" panose="020B0606020202030204" pitchFamily="34" charset="0"/>
              </a:rPr>
              <a:t>Характеристика антропогенного впливу на довкілля та пов'язані з ним екологічні проблеми</a:t>
            </a:r>
            <a:endParaRPr lang="uk-UA" sz="2400" dirty="0">
              <a:latin typeface="Arial Unicode MS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800" dirty="0">
                <a:latin typeface="Arial Narrow" panose="020B0606020202030204" pitchFamily="34" charset="0"/>
              </a:rPr>
              <a:t>Експлуатація природних ресурсів і екологічні проблеми</a:t>
            </a:r>
            <a:endParaRPr lang="uk-UA" sz="2400" dirty="0">
              <a:latin typeface="Arial Unicode MS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800" dirty="0">
                <a:latin typeface="Arial Narrow" panose="020B0606020202030204" pitchFamily="34" charset="0"/>
              </a:rPr>
              <a:t>Екологічні аспекти гірничопромислового комплексу України</a:t>
            </a:r>
            <a:endParaRPr lang="uk-UA" sz="2400" dirty="0">
              <a:latin typeface="Arial Unicode MS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800" dirty="0">
                <a:latin typeface="Arial Narrow" panose="020B0606020202030204" pitchFamily="34" charset="0"/>
              </a:rPr>
              <a:t>Екологічні аспекти енергетики України</a:t>
            </a:r>
            <a:endParaRPr lang="uk-UA" sz="2400" dirty="0">
              <a:latin typeface="Arial Unicode MS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800" dirty="0">
                <a:latin typeface="Arial Narrow" panose="020B0606020202030204" pitchFamily="34" charset="0"/>
              </a:rPr>
              <a:t>Наслідки Чорнобилю</a:t>
            </a:r>
            <a:endParaRPr lang="uk-UA" sz="2400" dirty="0">
              <a:latin typeface="Arial Unicode MS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800" dirty="0">
                <a:latin typeface="Arial Narrow" panose="020B0606020202030204" pitchFamily="34" charset="0"/>
              </a:rPr>
              <a:t>Екологічні проблеми Херсону та Херсонської області</a:t>
            </a:r>
            <a:endParaRPr lang="uk-UA" sz="2400" dirty="0">
              <a:latin typeface="Arial Unicode MS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800" dirty="0">
                <a:latin typeface="Arial Narrow" panose="020B0606020202030204" pitchFamily="34" charset="0"/>
              </a:rPr>
              <a:t>Стан питної води у Херсоні та Херсонській області</a:t>
            </a:r>
            <a:endParaRPr lang="uk-UA" sz="2400" dirty="0">
              <a:latin typeface="Arial Unicode MS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800" dirty="0">
                <a:latin typeface="Arial Narrow" panose="020B0606020202030204" pitchFamily="34" charset="0"/>
              </a:rPr>
              <a:t>Стан атмосфери у Херсоні та Херсонській області</a:t>
            </a:r>
            <a:endParaRPr lang="uk-UA" sz="2400" dirty="0">
              <a:latin typeface="Arial Unicode MS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800" dirty="0">
                <a:latin typeface="Arial Narrow" panose="020B0606020202030204" pitchFamily="34" charset="0"/>
              </a:rPr>
              <a:t>Природні води Херсону та Херсонської області</a:t>
            </a:r>
            <a:endParaRPr lang="uk-UA" sz="2400" dirty="0">
              <a:latin typeface="Arial Unicode MS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800" dirty="0">
                <a:latin typeface="Arial Narrow" panose="020B0606020202030204" pitchFamily="34" charset="0"/>
              </a:rPr>
              <a:t>Стан літосфери у Херсоні та Херсонській області</a:t>
            </a:r>
            <a:endParaRPr lang="uk-UA" sz="2400" dirty="0">
              <a:effectLst/>
              <a:latin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372159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711200"/>
            <a:ext cx="1163580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/>
              <a:t>Якщо у більшості людей спитають: Що таке Екологія?</a:t>
            </a:r>
          </a:p>
          <a:p>
            <a:r>
              <a:rPr lang="uk-UA" sz="2000" b="1" dirty="0" smtClean="0"/>
              <a:t>Більшість відповість: це процес, коли люди забруднюють природу та як с цим жити</a:t>
            </a:r>
          </a:p>
          <a:p>
            <a:pPr algn="ctr"/>
            <a:r>
              <a:rPr lang="uk-UA" sz="2000" b="1" dirty="0" smtClean="0"/>
              <a:t>Але, це не Екологія, це – ТЕХНОЕКОЛОГІЯ</a:t>
            </a:r>
          </a:p>
          <a:p>
            <a:r>
              <a:rPr lang="uk-UA" sz="2000" b="1" dirty="0" smtClean="0"/>
              <a:t>Це дуже важлива наука для людства</a:t>
            </a:r>
            <a:endParaRPr lang="uk-UA" sz="2000" b="1" u="sng" dirty="0" smtClean="0"/>
          </a:p>
          <a:p>
            <a:pPr algn="ctr"/>
            <a:r>
              <a:rPr lang="uk-UA" b="1" i="1" u="sng" dirty="0" smtClean="0"/>
              <a:t>Вчителі природничих наук повинні знати її та вміти викладати її</a:t>
            </a:r>
            <a:endParaRPr lang="uk-UA" b="1" i="1" u="sng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0030"/>
            <a:ext cx="4940300" cy="4187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63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419101"/>
            <a:ext cx="7823200" cy="46593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0200" y="5575300"/>
            <a:ext cx="9563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dirty="0" smtClean="0"/>
              <a:t>Чекаємо Вас на </a:t>
            </a:r>
            <a:r>
              <a:rPr lang="uk-UA" sz="4400" smtClean="0"/>
              <a:t>нашому </a:t>
            </a:r>
            <a:r>
              <a:rPr lang="uk-UA" sz="4400" smtClean="0"/>
              <a:t>курсі!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224246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470</TotalTime>
  <Words>446</Words>
  <Application>Microsoft Office PowerPoint</Application>
  <PresentationFormat>Широкоэкранный</PresentationFormat>
  <Paragraphs>55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Arial Unicode MS</vt:lpstr>
      <vt:lpstr>Times New Roman</vt:lpstr>
      <vt:lpstr>Tw Cen MT</vt:lpstr>
      <vt:lpstr>Капля</vt:lpstr>
      <vt:lpstr>Техноекологія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14</cp:revision>
  <dcterms:created xsi:type="dcterms:W3CDTF">2020-08-12T13:34:10Z</dcterms:created>
  <dcterms:modified xsi:type="dcterms:W3CDTF">2020-08-13T05:54:15Z</dcterms:modified>
</cp:coreProperties>
</file>