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8" r:id="rId2"/>
    <p:sldId id="27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0" r:id="rId19"/>
    <p:sldId id="273" r:id="rId20"/>
    <p:sldId id="277" r:id="rId21"/>
    <p:sldId id="274" r:id="rId22"/>
    <p:sldId id="275" r:id="rId23"/>
    <p:sldId id="276"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96" y="-7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5EDCE68-80E7-4274-B241-0DE032A26847}" type="datetimeFigureOut">
              <a:rPr lang="ru-RU" smtClean="0"/>
              <a:pPr/>
              <a:t>15.03.2021</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335196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34467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337123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7C451-929F-4841-9AD1-777F721FF757}" type="slidenum">
              <a:rPr lang="ru-RU" smtClean="0"/>
              <a:pPr/>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6982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93410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88026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97462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374324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179764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155785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318599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13846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407907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45056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87149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85243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EDCE68-80E7-4274-B241-0DE032A26847}" type="datetimeFigureOut">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59815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EDCE68-80E7-4274-B241-0DE032A26847}" type="datetimeFigureOut">
              <a:rPr lang="ru-RU" smtClean="0"/>
              <a:pPr/>
              <a:t>15.03.2021</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D7C451-929F-4841-9AD1-777F721FF757}" type="slidenum">
              <a:rPr lang="ru-RU" smtClean="0"/>
              <a:pPr/>
              <a:t>‹#›</a:t>
            </a:fld>
            <a:endParaRPr lang="ru-RU"/>
          </a:p>
        </p:txBody>
      </p:sp>
    </p:spTree>
    <p:extLst>
      <p:ext uri="{BB962C8B-B14F-4D97-AF65-F5344CB8AC3E}">
        <p14:creationId xmlns:p14="http://schemas.microsoft.com/office/powerpoint/2010/main" xmlns="" val="214301740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1144" y="0"/>
            <a:ext cx="9477829" cy="3605139"/>
          </a:xfrm>
        </p:spPr>
        <p:txBody>
          <a:bodyPr>
            <a:noAutofit/>
          </a:bodyPr>
          <a:lstStyle/>
          <a:p>
            <a:pPr algn="ct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Херсонський державний університет</a:t>
            </a:r>
            <a:br>
              <a:rPr lang="uk-UA" sz="2400" dirty="0" smtClean="0"/>
            </a:br>
            <a:r>
              <a:rPr lang="uk-UA" sz="2400" dirty="0" smtClean="0"/>
              <a:t>медичний факультет</a:t>
            </a:r>
            <a:br>
              <a:rPr lang="uk-UA" sz="2400" dirty="0" smtClean="0"/>
            </a:br>
            <a:r>
              <a:rPr lang="uk-UA" sz="2400" dirty="0" smtClean="0"/>
              <a:t>кафедра хімії та фармації</a:t>
            </a:r>
            <a:br>
              <a:rPr lang="uk-UA" sz="2400" dirty="0" smtClean="0"/>
            </a:br>
            <a:r>
              <a:rPr lang="uk-UA" sz="2400" dirty="0" smtClean="0"/>
              <a:t/>
            </a:r>
            <a:br>
              <a:rPr lang="uk-UA" sz="2400" dirty="0" smtClean="0"/>
            </a:br>
            <a:r>
              <a:rPr lang="uk-UA" sz="5400" dirty="0" smtClean="0"/>
              <a:t>Хімія води </a:t>
            </a:r>
            <a:r>
              <a:rPr lang="uk-UA" sz="4000" dirty="0" smtClean="0"/>
              <a:t/>
            </a:r>
            <a:br>
              <a:rPr lang="uk-UA" sz="4000" dirty="0" smtClean="0"/>
            </a:br>
            <a:r>
              <a:rPr lang="uk-UA" sz="5400" dirty="0" smtClean="0"/>
              <a:t/>
            </a:r>
            <a:br>
              <a:rPr lang="uk-UA" sz="5400" dirty="0" smtClean="0"/>
            </a:br>
            <a:r>
              <a:rPr lang="uk-UA" sz="1800" dirty="0" smtClean="0"/>
              <a:t>Вибіркова навчальна дисципліна</a:t>
            </a:r>
            <a:br>
              <a:rPr lang="uk-UA" sz="1800" dirty="0" smtClean="0"/>
            </a:br>
            <a:r>
              <a:rPr lang="uk-UA" sz="1800" dirty="0" smtClean="0"/>
              <a:t>освітньої програми Фармація, промислова фармація</a:t>
            </a:r>
            <a:br>
              <a:rPr lang="uk-UA" sz="1800" dirty="0" smtClean="0"/>
            </a:br>
            <a:r>
              <a:rPr lang="uk-UA" sz="1800" dirty="0" smtClean="0"/>
              <a:t>перший (бакалаврський) рівень вищої освіти</a:t>
            </a:r>
            <a:br>
              <a:rPr lang="uk-UA" sz="1800" dirty="0" smtClean="0"/>
            </a:br>
            <a:r>
              <a:rPr lang="uk-UA" sz="1800" dirty="0" smtClean="0"/>
              <a:t>спеціальність 226 фармація, промислова фармація</a:t>
            </a:r>
            <a:br>
              <a:rPr lang="uk-UA" sz="1800" dirty="0" smtClean="0"/>
            </a:br>
            <a:r>
              <a:rPr lang="uk-UA" sz="1800" dirty="0" smtClean="0"/>
              <a:t>семестр викладання  5</a:t>
            </a:r>
            <a:br>
              <a:rPr lang="uk-UA" sz="1800" dirty="0" smtClean="0"/>
            </a:br>
            <a:r>
              <a:rPr lang="uk-UA" sz="1800" dirty="0" smtClean="0"/>
              <a:t>група 361</a:t>
            </a: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02171" y="4141686"/>
            <a:ext cx="3626419" cy="271631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798" y="4147456"/>
            <a:ext cx="3614059" cy="2710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40565" y="0"/>
            <a:ext cx="10322806" cy="7315200"/>
          </a:xfrm>
        </p:spPr>
      </p:pic>
    </p:spTree>
    <p:extLst>
      <p:ext uri="{BB962C8B-B14F-4D97-AF65-F5344CB8AC3E}">
        <p14:creationId xmlns:p14="http://schemas.microsoft.com/office/powerpoint/2010/main" xmlns="" val="957605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1493" y="0"/>
            <a:ext cx="4955083" cy="532693"/>
          </a:xfrm>
        </p:spPr>
        <p:txBody>
          <a:bodyPr>
            <a:normAutofit fontScale="90000"/>
          </a:bodyPr>
          <a:lstStyle/>
          <a:p>
            <a:r>
              <a:rPr lang="ru-RU" dirty="0" err="1" smtClean="0"/>
              <a:t>Важка</a:t>
            </a:r>
            <a:r>
              <a:rPr lang="ru-RU" dirty="0" smtClean="0"/>
              <a:t> вода</a:t>
            </a:r>
            <a:endParaRPr lang="ru-RU" dirty="0"/>
          </a:p>
        </p:txBody>
      </p:sp>
      <p:sp>
        <p:nvSpPr>
          <p:cNvPr id="3" name="Объект 2"/>
          <p:cNvSpPr>
            <a:spLocks noGrp="1"/>
          </p:cNvSpPr>
          <p:nvPr>
            <p:ph idx="1"/>
          </p:nvPr>
        </p:nvSpPr>
        <p:spPr>
          <a:xfrm>
            <a:off x="817953" y="459458"/>
            <a:ext cx="5310131" cy="5772839"/>
          </a:xfrm>
        </p:spPr>
        <p:txBody>
          <a:bodyPr>
            <a:normAutofit/>
          </a:bodyPr>
          <a:lstStyle/>
          <a:p>
            <a:pPr marL="0" indent="0" algn="just">
              <a:buNone/>
            </a:pPr>
            <a:r>
              <a:rPr lang="ru-RU" dirty="0" err="1">
                <a:solidFill>
                  <a:schemeClr val="bg1"/>
                </a:solidFill>
              </a:rPr>
              <a:t>Важка</a:t>
            </a:r>
            <a:r>
              <a:rPr lang="ru-RU" dirty="0">
                <a:solidFill>
                  <a:schemeClr val="bg1"/>
                </a:solidFill>
              </a:rPr>
              <a:t> вода, яка </a:t>
            </a:r>
            <a:r>
              <a:rPr lang="ru-RU" dirty="0" err="1">
                <a:solidFill>
                  <a:schemeClr val="bg1"/>
                </a:solidFill>
              </a:rPr>
              <a:t>ще</a:t>
            </a:r>
            <a:r>
              <a:rPr lang="ru-RU" dirty="0">
                <a:solidFill>
                  <a:schemeClr val="bg1"/>
                </a:solidFill>
              </a:rPr>
              <a:t> </a:t>
            </a:r>
            <a:r>
              <a:rPr lang="ru-RU" dirty="0" err="1">
                <a:solidFill>
                  <a:schemeClr val="bg1"/>
                </a:solidFill>
              </a:rPr>
              <a:t>називається</a:t>
            </a:r>
            <a:r>
              <a:rPr lang="ru-RU" dirty="0">
                <a:solidFill>
                  <a:schemeClr val="bg1"/>
                </a:solidFill>
              </a:rPr>
              <a:t> оксидом </a:t>
            </a:r>
            <a:r>
              <a:rPr lang="ru-RU" dirty="0" err="1">
                <a:solidFill>
                  <a:schemeClr val="bg1"/>
                </a:solidFill>
              </a:rPr>
              <a:t>дейтерію</a:t>
            </a:r>
            <a:r>
              <a:rPr lang="ru-RU" dirty="0">
                <a:solidFill>
                  <a:schemeClr val="bg1"/>
                </a:solidFill>
              </a:rPr>
              <a:t>, за </a:t>
            </a:r>
            <a:r>
              <a:rPr lang="ru-RU" dirty="0" err="1">
                <a:solidFill>
                  <a:schemeClr val="bg1"/>
                </a:solidFill>
              </a:rPr>
              <a:t>хімічним</a:t>
            </a:r>
            <a:r>
              <a:rPr lang="ru-RU" dirty="0">
                <a:solidFill>
                  <a:schemeClr val="bg1"/>
                </a:solidFill>
              </a:rPr>
              <a:t> складом не </a:t>
            </a:r>
            <a:r>
              <a:rPr lang="ru-RU" dirty="0" err="1">
                <a:solidFill>
                  <a:schemeClr val="bg1"/>
                </a:solidFill>
              </a:rPr>
              <a:t>відрізняється</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простої</a:t>
            </a:r>
            <a:r>
              <a:rPr lang="ru-RU" dirty="0">
                <a:solidFill>
                  <a:schemeClr val="bg1"/>
                </a:solidFill>
              </a:rPr>
              <a:t> </a:t>
            </a:r>
            <a:r>
              <a:rPr lang="ru-RU" dirty="0" err="1">
                <a:solidFill>
                  <a:schemeClr val="bg1"/>
                </a:solidFill>
              </a:rPr>
              <a:t>звичайної</a:t>
            </a:r>
            <a:r>
              <a:rPr lang="ru-RU" dirty="0">
                <a:solidFill>
                  <a:schemeClr val="bg1"/>
                </a:solidFill>
              </a:rPr>
              <a:t>, але </a:t>
            </a:r>
            <a:r>
              <a:rPr lang="ru-RU" dirty="0" err="1">
                <a:solidFill>
                  <a:schemeClr val="bg1"/>
                </a:solidFill>
              </a:rPr>
              <a:t>замість</a:t>
            </a:r>
            <a:r>
              <a:rPr lang="ru-RU" dirty="0">
                <a:solidFill>
                  <a:schemeClr val="bg1"/>
                </a:solidFill>
              </a:rPr>
              <a:t> </a:t>
            </a:r>
            <a:r>
              <a:rPr lang="ru-RU" dirty="0" err="1">
                <a:solidFill>
                  <a:schemeClr val="bg1"/>
                </a:solidFill>
              </a:rPr>
              <a:t>атомів</a:t>
            </a:r>
            <a:r>
              <a:rPr lang="ru-RU" dirty="0">
                <a:solidFill>
                  <a:schemeClr val="bg1"/>
                </a:solidFill>
              </a:rPr>
              <a:t> </a:t>
            </a:r>
            <a:r>
              <a:rPr lang="ru-RU" dirty="0" err="1">
                <a:solidFill>
                  <a:schemeClr val="bg1"/>
                </a:solidFill>
              </a:rPr>
              <a:t>водню</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містяться</a:t>
            </a:r>
            <a:r>
              <a:rPr lang="ru-RU" dirty="0">
                <a:solidFill>
                  <a:schemeClr val="bg1"/>
                </a:solidFill>
              </a:rPr>
              <a:t> у </a:t>
            </a:r>
            <a:r>
              <a:rPr lang="ru-RU" dirty="0" err="1">
                <a:solidFill>
                  <a:schemeClr val="bg1"/>
                </a:solidFill>
              </a:rPr>
              <a:t>воді</a:t>
            </a:r>
            <a:r>
              <a:rPr lang="ru-RU" dirty="0">
                <a:solidFill>
                  <a:schemeClr val="bg1"/>
                </a:solidFill>
              </a:rPr>
              <a:t>, в </a:t>
            </a:r>
            <a:r>
              <a:rPr lang="ru-RU" dirty="0" err="1">
                <a:solidFill>
                  <a:schemeClr val="bg1"/>
                </a:solidFill>
              </a:rPr>
              <a:t>ній</a:t>
            </a:r>
            <a:r>
              <a:rPr lang="ru-RU" dirty="0">
                <a:solidFill>
                  <a:schemeClr val="bg1"/>
                </a:solidFill>
              </a:rPr>
              <a:t> </a:t>
            </a:r>
            <a:r>
              <a:rPr lang="ru-RU" dirty="0" err="1">
                <a:solidFill>
                  <a:schemeClr val="bg1"/>
                </a:solidFill>
              </a:rPr>
              <a:t>присутні</a:t>
            </a:r>
            <a:r>
              <a:rPr lang="ru-RU" dirty="0">
                <a:solidFill>
                  <a:schemeClr val="bg1"/>
                </a:solidFill>
              </a:rPr>
              <a:t> 2 тяжких </a:t>
            </a:r>
            <a:r>
              <a:rPr lang="ru-RU" dirty="0" err="1">
                <a:solidFill>
                  <a:schemeClr val="bg1"/>
                </a:solidFill>
              </a:rPr>
              <a:t>ізотопу</a:t>
            </a:r>
            <a:r>
              <a:rPr lang="ru-RU" dirty="0">
                <a:solidFill>
                  <a:schemeClr val="bg1"/>
                </a:solidFill>
              </a:rPr>
              <a:t> </a:t>
            </a:r>
            <a:r>
              <a:rPr lang="ru-RU" dirty="0" err="1">
                <a:solidFill>
                  <a:schemeClr val="bg1"/>
                </a:solidFill>
              </a:rPr>
              <a:t>водню</a:t>
            </a:r>
            <a:r>
              <a:rPr lang="ru-RU" dirty="0">
                <a:solidFill>
                  <a:schemeClr val="bg1"/>
                </a:solidFill>
              </a:rPr>
              <a:t>, так званого </a:t>
            </a:r>
            <a:r>
              <a:rPr lang="ru-RU" dirty="0" err="1">
                <a:solidFill>
                  <a:schemeClr val="bg1"/>
                </a:solidFill>
              </a:rPr>
              <a:t>дейтерію</a:t>
            </a:r>
            <a:r>
              <a:rPr lang="ru-RU" dirty="0">
                <a:solidFill>
                  <a:schemeClr val="bg1"/>
                </a:solidFill>
              </a:rPr>
              <a:t>. </a:t>
            </a:r>
            <a:r>
              <a:rPr lang="ru-RU" dirty="0" err="1">
                <a:solidFill>
                  <a:schemeClr val="bg1"/>
                </a:solidFill>
              </a:rPr>
              <a:t>Важка</a:t>
            </a:r>
            <a:r>
              <a:rPr lang="ru-RU" dirty="0">
                <a:solidFill>
                  <a:schemeClr val="bg1"/>
                </a:solidFill>
              </a:rPr>
              <a:t> вода </a:t>
            </a:r>
            <a:r>
              <a:rPr lang="ru-RU" dirty="0" err="1">
                <a:solidFill>
                  <a:schemeClr val="bg1"/>
                </a:solidFill>
              </a:rPr>
              <a:t>має</a:t>
            </a:r>
            <a:r>
              <a:rPr lang="ru-RU" dirty="0">
                <a:solidFill>
                  <a:schemeClr val="bg1"/>
                </a:solidFill>
              </a:rPr>
              <a:t> формулу 2</a:t>
            </a:r>
            <a:r>
              <a:rPr lang="en-US" dirty="0">
                <a:solidFill>
                  <a:schemeClr val="bg1"/>
                </a:solidFill>
              </a:rPr>
              <a:t>H2O </a:t>
            </a:r>
            <a:r>
              <a:rPr lang="ru-RU" dirty="0" err="1">
                <a:solidFill>
                  <a:schemeClr val="bg1"/>
                </a:solidFill>
              </a:rPr>
              <a:t>або</a:t>
            </a:r>
            <a:r>
              <a:rPr lang="ru-RU" dirty="0">
                <a:solidFill>
                  <a:schemeClr val="bg1"/>
                </a:solidFill>
              </a:rPr>
              <a:t> </a:t>
            </a:r>
            <a:r>
              <a:rPr lang="en-US" dirty="0">
                <a:solidFill>
                  <a:schemeClr val="bg1"/>
                </a:solidFill>
              </a:rPr>
              <a:t>D2O. </a:t>
            </a:r>
            <a:r>
              <a:rPr lang="ru-RU" dirty="0" err="1">
                <a:solidFill>
                  <a:schemeClr val="bg1"/>
                </a:solidFill>
              </a:rPr>
              <a:t>Зовні</a:t>
            </a:r>
            <a:r>
              <a:rPr lang="ru-RU" dirty="0">
                <a:solidFill>
                  <a:schemeClr val="bg1"/>
                </a:solidFill>
              </a:rPr>
              <a:t> </a:t>
            </a:r>
            <a:r>
              <a:rPr lang="ru-RU" dirty="0" err="1">
                <a:solidFill>
                  <a:schemeClr val="bg1"/>
                </a:solidFill>
              </a:rPr>
              <a:t>немає</a:t>
            </a:r>
            <a:r>
              <a:rPr lang="ru-RU" dirty="0">
                <a:solidFill>
                  <a:schemeClr val="bg1"/>
                </a:solidFill>
              </a:rPr>
              <a:t> </a:t>
            </a:r>
            <a:r>
              <a:rPr lang="ru-RU" dirty="0" err="1">
                <a:solidFill>
                  <a:schemeClr val="bg1"/>
                </a:solidFill>
              </a:rPr>
              <a:t>відмінностей</a:t>
            </a:r>
            <a:r>
              <a:rPr lang="ru-RU" dirty="0">
                <a:solidFill>
                  <a:schemeClr val="bg1"/>
                </a:solidFill>
              </a:rPr>
              <a:t> </a:t>
            </a:r>
            <a:r>
              <a:rPr lang="ru-RU" dirty="0" err="1">
                <a:solidFill>
                  <a:schemeClr val="bg1"/>
                </a:solidFill>
              </a:rPr>
              <a:t>між</a:t>
            </a:r>
            <a:r>
              <a:rPr lang="ru-RU" dirty="0">
                <a:solidFill>
                  <a:schemeClr val="bg1"/>
                </a:solidFill>
              </a:rPr>
              <a:t> </a:t>
            </a:r>
            <a:r>
              <a:rPr lang="ru-RU" dirty="0" err="1">
                <a:solidFill>
                  <a:schemeClr val="bg1"/>
                </a:solidFill>
              </a:rPr>
              <a:t>важкою</a:t>
            </a:r>
            <a:r>
              <a:rPr lang="ru-RU" dirty="0">
                <a:solidFill>
                  <a:schemeClr val="bg1"/>
                </a:solidFill>
              </a:rPr>
              <a:t> і </a:t>
            </a:r>
            <a:r>
              <a:rPr lang="ru-RU" dirty="0" smtClean="0">
                <a:solidFill>
                  <a:schemeClr val="bg1"/>
                </a:solidFill>
              </a:rPr>
              <a:t>простою </a:t>
            </a:r>
            <a:r>
              <a:rPr lang="ru-RU" dirty="0" err="1">
                <a:solidFill>
                  <a:schemeClr val="bg1"/>
                </a:solidFill>
              </a:rPr>
              <a:t>рідиною</a:t>
            </a:r>
            <a:r>
              <a:rPr lang="ru-RU" dirty="0">
                <a:solidFill>
                  <a:schemeClr val="bg1"/>
                </a:solidFill>
              </a:rPr>
              <a:t>, але за </a:t>
            </a:r>
            <a:r>
              <a:rPr lang="ru-RU" dirty="0" err="1">
                <a:solidFill>
                  <a:schemeClr val="bg1"/>
                </a:solidFill>
              </a:rPr>
              <a:t>своїми</a:t>
            </a:r>
            <a:r>
              <a:rPr lang="ru-RU" dirty="0">
                <a:solidFill>
                  <a:schemeClr val="bg1"/>
                </a:solidFill>
              </a:rPr>
              <a:t> </a:t>
            </a:r>
            <a:r>
              <a:rPr lang="ru-RU" dirty="0" err="1">
                <a:solidFill>
                  <a:schemeClr val="bg1"/>
                </a:solidFill>
              </a:rPr>
              <a:t>властивостями</a:t>
            </a:r>
            <a:r>
              <a:rPr lang="ru-RU" dirty="0">
                <a:solidFill>
                  <a:schemeClr val="bg1"/>
                </a:solidFill>
              </a:rPr>
              <a:t> вони </a:t>
            </a:r>
            <a:r>
              <a:rPr lang="ru-RU" dirty="0" err="1">
                <a:solidFill>
                  <a:schemeClr val="bg1"/>
                </a:solidFill>
              </a:rPr>
              <a:t>відрізняються</a:t>
            </a:r>
            <a:r>
              <a:rPr lang="ru-RU" dirty="0">
                <a:solidFill>
                  <a:schemeClr val="bg1"/>
                </a:solidFill>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62016" y="4974060"/>
            <a:ext cx="2961543" cy="171769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23559" y="1025201"/>
            <a:ext cx="3685303" cy="294087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35592" y="4255086"/>
            <a:ext cx="4436920" cy="2436669"/>
          </a:xfrm>
          <a:prstGeom prst="rect">
            <a:avLst/>
          </a:prstGeom>
        </p:spPr>
      </p:pic>
    </p:spTree>
    <p:extLst>
      <p:ext uri="{BB962C8B-B14F-4D97-AF65-F5344CB8AC3E}">
        <p14:creationId xmlns:p14="http://schemas.microsoft.com/office/powerpoint/2010/main" xmlns="" val="132648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24540" y="129651"/>
            <a:ext cx="6552530" cy="6480468"/>
          </a:xfrm>
        </p:spPr>
        <p:txBody>
          <a:bodyPr>
            <a:normAutofit fontScale="92500" lnSpcReduction="20000"/>
          </a:bodyPr>
          <a:lstStyle/>
          <a:p>
            <a:pPr marL="0" indent="0" algn="just">
              <a:buNone/>
            </a:pPr>
            <a:r>
              <a:rPr lang="ru-RU" dirty="0" err="1">
                <a:solidFill>
                  <a:schemeClr val="bg1"/>
                </a:solidFill>
              </a:rPr>
              <a:t>Важка</a:t>
            </a:r>
            <a:r>
              <a:rPr lang="ru-RU" dirty="0">
                <a:solidFill>
                  <a:schemeClr val="bg1"/>
                </a:solidFill>
              </a:rPr>
              <a:t> вода </a:t>
            </a:r>
            <a:r>
              <a:rPr lang="ru-RU" dirty="0" err="1">
                <a:solidFill>
                  <a:schemeClr val="bg1"/>
                </a:solidFill>
              </a:rPr>
              <a:t>використовується</a:t>
            </a:r>
            <a:r>
              <a:rPr lang="ru-RU" dirty="0">
                <a:solidFill>
                  <a:schemeClr val="bg1"/>
                </a:solidFill>
              </a:rPr>
              <a:t> в </a:t>
            </a:r>
            <a:r>
              <a:rPr lang="ru-RU" dirty="0" err="1">
                <a:solidFill>
                  <a:schemeClr val="bg1"/>
                </a:solidFill>
              </a:rPr>
              <a:t>різних</a:t>
            </a:r>
            <a:r>
              <a:rPr lang="ru-RU" dirty="0">
                <a:solidFill>
                  <a:schemeClr val="bg1"/>
                </a:solidFill>
              </a:rPr>
              <a:t> </a:t>
            </a:r>
            <a:r>
              <a:rPr lang="ru-RU" dirty="0" err="1">
                <a:solidFill>
                  <a:schemeClr val="bg1"/>
                </a:solidFill>
              </a:rPr>
              <a:t>біологічних</a:t>
            </a:r>
            <a:r>
              <a:rPr lang="ru-RU" dirty="0">
                <a:solidFill>
                  <a:schemeClr val="bg1"/>
                </a:solidFill>
              </a:rPr>
              <a:t> і </a:t>
            </a:r>
            <a:r>
              <a:rPr lang="ru-RU" dirty="0" err="1">
                <a:solidFill>
                  <a:schemeClr val="bg1"/>
                </a:solidFill>
              </a:rPr>
              <a:t>хімічних</a:t>
            </a:r>
            <a:r>
              <a:rPr lang="ru-RU" dirty="0">
                <a:solidFill>
                  <a:schemeClr val="bg1"/>
                </a:solidFill>
              </a:rPr>
              <a:t> </a:t>
            </a:r>
            <a:r>
              <a:rPr lang="ru-RU" dirty="0" err="1" smtClean="0">
                <a:solidFill>
                  <a:schemeClr val="bg1"/>
                </a:solidFill>
              </a:rPr>
              <a:t>процесах</a:t>
            </a:r>
            <a:r>
              <a:rPr lang="ru-RU" dirty="0" smtClean="0">
                <a:solidFill>
                  <a:schemeClr val="bg1"/>
                </a:solidFill>
              </a:rPr>
              <a:t>. </a:t>
            </a:r>
            <a:r>
              <a:rPr lang="ru-RU" dirty="0" err="1">
                <a:solidFill>
                  <a:schemeClr val="bg1"/>
                </a:solidFill>
              </a:rPr>
              <a:t>Вченими</a:t>
            </a:r>
            <a:r>
              <a:rPr lang="ru-RU" dirty="0">
                <a:solidFill>
                  <a:schemeClr val="bg1"/>
                </a:solidFill>
              </a:rPr>
              <a:t> </a:t>
            </a:r>
            <a:r>
              <a:rPr lang="ru-RU" dirty="0" err="1">
                <a:solidFill>
                  <a:schemeClr val="bg1"/>
                </a:solidFill>
              </a:rPr>
              <a:t>було</a:t>
            </a:r>
            <a:r>
              <a:rPr lang="ru-RU" dirty="0">
                <a:solidFill>
                  <a:schemeClr val="bg1"/>
                </a:solidFill>
              </a:rPr>
              <a:t> </a:t>
            </a:r>
            <a:r>
              <a:rPr lang="ru-RU" dirty="0" err="1">
                <a:solidFill>
                  <a:schemeClr val="bg1"/>
                </a:solidFill>
              </a:rPr>
              <a:t>визначено</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така</a:t>
            </a:r>
            <a:r>
              <a:rPr lang="ru-RU" dirty="0">
                <a:solidFill>
                  <a:schemeClr val="bg1"/>
                </a:solidFill>
              </a:rPr>
              <a:t> </a:t>
            </a:r>
            <a:r>
              <a:rPr lang="ru-RU" dirty="0" err="1">
                <a:solidFill>
                  <a:schemeClr val="bg1"/>
                </a:solidFill>
              </a:rPr>
              <a:t>рідина</a:t>
            </a:r>
            <a:r>
              <a:rPr lang="ru-RU" dirty="0">
                <a:solidFill>
                  <a:schemeClr val="bg1"/>
                </a:solidFill>
              </a:rPr>
              <a:t> </a:t>
            </a:r>
            <a:r>
              <a:rPr lang="ru-RU" dirty="0" err="1">
                <a:solidFill>
                  <a:schemeClr val="bg1"/>
                </a:solidFill>
              </a:rPr>
              <a:t>перешкоджає</a:t>
            </a:r>
            <a:r>
              <a:rPr lang="ru-RU" dirty="0">
                <a:solidFill>
                  <a:schemeClr val="bg1"/>
                </a:solidFill>
              </a:rPr>
              <a:t> </a:t>
            </a:r>
            <a:r>
              <a:rPr lang="ru-RU" dirty="0" err="1">
                <a:solidFill>
                  <a:schemeClr val="bg1"/>
                </a:solidFill>
              </a:rPr>
              <a:t>розвитку</a:t>
            </a:r>
            <a:r>
              <a:rPr lang="ru-RU" dirty="0">
                <a:solidFill>
                  <a:schemeClr val="bg1"/>
                </a:solidFill>
              </a:rPr>
              <a:t> </a:t>
            </a:r>
            <a:r>
              <a:rPr lang="ru-RU" dirty="0" err="1">
                <a:solidFill>
                  <a:schemeClr val="bg1"/>
                </a:solidFill>
              </a:rPr>
              <a:t>бактерій</a:t>
            </a:r>
            <a:r>
              <a:rPr lang="ru-RU" dirty="0">
                <a:solidFill>
                  <a:schemeClr val="bg1"/>
                </a:solidFill>
              </a:rPr>
              <a:t>, </a:t>
            </a:r>
            <a:r>
              <a:rPr lang="ru-RU" dirty="0" err="1">
                <a:solidFill>
                  <a:schemeClr val="bg1"/>
                </a:solidFill>
              </a:rPr>
              <a:t>грибів</a:t>
            </a:r>
            <a:r>
              <a:rPr lang="ru-RU" dirty="0">
                <a:solidFill>
                  <a:schemeClr val="bg1"/>
                </a:solidFill>
              </a:rPr>
              <a:t>, </a:t>
            </a:r>
            <a:r>
              <a:rPr lang="ru-RU" dirty="0" err="1">
                <a:solidFill>
                  <a:schemeClr val="bg1"/>
                </a:solidFill>
              </a:rPr>
              <a:t>водоростей</a:t>
            </a:r>
            <a:r>
              <a:rPr lang="ru-RU" dirty="0">
                <a:solidFill>
                  <a:schemeClr val="bg1"/>
                </a:solidFill>
              </a:rPr>
              <a:t>, а </a:t>
            </a:r>
            <a:r>
              <a:rPr lang="ru-RU" dirty="0" err="1">
                <a:solidFill>
                  <a:schemeClr val="bg1"/>
                </a:solidFill>
              </a:rPr>
              <a:t>якщо</a:t>
            </a:r>
            <a:r>
              <a:rPr lang="ru-RU" dirty="0">
                <a:solidFill>
                  <a:schemeClr val="bg1"/>
                </a:solidFill>
              </a:rPr>
              <a:t> в </a:t>
            </a:r>
            <a:r>
              <a:rPr lang="ru-RU" dirty="0" err="1">
                <a:solidFill>
                  <a:schemeClr val="bg1"/>
                </a:solidFill>
              </a:rPr>
              <a:t>ній</a:t>
            </a:r>
            <a:r>
              <a:rPr lang="ru-RU" dirty="0">
                <a:solidFill>
                  <a:schemeClr val="bg1"/>
                </a:solidFill>
              </a:rPr>
              <a:t> </a:t>
            </a:r>
            <a:r>
              <a:rPr lang="ru-RU" dirty="0" err="1">
                <a:solidFill>
                  <a:schemeClr val="bg1"/>
                </a:solidFill>
              </a:rPr>
              <a:t>міститься</a:t>
            </a:r>
            <a:r>
              <a:rPr lang="ru-RU" dirty="0">
                <a:solidFill>
                  <a:schemeClr val="bg1"/>
                </a:solidFill>
              </a:rPr>
              <a:t> 50% </a:t>
            </a:r>
            <a:r>
              <a:rPr lang="ru-RU" dirty="0" err="1">
                <a:solidFill>
                  <a:schemeClr val="bg1"/>
                </a:solidFill>
              </a:rPr>
              <a:t>дейтерію</a:t>
            </a:r>
            <a:r>
              <a:rPr lang="ru-RU" dirty="0">
                <a:solidFill>
                  <a:schemeClr val="bg1"/>
                </a:solidFill>
              </a:rPr>
              <a:t>, то </a:t>
            </a:r>
            <a:r>
              <a:rPr lang="ru-RU" dirty="0" err="1">
                <a:solidFill>
                  <a:schemeClr val="bg1"/>
                </a:solidFill>
              </a:rPr>
              <a:t>набуває</a:t>
            </a:r>
            <a:r>
              <a:rPr lang="ru-RU" dirty="0">
                <a:solidFill>
                  <a:schemeClr val="bg1"/>
                </a:solidFill>
              </a:rPr>
              <a:t> </a:t>
            </a:r>
            <a:r>
              <a:rPr lang="ru-RU" dirty="0" err="1">
                <a:solidFill>
                  <a:schemeClr val="bg1"/>
                </a:solidFill>
              </a:rPr>
              <a:t>антимутагенні</a:t>
            </a:r>
            <a:r>
              <a:rPr lang="ru-RU" dirty="0">
                <a:solidFill>
                  <a:schemeClr val="bg1"/>
                </a:solidFill>
              </a:rPr>
              <a:t> </a:t>
            </a:r>
            <a:r>
              <a:rPr lang="ru-RU" dirty="0" err="1">
                <a:solidFill>
                  <a:schemeClr val="bg1"/>
                </a:solidFill>
              </a:rPr>
              <a:t>властивості</a:t>
            </a:r>
            <a:r>
              <a:rPr lang="ru-RU" dirty="0">
                <a:solidFill>
                  <a:schemeClr val="bg1"/>
                </a:solidFill>
              </a:rPr>
              <a:t>, </a:t>
            </a:r>
            <a:r>
              <a:rPr lang="ru-RU" dirty="0" err="1">
                <a:solidFill>
                  <a:schemeClr val="bg1"/>
                </a:solidFill>
              </a:rPr>
              <a:t>сприяє</a:t>
            </a:r>
            <a:r>
              <a:rPr lang="ru-RU" dirty="0">
                <a:solidFill>
                  <a:schemeClr val="bg1"/>
                </a:solidFill>
              </a:rPr>
              <a:t> </a:t>
            </a:r>
            <a:r>
              <a:rPr lang="ru-RU" dirty="0" err="1">
                <a:solidFill>
                  <a:schemeClr val="bg1"/>
                </a:solidFill>
              </a:rPr>
              <a:t>зростанню</a:t>
            </a:r>
            <a:r>
              <a:rPr lang="ru-RU" dirty="0">
                <a:solidFill>
                  <a:schemeClr val="bg1"/>
                </a:solidFill>
              </a:rPr>
              <a:t> </a:t>
            </a:r>
            <a:r>
              <a:rPr lang="ru-RU" dirty="0" err="1">
                <a:solidFill>
                  <a:schemeClr val="bg1"/>
                </a:solidFill>
              </a:rPr>
              <a:t>біологічної</a:t>
            </a:r>
            <a:r>
              <a:rPr lang="ru-RU" dirty="0">
                <a:solidFill>
                  <a:schemeClr val="bg1"/>
                </a:solidFill>
              </a:rPr>
              <a:t> </a:t>
            </a:r>
            <a:r>
              <a:rPr lang="ru-RU" dirty="0" err="1">
                <a:solidFill>
                  <a:schemeClr val="bg1"/>
                </a:solidFill>
              </a:rPr>
              <a:t>маси</a:t>
            </a:r>
            <a:r>
              <a:rPr lang="ru-RU" dirty="0">
                <a:solidFill>
                  <a:schemeClr val="bg1"/>
                </a:solidFill>
              </a:rPr>
              <a:t> та </a:t>
            </a:r>
            <a:r>
              <a:rPr lang="ru-RU" dirty="0" err="1">
                <a:solidFill>
                  <a:schemeClr val="bg1"/>
                </a:solidFill>
              </a:rPr>
              <a:t>прискорення</a:t>
            </a:r>
            <a:r>
              <a:rPr lang="ru-RU" dirty="0">
                <a:solidFill>
                  <a:schemeClr val="bg1"/>
                </a:solidFill>
              </a:rPr>
              <a:t> </a:t>
            </a:r>
            <a:r>
              <a:rPr lang="ru-RU" dirty="0" err="1">
                <a:solidFill>
                  <a:schemeClr val="bg1"/>
                </a:solidFill>
              </a:rPr>
              <a:t>статевого</a:t>
            </a:r>
            <a:r>
              <a:rPr lang="ru-RU" dirty="0">
                <a:solidFill>
                  <a:schemeClr val="bg1"/>
                </a:solidFill>
              </a:rPr>
              <a:t> </a:t>
            </a:r>
            <a:r>
              <a:rPr lang="ru-RU" dirty="0" err="1">
                <a:solidFill>
                  <a:schemeClr val="bg1"/>
                </a:solidFill>
              </a:rPr>
              <a:t>дозрівання</a:t>
            </a:r>
            <a:r>
              <a:rPr lang="ru-RU" dirty="0">
                <a:solidFill>
                  <a:schemeClr val="bg1"/>
                </a:solidFill>
              </a:rPr>
              <a:t> у людей</a:t>
            </a:r>
            <a:r>
              <a:rPr lang="ru-RU" dirty="0" smtClean="0">
                <a:solidFill>
                  <a:schemeClr val="bg1"/>
                </a:solidFill>
              </a:rPr>
              <a:t>.</a:t>
            </a:r>
            <a:endParaRPr lang="ru-RU" dirty="0">
              <a:solidFill>
                <a:schemeClr val="bg1"/>
              </a:solidFill>
            </a:endParaRPr>
          </a:p>
          <a:p>
            <a:pPr marL="0" indent="0" algn="just">
              <a:buNone/>
            </a:pPr>
            <a:r>
              <a:rPr lang="ru-RU" dirty="0" err="1">
                <a:solidFill>
                  <a:schemeClr val="bg1"/>
                </a:solidFill>
              </a:rPr>
              <a:t>Європейські</a:t>
            </a:r>
            <a:r>
              <a:rPr lang="ru-RU" dirty="0">
                <a:solidFill>
                  <a:schemeClr val="bg1"/>
                </a:solidFill>
              </a:rPr>
              <a:t> </a:t>
            </a:r>
            <a:r>
              <a:rPr lang="ru-RU" dirty="0" err="1">
                <a:solidFill>
                  <a:schemeClr val="bg1"/>
                </a:solidFill>
              </a:rPr>
              <a:t>вчені</a:t>
            </a:r>
            <a:r>
              <a:rPr lang="ru-RU" dirty="0">
                <a:solidFill>
                  <a:schemeClr val="bg1"/>
                </a:solidFill>
              </a:rPr>
              <a:t> проводили </a:t>
            </a:r>
            <a:r>
              <a:rPr lang="ru-RU" dirty="0" err="1">
                <a:solidFill>
                  <a:schemeClr val="bg1"/>
                </a:solidFill>
              </a:rPr>
              <a:t>досліди</a:t>
            </a:r>
            <a:r>
              <a:rPr lang="ru-RU" dirty="0">
                <a:solidFill>
                  <a:schemeClr val="bg1"/>
                </a:solidFill>
              </a:rPr>
              <a:t> на </a:t>
            </a:r>
            <a:r>
              <a:rPr lang="ru-RU" dirty="0" err="1">
                <a:solidFill>
                  <a:schemeClr val="bg1"/>
                </a:solidFill>
              </a:rPr>
              <a:t>мишах</a:t>
            </a:r>
            <a:r>
              <a:rPr lang="ru-RU" dirty="0">
                <a:solidFill>
                  <a:schemeClr val="bg1"/>
                </a:solidFill>
              </a:rPr>
              <a:t> </a:t>
            </a:r>
            <a:r>
              <a:rPr lang="ru-RU" dirty="0" err="1">
                <a:solidFill>
                  <a:schemeClr val="bg1"/>
                </a:solidFill>
              </a:rPr>
              <a:t>із</a:t>
            </a:r>
            <a:r>
              <a:rPr lang="ru-RU" dirty="0">
                <a:solidFill>
                  <a:schemeClr val="bg1"/>
                </a:solidFill>
              </a:rPr>
              <a:t> </a:t>
            </a:r>
            <a:r>
              <a:rPr lang="ru-RU" dirty="0" err="1">
                <a:solidFill>
                  <a:schemeClr val="bg1"/>
                </a:solidFill>
              </a:rPr>
              <a:t>злоякісною</a:t>
            </a:r>
            <a:r>
              <a:rPr lang="ru-RU" dirty="0">
                <a:solidFill>
                  <a:schemeClr val="bg1"/>
                </a:solidFill>
              </a:rPr>
              <a:t> </a:t>
            </a:r>
            <a:r>
              <a:rPr lang="ru-RU" dirty="0" err="1">
                <a:solidFill>
                  <a:schemeClr val="bg1"/>
                </a:solidFill>
              </a:rPr>
              <a:t>пухлиною</a:t>
            </a:r>
            <a:r>
              <a:rPr lang="ru-RU" dirty="0">
                <a:solidFill>
                  <a:schemeClr val="bg1"/>
                </a:solidFill>
              </a:rPr>
              <a:t>. </a:t>
            </a:r>
            <a:r>
              <a:rPr lang="ru-RU" dirty="0" err="1">
                <a:solidFill>
                  <a:schemeClr val="bg1"/>
                </a:solidFill>
              </a:rPr>
              <a:t>Важка</a:t>
            </a:r>
            <a:r>
              <a:rPr lang="ru-RU" dirty="0">
                <a:solidFill>
                  <a:schemeClr val="bg1"/>
                </a:solidFill>
              </a:rPr>
              <a:t> вода погубила і хвороба, і </a:t>
            </a:r>
            <a:r>
              <a:rPr lang="ru-RU" dirty="0" err="1">
                <a:solidFill>
                  <a:schemeClr val="bg1"/>
                </a:solidFill>
              </a:rPr>
              <a:t>її</a:t>
            </a:r>
            <a:r>
              <a:rPr lang="ru-RU" dirty="0">
                <a:solidFill>
                  <a:schemeClr val="bg1"/>
                </a:solidFill>
              </a:rPr>
              <a:t> </a:t>
            </a:r>
            <a:r>
              <a:rPr lang="ru-RU" dirty="0" err="1">
                <a:solidFill>
                  <a:schemeClr val="bg1"/>
                </a:solidFill>
              </a:rPr>
              <a:t>носіїв</a:t>
            </a:r>
            <a:r>
              <a:rPr lang="ru-RU" dirty="0">
                <a:solidFill>
                  <a:schemeClr val="bg1"/>
                </a:solidFill>
              </a:rPr>
              <a:t>. </a:t>
            </a:r>
            <a:r>
              <a:rPr lang="ru-RU" dirty="0" err="1">
                <a:solidFill>
                  <a:schemeClr val="bg1"/>
                </a:solidFill>
              </a:rPr>
              <a:t>Було</a:t>
            </a:r>
            <a:r>
              <a:rPr lang="ru-RU" dirty="0">
                <a:solidFill>
                  <a:schemeClr val="bg1"/>
                </a:solidFill>
              </a:rPr>
              <a:t> </a:t>
            </a:r>
            <a:r>
              <a:rPr lang="ru-RU" dirty="0" err="1">
                <a:solidFill>
                  <a:schemeClr val="bg1"/>
                </a:solidFill>
              </a:rPr>
              <a:t>встановлено</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така</a:t>
            </a:r>
            <a:r>
              <a:rPr lang="ru-RU" dirty="0">
                <a:solidFill>
                  <a:schemeClr val="bg1"/>
                </a:solidFill>
              </a:rPr>
              <a:t> вода погано </a:t>
            </a:r>
            <a:r>
              <a:rPr lang="ru-RU" dirty="0" err="1">
                <a:solidFill>
                  <a:schemeClr val="bg1"/>
                </a:solidFill>
              </a:rPr>
              <a:t>діє</a:t>
            </a:r>
            <a:r>
              <a:rPr lang="ru-RU" dirty="0">
                <a:solidFill>
                  <a:schemeClr val="bg1"/>
                </a:solidFill>
              </a:rPr>
              <a:t> на </a:t>
            </a:r>
            <a:r>
              <a:rPr lang="ru-RU" dirty="0" err="1">
                <a:solidFill>
                  <a:schemeClr val="bg1"/>
                </a:solidFill>
              </a:rPr>
              <a:t>рослини</a:t>
            </a:r>
            <a:r>
              <a:rPr lang="ru-RU" dirty="0">
                <a:solidFill>
                  <a:schemeClr val="bg1"/>
                </a:solidFill>
              </a:rPr>
              <a:t> і </a:t>
            </a:r>
            <a:r>
              <a:rPr lang="ru-RU" dirty="0" err="1">
                <a:solidFill>
                  <a:schemeClr val="bg1"/>
                </a:solidFill>
              </a:rPr>
              <a:t>тварин</a:t>
            </a:r>
            <a:r>
              <a:rPr lang="ru-RU" dirty="0">
                <a:solidFill>
                  <a:schemeClr val="bg1"/>
                </a:solidFill>
              </a:rPr>
              <a:t>. У </a:t>
            </a:r>
            <a:r>
              <a:rPr lang="ru-RU" dirty="0" err="1">
                <a:solidFill>
                  <a:schemeClr val="bg1"/>
                </a:solidFill>
              </a:rPr>
              <a:t>піддослідних</a:t>
            </a:r>
            <a:r>
              <a:rPr lang="ru-RU" dirty="0">
                <a:solidFill>
                  <a:schemeClr val="bg1"/>
                </a:solidFill>
              </a:rPr>
              <a:t>, </a:t>
            </a:r>
            <a:r>
              <a:rPr lang="ru-RU" dirty="0" err="1">
                <a:solidFill>
                  <a:schemeClr val="bg1"/>
                </a:solidFill>
              </a:rPr>
              <a:t>яких</a:t>
            </a:r>
            <a:r>
              <a:rPr lang="ru-RU" dirty="0">
                <a:solidFill>
                  <a:schemeClr val="bg1"/>
                </a:solidFill>
              </a:rPr>
              <a:t> </a:t>
            </a:r>
            <a:r>
              <a:rPr lang="ru-RU" dirty="0" err="1">
                <a:solidFill>
                  <a:schemeClr val="bg1"/>
                </a:solidFill>
              </a:rPr>
              <a:t>поїли</a:t>
            </a:r>
            <a:r>
              <a:rPr lang="ru-RU" dirty="0">
                <a:solidFill>
                  <a:schemeClr val="bg1"/>
                </a:solidFill>
              </a:rPr>
              <a:t> </a:t>
            </a:r>
            <a:r>
              <a:rPr lang="ru-RU" dirty="0" err="1">
                <a:solidFill>
                  <a:schemeClr val="bg1"/>
                </a:solidFill>
              </a:rPr>
              <a:t>важкою</a:t>
            </a:r>
            <a:r>
              <a:rPr lang="ru-RU" dirty="0">
                <a:solidFill>
                  <a:schemeClr val="bg1"/>
                </a:solidFill>
              </a:rPr>
              <a:t> водою, </a:t>
            </a:r>
            <a:r>
              <a:rPr lang="ru-RU" dirty="0" err="1">
                <a:solidFill>
                  <a:schemeClr val="bg1"/>
                </a:solidFill>
              </a:rPr>
              <a:t>руйнувалися</a:t>
            </a:r>
            <a:r>
              <a:rPr lang="ru-RU" dirty="0">
                <a:solidFill>
                  <a:schemeClr val="bg1"/>
                </a:solidFill>
              </a:rPr>
              <a:t> </a:t>
            </a:r>
            <a:r>
              <a:rPr lang="ru-RU" dirty="0" err="1">
                <a:solidFill>
                  <a:schemeClr val="bg1"/>
                </a:solidFill>
              </a:rPr>
              <a:t>нирки</a:t>
            </a:r>
            <a:r>
              <a:rPr lang="ru-RU" dirty="0">
                <a:solidFill>
                  <a:schemeClr val="bg1"/>
                </a:solidFill>
              </a:rPr>
              <a:t> і </a:t>
            </a:r>
            <a:r>
              <a:rPr lang="ru-RU" dirty="0" err="1">
                <a:solidFill>
                  <a:schemeClr val="bg1"/>
                </a:solidFill>
              </a:rPr>
              <a:t>засмучувався</a:t>
            </a:r>
            <a:r>
              <a:rPr lang="ru-RU" dirty="0">
                <a:solidFill>
                  <a:schemeClr val="bg1"/>
                </a:solidFill>
              </a:rPr>
              <a:t> </a:t>
            </a:r>
            <a:r>
              <a:rPr lang="ru-RU" dirty="0" err="1">
                <a:solidFill>
                  <a:schemeClr val="bg1"/>
                </a:solidFill>
              </a:rPr>
              <a:t>обмін</a:t>
            </a:r>
            <a:r>
              <a:rPr lang="ru-RU" dirty="0">
                <a:solidFill>
                  <a:schemeClr val="bg1"/>
                </a:solidFill>
              </a:rPr>
              <a:t> </a:t>
            </a:r>
            <a:r>
              <a:rPr lang="ru-RU" dirty="0" err="1">
                <a:solidFill>
                  <a:schemeClr val="bg1"/>
                </a:solidFill>
              </a:rPr>
              <a:t>речовин</a:t>
            </a:r>
            <a:r>
              <a:rPr lang="ru-RU" dirty="0">
                <a:solidFill>
                  <a:schemeClr val="bg1"/>
                </a:solidFill>
              </a:rPr>
              <a:t>. При </a:t>
            </a:r>
            <a:r>
              <a:rPr lang="ru-RU" dirty="0" err="1">
                <a:solidFill>
                  <a:schemeClr val="bg1"/>
                </a:solidFill>
              </a:rPr>
              <a:t>високих</a:t>
            </a:r>
            <a:r>
              <a:rPr lang="ru-RU" dirty="0">
                <a:solidFill>
                  <a:schemeClr val="bg1"/>
                </a:solidFill>
              </a:rPr>
              <a:t> дозах води </a:t>
            </a:r>
            <a:r>
              <a:rPr lang="ru-RU" dirty="0" err="1">
                <a:solidFill>
                  <a:schemeClr val="bg1"/>
                </a:solidFill>
              </a:rPr>
              <a:t>тварини</a:t>
            </a:r>
            <a:r>
              <a:rPr lang="ru-RU" dirty="0">
                <a:solidFill>
                  <a:schemeClr val="bg1"/>
                </a:solidFill>
              </a:rPr>
              <a:t> гинули. При невеликому </a:t>
            </a:r>
            <a:r>
              <a:rPr lang="ru-RU" dirty="0" err="1">
                <a:solidFill>
                  <a:schemeClr val="bg1"/>
                </a:solidFill>
              </a:rPr>
              <a:t>обсязі</a:t>
            </a:r>
            <a:r>
              <a:rPr lang="ru-RU" dirty="0">
                <a:solidFill>
                  <a:schemeClr val="bg1"/>
                </a:solidFill>
              </a:rPr>
              <a:t> (до 25%), </a:t>
            </a:r>
            <a:r>
              <a:rPr lang="ru-RU" dirty="0" err="1">
                <a:solidFill>
                  <a:schemeClr val="bg1"/>
                </a:solidFill>
              </a:rPr>
              <a:t>тварини</a:t>
            </a:r>
            <a:r>
              <a:rPr lang="ru-RU" dirty="0">
                <a:solidFill>
                  <a:schemeClr val="bg1"/>
                </a:solidFill>
              </a:rPr>
              <a:t> набирали вагу і приносили хороший </a:t>
            </a:r>
            <a:r>
              <a:rPr lang="ru-RU" dirty="0" err="1">
                <a:solidFill>
                  <a:schemeClr val="bg1"/>
                </a:solidFill>
              </a:rPr>
              <a:t>приплід</a:t>
            </a:r>
            <a:r>
              <a:rPr lang="ru-RU" dirty="0">
                <a:solidFill>
                  <a:schemeClr val="bg1"/>
                </a:solidFill>
              </a:rPr>
              <a:t>, а у курей </a:t>
            </a:r>
            <a:r>
              <a:rPr lang="ru-RU" dirty="0" err="1">
                <a:solidFill>
                  <a:schemeClr val="bg1"/>
                </a:solidFill>
              </a:rPr>
              <a:t>збільшувалася</a:t>
            </a:r>
            <a:r>
              <a:rPr lang="ru-RU" dirty="0">
                <a:solidFill>
                  <a:schemeClr val="bg1"/>
                </a:solidFill>
              </a:rPr>
              <a:t> </a:t>
            </a:r>
            <a:r>
              <a:rPr lang="ru-RU" dirty="0" err="1">
                <a:solidFill>
                  <a:schemeClr val="bg1"/>
                </a:solidFill>
              </a:rPr>
              <a:t>несучість</a:t>
            </a:r>
            <a:r>
              <a:rPr lang="ru-RU" dirty="0" smtClean="0">
                <a:solidFill>
                  <a:schemeClr val="bg1"/>
                </a:solidFill>
              </a:rPr>
              <a:t>.</a:t>
            </a:r>
            <a:endParaRPr lang="ru-RU"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1967" y="129651"/>
            <a:ext cx="4463479" cy="297710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0941" y="3358312"/>
            <a:ext cx="4534505" cy="3075538"/>
          </a:xfrm>
          <a:prstGeom prst="rect">
            <a:avLst/>
          </a:prstGeom>
        </p:spPr>
      </p:pic>
    </p:spTree>
    <p:extLst>
      <p:ext uri="{BB962C8B-B14F-4D97-AF65-F5344CB8AC3E}">
        <p14:creationId xmlns:p14="http://schemas.microsoft.com/office/powerpoint/2010/main" xmlns="" val="249737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4554" y="133776"/>
            <a:ext cx="8072857" cy="615371"/>
          </a:xfrm>
        </p:spPr>
        <p:txBody>
          <a:bodyPr/>
          <a:lstStyle/>
          <a:p>
            <a:r>
              <a:rPr lang="ru-RU" dirty="0" err="1" smtClean="0"/>
              <a:t>Дистильована</a:t>
            </a:r>
            <a:r>
              <a:rPr lang="ru-RU" dirty="0" smtClean="0"/>
              <a:t> вода</a:t>
            </a:r>
            <a:endParaRPr lang="ru-RU" dirty="0"/>
          </a:p>
        </p:txBody>
      </p:sp>
      <p:sp>
        <p:nvSpPr>
          <p:cNvPr id="3" name="Объект 2"/>
          <p:cNvSpPr>
            <a:spLocks noGrp="1"/>
          </p:cNvSpPr>
          <p:nvPr>
            <p:ph idx="1"/>
          </p:nvPr>
        </p:nvSpPr>
        <p:spPr>
          <a:xfrm>
            <a:off x="1262597" y="3714730"/>
            <a:ext cx="9905999" cy="3541714"/>
          </a:xfrm>
        </p:spPr>
        <p:txBody>
          <a:bodyPr>
            <a:normAutofit lnSpcReduction="10000"/>
          </a:bodyPr>
          <a:lstStyle/>
          <a:p>
            <a:pPr marL="0" indent="0">
              <a:buNone/>
            </a:pPr>
            <a:r>
              <a:rPr lang="ru-RU" dirty="0" err="1">
                <a:solidFill>
                  <a:schemeClr val="bg1"/>
                </a:solidFill>
              </a:rPr>
              <a:t>Дистильована</a:t>
            </a:r>
            <a:r>
              <a:rPr lang="ru-RU" dirty="0">
                <a:solidFill>
                  <a:schemeClr val="bg1"/>
                </a:solidFill>
              </a:rPr>
              <a:t> вода - </a:t>
            </a:r>
            <a:r>
              <a:rPr lang="ru-RU" dirty="0" err="1">
                <a:solidFill>
                  <a:schemeClr val="bg1"/>
                </a:solidFill>
              </a:rPr>
              <a:t>це</a:t>
            </a:r>
            <a:r>
              <a:rPr lang="ru-RU" dirty="0">
                <a:solidFill>
                  <a:schemeClr val="bg1"/>
                </a:solidFill>
              </a:rPr>
              <a:t> </a:t>
            </a:r>
            <a:r>
              <a:rPr lang="ru-RU" dirty="0" err="1">
                <a:solidFill>
                  <a:schemeClr val="bg1"/>
                </a:solidFill>
              </a:rPr>
              <a:t>така</a:t>
            </a:r>
            <a:r>
              <a:rPr lang="ru-RU" dirty="0">
                <a:solidFill>
                  <a:schemeClr val="bg1"/>
                </a:solidFill>
              </a:rPr>
              <a:t> вода, яка очищена </a:t>
            </a:r>
            <a:r>
              <a:rPr lang="ru-RU" dirty="0" err="1">
                <a:solidFill>
                  <a:schemeClr val="bg1"/>
                </a:solidFill>
              </a:rPr>
              <a:t>від</a:t>
            </a:r>
            <a:r>
              <a:rPr lang="ru-RU" dirty="0">
                <a:solidFill>
                  <a:schemeClr val="bg1"/>
                </a:solidFill>
              </a:rPr>
              <a:t> </a:t>
            </a:r>
            <a:r>
              <a:rPr lang="ru-RU" dirty="0" err="1">
                <a:solidFill>
                  <a:schemeClr val="bg1"/>
                </a:solidFill>
              </a:rPr>
              <a:t>органічних</a:t>
            </a:r>
            <a:r>
              <a:rPr lang="ru-RU" dirty="0">
                <a:solidFill>
                  <a:schemeClr val="bg1"/>
                </a:solidFill>
              </a:rPr>
              <a:t> і </a:t>
            </a:r>
            <a:r>
              <a:rPr lang="ru-RU" dirty="0" err="1">
                <a:solidFill>
                  <a:schemeClr val="bg1"/>
                </a:solidFill>
              </a:rPr>
              <a:t>неорганічних</a:t>
            </a:r>
            <a:r>
              <a:rPr lang="ru-RU" dirty="0">
                <a:solidFill>
                  <a:schemeClr val="bg1"/>
                </a:solidFill>
              </a:rPr>
              <a:t> </a:t>
            </a:r>
            <a:r>
              <a:rPr lang="ru-RU" dirty="0" err="1">
                <a:solidFill>
                  <a:schemeClr val="bg1"/>
                </a:solidFill>
              </a:rPr>
              <a:t>домішок</a:t>
            </a:r>
            <a:r>
              <a:rPr lang="ru-RU" dirty="0">
                <a:solidFill>
                  <a:schemeClr val="bg1"/>
                </a:solidFill>
              </a:rPr>
              <a:t>. До перших з них </a:t>
            </a:r>
            <a:r>
              <a:rPr lang="ru-RU" dirty="0" err="1">
                <a:solidFill>
                  <a:schemeClr val="bg1"/>
                </a:solidFill>
              </a:rPr>
              <a:t>відносяться</a:t>
            </a:r>
            <a:r>
              <a:rPr lang="ru-RU" dirty="0">
                <a:solidFill>
                  <a:schemeClr val="bg1"/>
                </a:solidFill>
              </a:rPr>
              <a:t> </a:t>
            </a:r>
            <a:r>
              <a:rPr lang="ru-RU" dirty="0" err="1">
                <a:solidFill>
                  <a:schemeClr val="bg1"/>
                </a:solidFill>
              </a:rPr>
              <a:t>всілякі</a:t>
            </a:r>
            <a:r>
              <a:rPr lang="ru-RU" dirty="0">
                <a:solidFill>
                  <a:schemeClr val="bg1"/>
                </a:solidFill>
              </a:rPr>
              <a:t> </a:t>
            </a:r>
            <a:r>
              <a:rPr lang="ru-RU" dirty="0" err="1">
                <a:solidFill>
                  <a:schemeClr val="bg1"/>
                </a:solidFill>
              </a:rPr>
              <a:t>віруси</a:t>
            </a:r>
            <a:r>
              <a:rPr lang="ru-RU" dirty="0">
                <a:solidFill>
                  <a:schemeClr val="bg1"/>
                </a:solidFill>
              </a:rPr>
              <a:t>, </a:t>
            </a:r>
            <a:r>
              <a:rPr lang="ru-RU" dirty="0" err="1">
                <a:solidFill>
                  <a:schemeClr val="bg1"/>
                </a:solidFill>
              </a:rPr>
              <a:t>бактерії</a:t>
            </a:r>
            <a:r>
              <a:rPr lang="ru-RU" dirty="0">
                <a:solidFill>
                  <a:schemeClr val="bg1"/>
                </a:solidFill>
              </a:rPr>
              <a:t>, </a:t>
            </a:r>
            <a:r>
              <a:rPr lang="ru-RU" dirty="0" err="1">
                <a:solidFill>
                  <a:schemeClr val="bg1"/>
                </a:solidFill>
              </a:rPr>
              <a:t>продукти</a:t>
            </a:r>
            <a:r>
              <a:rPr lang="ru-RU" dirty="0">
                <a:solidFill>
                  <a:schemeClr val="bg1"/>
                </a:solidFill>
              </a:rPr>
              <a:t> </a:t>
            </a:r>
            <a:r>
              <a:rPr lang="ru-RU" dirty="0" err="1">
                <a:solidFill>
                  <a:schemeClr val="bg1"/>
                </a:solidFill>
              </a:rPr>
              <a:t>життєдіяльності</a:t>
            </a:r>
            <a:r>
              <a:rPr lang="ru-RU" dirty="0">
                <a:solidFill>
                  <a:schemeClr val="bg1"/>
                </a:solidFill>
              </a:rPr>
              <a:t> </a:t>
            </a:r>
            <a:r>
              <a:rPr lang="ru-RU" dirty="0" err="1">
                <a:solidFill>
                  <a:schemeClr val="bg1"/>
                </a:solidFill>
              </a:rPr>
              <a:t>рослин</a:t>
            </a:r>
            <a:r>
              <a:rPr lang="ru-RU" dirty="0">
                <a:solidFill>
                  <a:schemeClr val="bg1"/>
                </a:solidFill>
              </a:rPr>
              <a:t> і </a:t>
            </a:r>
            <a:r>
              <a:rPr lang="ru-RU" dirty="0" err="1">
                <a:solidFill>
                  <a:schemeClr val="bg1"/>
                </a:solidFill>
              </a:rPr>
              <a:t>тварин</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стосується</a:t>
            </a:r>
            <a:r>
              <a:rPr lang="ru-RU" dirty="0">
                <a:solidFill>
                  <a:schemeClr val="bg1"/>
                </a:solidFill>
              </a:rPr>
              <a:t> другого, то </a:t>
            </a:r>
            <a:r>
              <a:rPr lang="ru-RU" dirty="0" err="1">
                <a:solidFill>
                  <a:schemeClr val="bg1"/>
                </a:solidFill>
              </a:rPr>
              <a:t>це</a:t>
            </a:r>
            <a:r>
              <a:rPr lang="ru-RU" dirty="0">
                <a:solidFill>
                  <a:schemeClr val="bg1"/>
                </a:solidFill>
              </a:rPr>
              <a:t> </a:t>
            </a:r>
            <a:r>
              <a:rPr lang="ru-RU" dirty="0" err="1">
                <a:solidFill>
                  <a:schemeClr val="bg1"/>
                </a:solidFill>
              </a:rPr>
              <a:t>мінеральні</a:t>
            </a:r>
            <a:r>
              <a:rPr lang="ru-RU" dirty="0">
                <a:solidFill>
                  <a:schemeClr val="bg1"/>
                </a:solidFill>
              </a:rPr>
              <a:t> добавки, </a:t>
            </a:r>
            <a:r>
              <a:rPr lang="ru-RU" dirty="0" err="1">
                <a:solidFill>
                  <a:schemeClr val="bg1"/>
                </a:solidFill>
              </a:rPr>
              <a:t>солі</a:t>
            </a:r>
            <a:r>
              <a:rPr lang="ru-RU" dirty="0">
                <a:solidFill>
                  <a:schemeClr val="bg1"/>
                </a:solidFill>
              </a:rPr>
              <a:t> та </a:t>
            </a:r>
            <a:r>
              <a:rPr lang="ru-RU" dirty="0" err="1">
                <a:solidFill>
                  <a:schemeClr val="bg1"/>
                </a:solidFill>
              </a:rPr>
              <a:t>інші</a:t>
            </a:r>
            <a:r>
              <a:rPr lang="ru-RU" dirty="0">
                <a:solidFill>
                  <a:schemeClr val="bg1"/>
                </a:solidFill>
              </a:rPr>
              <a:t> </a:t>
            </a:r>
            <a:r>
              <a:rPr lang="ru-RU" dirty="0" err="1">
                <a:solidFill>
                  <a:schemeClr val="bg1"/>
                </a:solidFill>
              </a:rPr>
              <a:t>речовини</a:t>
            </a:r>
            <a:r>
              <a:rPr lang="ru-RU" dirty="0">
                <a:solidFill>
                  <a:schemeClr val="bg1"/>
                </a:solidFill>
              </a:rPr>
              <a:t>. </a:t>
            </a:r>
            <a:r>
              <a:rPr lang="ru-RU" dirty="0" err="1">
                <a:solidFill>
                  <a:schemeClr val="bg1"/>
                </a:solidFill>
              </a:rPr>
              <a:t>Слід</a:t>
            </a:r>
            <a:r>
              <a:rPr lang="ru-RU" dirty="0">
                <a:solidFill>
                  <a:schemeClr val="bg1"/>
                </a:solidFill>
              </a:rPr>
              <a:t> </a:t>
            </a:r>
            <a:r>
              <a:rPr lang="ru-RU" dirty="0" err="1">
                <a:solidFill>
                  <a:schemeClr val="bg1"/>
                </a:solidFill>
              </a:rPr>
              <a:t>розуміти</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назвати</a:t>
            </a:r>
            <a:r>
              <a:rPr lang="ru-RU" dirty="0">
                <a:solidFill>
                  <a:schemeClr val="bg1"/>
                </a:solidFill>
              </a:rPr>
              <a:t> </a:t>
            </a:r>
            <a:r>
              <a:rPr lang="ru-RU" dirty="0" err="1">
                <a:solidFill>
                  <a:schemeClr val="bg1"/>
                </a:solidFill>
              </a:rPr>
              <a:t>дистильованої</a:t>
            </a:r>
            <a:r>
              <a:rPr lang="ru-RU" dirty="0">
                <a:solidFill>
                  <a:schemeClr val="bg1"/>
                </a:solidFill>
              </a:rPr>
              <a:t> </a:t>
            </a:r>
            <a:r>
              <a:rPr lang="ru-RU" dirty="0" err="1">
                <a:solidFill>
                  <a:schemeClr val="bg1"/>
                </a:solidFill>
              </a:rPr>
              <a:t>рідина</a:t>
            </a:r>
            <a:r>
              <a:rPr lang="ru-RU" dirty="0">
                <a:solidFill>
                  <a:schemeClr val="bg1"/>
                </a:solidFill>
              </a:rPr>
              <a:t>, яка </a:t>
            </a:r>
            <a:r>
              <a:rPr lang="ru-RU" dirty="0" err="1">
                <a:solidFill>
                  <a:schemeClr val="bg1"/>
                </a:solidFill>
              </a:rPr>
              <a:t>спочатку</a:t>
            </a:r>
            <a:r>
              <a:rPr lang="ru-RU" dirty="0">
                <a:solidFill>
                  <a:schemeClr val="bg1"/>
                </a:solidFill>
              </a:rPr>
              <a:t> </a:t>
            </a:r>
            <a:r>
              <a:rPr lang="ru-RU" dirty="0" err="1">
                <a:solidFill>
                  <a:schemeClr val="bg1"/>
                </a:solidFill>
              </a:rPr>
              <a:t>випарувалася</a:t>
            </a:r>
            <a:r>
              <a:rPr lang="ru-RU" dirty="0">
                <a:solidFill>
                  <a:schemeClr val="bg1"/>
                </a:solidFill>
              </a:rPr>
              <a:t>, а </a:t>
            </a:r>
            <a:r>
              <a:rPr lang="ru-RU" dirty="0" err="1">
                <a:solidFill>
                  <a:schemeClr val="bg1"/>
                </a:solidFill>
              </a:rPr>
              <a:t>потім</a:t>
            </a:r>
            <a:r>
              <a:rPr lang="ru-RU" dirty="0">
                <a:solidFill>
                  <a:schemeClr val="bg1"/>
                </a:solidFill>
              </a:rPr>
              <a:t> </a:t>
            </a:r>
            <a:r>
              <a:rPr lang="ru-RU" dirty="0" err="1">
                <a:solidFill>
                  <a:schemeClr val="bg1"/>
                </a:solidFill>
              </a:rPr>
              <a:t>була</a:t>
            </a:r>
            <a:r>
              <a:rPr lang="ru-RU" dirty="0">
                <a:solidFill>
                  <a:schemeClr val="bg1"/>
                </a:solidFill>
              </a:rPr>
              <a:t> </a:t>
            </a:r>
            <a:r>
              <a:rPr lang="ru-RU" dirty="0" err="1">
                <a:solidFill>
                  <a:schemeClr val="bg1"/>
                </a:solidFill>
              </a:rPr>
              <a:t>зібрана</a:t>
            </a:r>
            <a:r>
              <a:rPr lang="ru-RU" dirty="0">
                <a:solidFill>
                  <a:schemeClr val="bg1"/>
                </a:solidFill>
              </a:rPr>
              <a:t> у </a:t>
            </a:r>
            <a:r>
              <a:rPr lang="ru-RU" dirty="0" err="1">
                <a:solidFill>
                  <a:schemeClr val="bg1"/>
                </a:solidFill>
              </a:rPr>
              <a:t>вигляді</a:t>
            </a:r>
            <a:r>
              <a:rPr lang="ru-RU" dirty="0">
                <a:solidFill>
                  <a:schemeClr val="bg1"/>
                </a:solidFill>
              </a:rPr>
              <a:t> конденсату, буде </a:t>
            </a:r>
            <a:r>
              <a:rPr lang="ru-RU" dirty="0" err="1">
                <a:solidFill>
                  <a:schemeClr val="bg1"/>
                </a:solidFill>
              </a:rPr>
              <a:t>неправильним</a:t>
            </a:r>
            <a:r>
              <a:rPr lang="ru-RU" dirty="0">
                <a:solidFill>
                  <a:schemeClr val="bg1"/>
                </a:solidFill>
              </a:rPr>
              <a:t>, </a:t>
            </a:r>
            <a:r>
              <a:rPr lang="ru-RU" dirty="0" err="1">
                <a:solidFill>
                  <a:schemeClr val="bg1"/>
                </a:solidFill>
              </a:rPr>
              <a:t>оскільки</a:t>
            </a:r>
            <a:r>
              <a:rPr lang="ru-RU" dirty="0">
                <a:solidFill>
                  <a:schemeClr val="bg1"/>
                </a:solidFill>
              </a:rPr>
              <a:t> </a:t>
            </a:r>
            <a:r>
              <a:rPr lang="ru-RU" dirty="0" err="1">
                <a:solidFill>
                  <a:schemeClr val="bg1"/>
                </a:solidFill>
              </a:rPr>
              <a:t>існує</a:t>
            </a:r>
            <a:r>
              <a:rPr lang="ru-RU" dirty="0">
                <a:solidFill>
                  <a:schemeClr val="bg1"/>
                </a:solidFill>
              </a:rPr>
              <a:t> </a:t>
            </a:r>
            <a:r>
              <a:rPr lang="ru-RU" dirty="0" err="1">
                <a:solidFill>
                  <a:schemeClr val="bg1"/>
                </a:solidFill>
              </a:rPr>
              <a:t>певний</a:t>
            </a:r>
            <a:r>
              <a:rPr lang="ru-RU" dirty="0">
                <a:solidFill>
                  <a:schemeClr val="bg1"/>
                </a:solidFill>
              </a:rPr>
              <a:t> </a:t>
            </a:r>
            <a:r>
              <a:rPr lang="ru-RU" dirty="0" err="1">
                <a:solidFill>
                  <a:schemeClr val="bg1"/>
                </a:solidFill>
              </a:rPr>
              <a:t>технологічний</a:t>
            </a:r>
            <a:r>
              <a:rPr lang="ru-RU" dirty="0">
                <a:solidFill>
                  <a:schemeClr val="bg1"/>
                </a:solidFill>
              </a:rPr>
              <a:t> </a:t>
            </a:r>
            <a:r>
              <a:rPr lang="ru-RU" dirty="0" err="1">
                <a:solidFill>
                  <a:schemeClr val="bg1"/>
                </a:solidFill>
              </a:rPr>
              <a:t>процес</a:t>
            </a:r>
            <a:r>
              <a:rPr lang="ru-RU" dirty="0">
                <a:solidFill>
                  <a:schemeClr val="bg1"/>
                </a:solidFill>
              </a:rPr>
              <a:t>, </a:t>
            </a:r>
            <a:r>
              <a:rPr lang="ru-RU" dirty="0" err="1">
                <a:solidFill>
                  <a:schemeClr val="bg1"/>
                </a:solidFill>
              </a:rPr>
              <a:t>пов'язаний</a:t>
            </a:r>
            <a:r>
              <a:rPr lang="ru-RU" dirty="0">
                <a:solidFill>
                  <a:schemeClr val="bg1"/>
                </a:solidFill>
              </a:rPr>
              <a:t> з </a:t>
            </a:r>
            <a:r>
              <a:rPr lang="ru-RU" dirty="0" err="1">
                <a:solidFill>
                  <a:schemeClr val="bg1"/>
                </a:solidFill>
              </a:rPr>
              <a:t>її</a:t>
            </a:r>
            <a:r>
              <a:rPr lang="ru-RU" dirty="0">
                <a:solidFill>
                  <a:schemeClr val="bg1"/>
                </a:solidFill>
              </a:rPr>
              <a:t> </a:t>
            </a:r>
            <a:r>
              <a:rPr lang="ru-RU" dirty="0" err="1" smtClean="0">
                <a:solidFill>
                  <a:schemeClr val="bg1"/>
                </a:solidFill>
              </a:rPr>
              <a:t>отриманням</a:t>
            </a:r>
            <a:r>
              <a:rPr lang="ru-RU" dirty="0" smtClean="0">
                <a:solidFill>
                  <a:schemeClr val="bg1"/>
                </a:solidFill>
              </a:rPr>
              <a:t>.</a:t>
            </a:r>
            <a:endParaRPr lang="ru-RU"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7353" y="874737"/>
            <a:ext cx="2714402" cy="271440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58438" y="874737"/>
            <a:ext cx="3595171" cy="2696378"/>
          </a:xfrm>
          <a:prstGeom prst="rect">
            <a:avLst/>
          </a:prstGeom>
        </p:spPr>
      </p:pic>
    </p:spTree>
    <p:extLst>
      <p:ext uri="{BB962C8B-B14F-4D97-AF65-F5344CB8AC3E}">
        <p14:creationId xmlns:p14="http://schemas.microsoft.com/office/powerpoint/2010/main" xmlns="" val="335861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74464" y="308471"/>
            <a:ext cx="5733111" cy="6665205"/>
          </a:xfrm>
        </p:spPr>
        <p:txBody>
          <a:bodyPr>
            <a:normAutofit lnSpcReduction="10000"/>
          </a:bodyPr>
          <a:lstStyle/>
          <a:p>
            <a:pPr marL="0" indent="0" algn="just">
              <a:buNone/>
            </a:pPr>
            <a:r>
              <a:rPr lang="ru-RU" dirty="0" err="1">
                <a:solidFill>
                  <a:schemeClr val="bg1"/>
                </a:solidFill>
              </a:rPr>
              <a:t>Галузей</a:t>
            </a:r>
            <a:r>
              <a:rPr lang="ru-RU" dirty="0">
                <a:solidFill>
                  <a:schemeClr val="bg1"/>
                </a:solidFill>
              </a:rPr>
              <a:t>, в </a:t>
            </a:r>
            <a:r>
              <a:rPr lang="ru-RU" dirty="0" err="1">
                <a:solidFill>
                  <a:schemeClr val="bg1"/>
                </a:solidFill>
              </a:rPr>
              <a:t>яких</a:t>
            </a:r>
            <a:r>
              <a:rPr lang="ru-RU" dirty="0">
                <a:solidFill>
                  <a:schemeClr val="bg1"/>
                </a:solidFill>
              </a:rPr>
              <a:t> </a:t>
            </a:r>
            <a:r>
              <a:rPr lang="ru-RU" dirty="0" err="1">
                <a:solidFill>
                  <a:schemeClr val="bg1"/>
                </a:solidFill>
              </a:rPr>
              <a:t>може</a:t>
            </a:r>
            <a:r>
              <a:rPr lang="ru-RU" dirty="0">
                <a:solidFill>
                  <a:schemeClr val="bg1"/>
                </a:solidFill>
              </a:rPr>
              <a:t> </a:t>
            </a:r>
            <a:r>
              <a:rPr lang="ru-RU" dirty="0" err="1">
                <a:solidFill>
                  <a:schemeClr val="bg1"/>
                </a:solidFill>
              </a:rPr>
              <a:t>використовуватися</a:t>
            </a:r>
            <a:r>
              <a:rPr lang="ru-RU" dirty="0">
                <a:solidFill>
                  <a:schemeClr val="bg1"/>
                </a:solidFill>
              </a:rPr>
              <a:t> </a:t>
            </a:r>
            <a:r>
              <a:rPr lang="ru-RU" dirty="0" err="1">
                <a:solidFill>
                  <a:schemeClr val="bg1"/>
                </a:solidFill>
              </a:rPr>
              <a:t>така</a:t>
            </a:r>
            <a:r>
              <a:rPr lang="ru-RU" dirty="0">
                <a:solidFill>
                  <a:schemeClr val="bg1"/>
                </a:solidFill>
              </a:rPr>
              <a:t> вода, </a:t>
            </a:r>
            <a:r>
              <a:rPr lang="ru-RU" dirty="0" err="1">
                <a:solidFill>
                  <a:schemeClr val="bg1"/>
                </a:solidFill>
              </a:rPr>
              <a:t>досить</a:t>
            </a:r>
            <a:r>
              <a:rPr lang="ru-RU" dirty="0">
                <a:solidFill>
                  <a:schemeClr val="bg1"/>
                </a:solidFill>
              </a:rPr>
              <a:t> </a:t>
            </a:r>
            <a:r>
              <a:rPr lang="ru-RU" dirty="0" err="1">
                <a:solidFill>
                  <a:schemeClr val="bg1"/>
                </a:solidFill>
              </a:rPr>
              <a:t>багато</a:t>
            </a:r>
            <a:r>
              <a:rPr lang="ru-RU" dirty="0">
                <a:solidFill>
                  <a:schemeClr val="bg1"/>
                </a:solidFill>
              </a:rPr>
              <a:t>, особливо </a:t>
            </a:r>
            <a:r>
              <a:rPr lang="ru-RU" dirty="0" err="1">
                <a:solidFill>
                  <a:schemeClr val="bg1"/>
                </a:solidFill>
              </a:rPr>
              <a:t>це</a:t>
            </a:r>
            <a:r>
              <a:rPr lang="ru-RU" dirty="0">
                <a:solidFill>
                  <a:schemeClr val="bg1"/>
                </a:solidFill>
              </a:rPr>
              <a:t> </a:t>
            </a:r>
            <a:r>
              <a:rPr lang="ru-RU" dirty="0" err="1">
                <a:solidFill>
                  <a:schemeClr val="bg1"/>
                </a:solidFill>
              </a:rPr>
              <a:t>стосується</a:t>
            </a:r>
            <a:r>
              <a:rPr lang="ru-RU" dirty="0">
                <a:solidFill>
                  <a:schemeClr val="bg1"/>
                </a:solidFill>
              </a:rPr>
              <a:t> науки і </a:t>
            </a:r>
            <a:r>
              <a:rPr lang="ru-RU" dirty="0" err="1">
                <a:solidFill>
                  <a:schemeClr val="bg1"/>
                </a:solidFill>
              </a:rPr>
              <a:t>техніки</a:t>
            </a:r>
            <a:r>
              <a:rPr lang="ru-RU" dirty="0">
                <a:solidFill>
                  <a:schemeClr val="bg1"/>
                </a:solidFill>
              </a:rPr>
              <a:t>. </a:t>
            </a:r>
            <a:r>
              <a:rPr lang="ru-RU" dirty="0" err="1">
                <a:solidFill>
                  <a:schemeClr val="bg1"/>
                </a:solidFill>
              </a:rPr>
              <a:t>Найчастіше</a:t>
            </a:r>
            <a:r>
              <a:rPr lang="ru-RU" dirty="0">
                <a:solidFill>
                  <a:schemeClr val="bg1"/>
                </a:solidFill>
              </a:rPr>
              <a:t> вона </a:t>
            </a:r>
            <a:r>
              <a:rPr lang="ru-RU" dirty="0" err="1">
                <a:solidFill>
                  <a:schemeClr val="bg1"/>
                </a:solidFill>
              </a:rPr>
              <a:t>зустрічається</a:t>
            </a:r>
            <a:r>
              <a:rPr lang="ru-RU" dirty="0">
                <a:solidFill>
                  <a:schemeClr val="bg1"/>
                </a:solidFill>
              </a:rPr>
              <a:t> в </a:t>
            </a:r>
            <a:r>
              <a:rPr lang="ru-RU" dirty="0" err="1">
                <a:solidFill>
                  <a:schemeClr val="bg1"/>
                </a:solidFill>
              </a:rPr>
              <a:t>автомобільних</a:t>
            </a:r>
            <a:r>
              <a:rPr lang="ru-RU" dirty="0">
                <a:solidFill>
                  <a:schemeClr val="bg1"/>
                </a:solidFill>
              </a:rPr>
              <a:t> </a:t>
            </a:r>
            <a:r>
              <a:rPr lang="ru-RU" dirty="0" err="1">
                <a:solidFill>
                  <a:schemeClr val="bg1"/>
                </a:solidFill>
              </a:rPr>
              <a:t>акумуляторах</a:t>
            </a:r>
            <a:r>
              <a:rPr lang="ru-RU" dirty="0">
                <a:solidFill>
                  <a:schemeClr val="bg1"/>
                </a:solidFill>
              </a:rPr>
              <a:t>, </a:t>
            </a:r>
            <a:r>
              <a:rPr lang="ru-RU" dirty="0" err="1">
                <a:solidFill>
                  <a:schemeClr val="bg1"/>
                </a:solidFill>
              </a:rPr>
              <a:t>склоочисниках</a:t>
            </a:r>
            <a:r>
              <a:rPr lang="ru-RU" dirty="0">
                <a:solidFill>
                  <a:schemeClr val="bg1"/>
                </a:solidFill>
              </a:rPr>
              <a:t>, а </a:t>
            </a:r>
            <a:r>
              <a:rPr lang="ru-RU" dirty="0" err="1">
                <a:solidFill>
                  <a:schemeClr val="bg1"/>
                </a:solidFill>
              </a:rPr>
              <a:t>також</a:t>
            </a:r>
            <a:r>
              <a:rPr lang="ru-RU" dirty="0">
                <a:solidFill>
                  <a:schemeClr val="bg1"/>
                </a:solidFill>
              </a:rPr>
              <a:t> </a:t>
            </a:r>
            <a:r>
              <a:rPr lang="ru-RU" dirty="0" err="1">
                <a:solidFill>
                  <a:schemeClr val="bg1"/>
                </a:solidFill>
              </a:rPr>
              <a:t>опалювальних</a:t>
            </a:r>
            <a:r>
              <a:rPr lang="ru-RU" dirty="0">
                <a:solidFill>
                  <a:schemeClr val="bg1"/>
                </a:solidFill>
              </a:rPr>
              <a:t> і </a:t>
            </a:r>
            <a:r>
              <a:rPr lang="ru-RU" dirty="0" err="1">
                <a:solidFill>
                  <a:schemeClr val="bg1"/>
                </a:solidFill>
              </a:rPr>
              <a:t>охолоджувальних</a:t>
            </a:r>
            <a:r>
              <a:rPr lang="ru-RU" dirty="0">
                <a:solidFill>
                  <a:schemeClr val="bg1"/>
                </a:solidFill>
              </a:rPr>
              <a:t> системах </a:t>
            </a:r>
            <a:r>
              <a:rPr lang="ru-RU" dirty="0" err="1">
                <a:solidFill>
                  <a:schemeClr val="bg1"/>
                </a:solidFill>
              </a:rPr>
              <a:t>приватних</a:t>
            </a:r>
            <a:r>
              <a:rPr lang="ru-RU" dirty="0">
                <a:solidFill>
                  <a:schemeClr val="bg1"/>
                </a:solidFill>
              </a:rPr>
              <a:t> </a:t>
            </a:r>
            <a:r>
              <a:rPr lang="ru-RU" dirty="0" err="1">
                <a:solidFill>
                  <a:schemeClr val="bg1"/>
                </a:solidFill>
              </a:rPr>
              <a:t>будинків</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стосується</a:t>
            </a:r>
            <a:r>
              <a:rPr lang="ru-RU" dirty="0">
                <a:solidFill>
                  <a:schemeClr val="bg1"/>
                </a:solidFill>
              </a:rPr>
              <a:t> </a:t>
            </a:r>
            <a:r>
              <a:rPr lang="ru-RU" dirty="0" err="1">
                <a:solidFill>
                  <a:schemeClr val="bg1"/>
                </a:solidFill>
              </a:rPr>
              <a:t>побуту</a:t>
            </a:r>
            <a:r>
              <a:rPr lang="ru-RU" dirty="0">
                <a:solidFill>
                  <a:schemeClr val="bg1"/>
                </a:solidFill>
              </a:rPr>
              <a:t>, то </a:t>
            </a:r>
            <a:r>
              <a:rPr lang="ru-RU" dirty="0" err="1">
                <a:solidFill>
                  <a:schemeClr val="bg1"/>
                </a:solidFill>
              </a:rPr>
              <a:t>іноді</a:t>
            </a:r>
            <a:r>
              <a:rPr lang="ru-RU" dirty="0">
                <a:solidFill>
                  <a:schemeClr val="bg1"/>
                </a:solidFill>
              </a:rPr>
              <a:t> </a:t>
            </a:r>
            <a:r>
              <a:rPr lang="ru-RU" dirty="0" err="1">
                <a:solidFill>
                  <a:schemeClr val="bg1"/>
                </a:solidFill>
              </a:rPr>
              <a:t>цю</a:t>
            </a:r>
            <a:r>
              <a:rPr lang="ru-RU" dirty="0">
                <a:solidFill>
                  <a:schemeClr val="bg1"/>
                </a:solidFill>
              </a:rPr>
              <a:t> </a:t>
            </a:r>
            <a:r>
              <a:rPr lang="ru-RU" dirty="0" err="1">
                <a:solidFill>
                  <a:schemeClr val="bg1"/>
                </a:solidFill>
              </a:rPr>
              <a:t>рідину</a:t>
            </a:r>
            <a:r>
              <a:rPr lang="ru-RU" dirty="0">
                <a:solidFill>
                  <a:schemeClr val="bg1"/>
                </a:solidFill>
              </a:rPr>
              <a:t> </a:t>
            </a:r>
            <a:r>
              <a:rPr lang="ru-RU" dirty="0" err="1">
                <a:solidFill>
                  <a:schemeClr val="bg1"/>
                </a:solidFill>
              </a:rPr>
              <a:t>застосовують</a:t>
            </a:r>
            <a:r>
              <a:rPr lang="ru-RU" dirty="0">
                <a:solidFill>
                  <a:schemeClr val="bg1"/>
                </a:solidFill>
              </a:rPr>
              <a:t> для </a:t>
            </a:r>
            <a:r>
              <a:rPr lang="ru-RU" dirty="0" err="1">
                <a:solidFill>
                  <a:schemeClr val="bg1"/>
                </a:solidFill>
              </a:rPr>
              <a:t>акваріумів</a:t>
            </a:r>
            <a:r>
              <a:rPr lang="ru-RU" dirty="0">
                <a:solidFill>
                  <a:schemeClr val="bg1"/>
                </a:solidFill>
              </a:rPr>
              <a:t>, поливу </a:t>
            </a:r>
            <a:r>
              <a:rPr lang="ru-RU" dirty="0" err="1">
                <a:solidFill>
                  <a:schemeClr val="bg1"/>
                </a:solidFill>
              </a:rPr>
              <a:t>рослин</a:t>
            </a:r>
            <a:r>
              <a:rPr lang="ru-RU" dirty="0">
                <a:solidFill>
                  <a:schemeClr val="bg1"/>
                </a:solidFill>
              </a:rPr>
              <a:t>, а </a:t>
            </a:r>
            <a:r>
              <a:rPr lang="ru-RU" dirty="0" err="1">
                <a:solidFill>
                  <a:schemeClr val="bg1"/>
                </a:solidFill>
              </a:rPr>
              <a:t>також</a:t>
            </a:r>
            <a:r>
              <a:rPr lang="ru-RU" dirty="0">
                <a:solidFill>
                  <a:schemeClr val="bg1"/>
                </a:solidFill>
              </a:rPr>
              <a:t> </a:t>
            </a:r>
            <a:r>
              <a:rPr lang="ru-RU" dirty="0" err="1">
                <a:solidFill>
                  <a:schemeClr val="bg1"/>
                </a:solidFill>
              </a:rPr>
              <a:t>заливають</a:t>
            </a:r>
            <a:r>
              <a:rPr lang="ru-RU" dirty="0">
                <a:solidFill>
                  <a:schemeClr val="bg1"/>
                </a:solidFill>
              </a:rPr>
              <a:t> в </a:t>
            </a:r>
            <a:r>
              <a:rPr lang="ru-RU" dirty="0" err="1">
                <a:solidFill>
                  <a:schemeClr val="bg1"/>
                </a:solidFill>
              </a:rPr>
              <a:t>праски</a:t>
            </a:r>
            <a:r>
              <a:rPr lang="ru-RU" dirty="0">
                <a:solidFill>
                  <a:schemeClr val="bg1"/>
                </a:solidFill>
              </a:rPr>
              <a:t>, </a:t>
            </a:r>
            <a:r>
              <a:rPr lang="ru-RU" dirty="0" err="1">
                <a:solidFill>
                  <a:schemeClr val="bg1"/>
                </a:solidFill>
              </a:rPr>
              <a:t>оскільки</a:t>
            </a:r>
            <a:r>
              <a:rPr lang="ru-RU" dirty="0">
                <a:solidFill>
                  <a:schemeClr val="bg1"/>
                </a:solidFill>
              </a:rPr>
              <a:t> </a:t>
            </a:r>
            <a:r>
              <a:rPr lang="ru-RU" dirty="0" err="1">
                <a:solidFill>
                  <a:schemeClr val="bg1"/>
                </a:solidFill>
              </a:rPr>
              <a:t>речовина</a:t>
            </a:r>
            <a:r>
              <a:rPr lang="ru-RU" dirty="0">
                <a:solidFill>
                  <a:schemeClr val="bg1"/>
                </a:solidFill>
              </a:rPr>
              <a:t> не </a:t>
            </a:r>
            <a:r>
              <a:rPr lang="ru-RU" dirty="0" err="1">
                <a:solidFill>
                  <a:schemeClr val="bg1"/>
                </a:solidFill>
              </a:rPr>
              <a:t>залишає</a:t>
            </a:r>
            <a:r>
              <a:rPr lang="ru-RU" dirty="0">
                <a:solidFill>
                  <a:schemeClr val="bg1"/>
                </a:solidFill>
              </a:rPr>
              <a:t> </a:t>
            </a:r>
            <a:r>
              <a:rPr lang="ru-RU" dirty="0" err="1">
                <a:solidFill>
                  <a:schemeClr val="bg1"/>
                </a:solidFill>
              </a:rPr>
              <a:t>накипу</a:t>
            </a:r>
            <a:r>
              <a:rPr lang="ru-RU" dirty="0">
                <a:solidFill>
                  <a:schemeClr val="bg1"/>
                </a:solidFill>
              </a:rPr>
              <a:t>. </a:t>
            </a:r>
            <a:r>
              <a:rPr lang="ru-RU" dirty="0" err="1">
                <a:solidFill>
                  <a:schemeClr val="bg1"/>
                </a:solidFill>
              </a:rPr>
              <a:t>Крім</a:t>
            </a:r>
            <a:r>
              <a:rPr lang="ru-RU" dirty="0">
                <a:solidFill>
                  <a:schemeClr val="bg1"/>
                </a:solidFill>
              </a:rPr>
              <a:t> </a:t>
            </a:r>
            <a:r>
              <a:rPr lang="ru-RU" dirty="0" err="1">
                <a:solidFill>
                  <a:schemeClr val="bg1"/>
                </a:solidFill>
              </a:rPr>
              <a:t>цього</a:t>
            </a:r>
            <a:r>
              <a:rPr lang="ru-RU" dirty="0">
                <a:solidFill>
                  <a:schemeClr val="bg1"/>
                </a:solidFill>
              </a:rPr>
              <a:t>, вона </a:t>
            </a:r>
            <a:r>
              <a:rPr lang="ru-RU" dirty="0" err="1">
                <a:solidFill>
                  <a:schemeClr val="bg1"/>
                </a:solidFill>
              </a:rPr>
              <a:t>поширена</a:t>
            </a:r>
            <a:r>
              <a:rPr lang="ru-RU" dirty="0">
                <a:solidFill>
                  <a:schemeClr val="bg1"/>
                </a:solidFill>
              </a:rPr>
              <a:t> в </a:t>
            </a:r>
            <a:r>
              <a:rPr lang="ru-RU" dirty="0" err="1">
                <a:solidFill>
                  <a:schemeClr val="bg1"/>
                </a:solidFill>
              </a:rPr>
              <a:t>медицині</a:t>
            </a:r>
            <a:r>
              <a:rPr lang="ru-RU" dirty="0">
                <a:solidFill>
                  <a:schemeClr val="bg1"/>
                </a:solidFill>
              </a:rPr>
              <a:t>, де служить для </a:t>
            </a:r>
            <a:r>
              <a:rPr lang="ru-RU" dirty="0" err="1">
                <a:solidFill>
                  <a:schemeClr val="bg1"/>
                </a:solidFill>
              </a:rPr>
              <a:t>розведення</a:t>
            </a:r>
            <a:r>
              <a:rPr lang="ru-RU" dirty="0">
                <a:solidFill>
                  <a:schemeClr val="bg1"/>
                </a:solidFill>
              </a:rPr>
              <a:t> </a:t>
            </a:r>
            <a:r>
              <a:rPr lang="ru-RU" dirty="0" err="1">
                <a:solidFill>
                  <a:schemeClr val="bg1"/>
                </a:solidFill>
              </a:rPr>
              <a:t>розчинів</a:t>
            </a:r>
            <a:r>
              <a:rPr lang="ru-RU" dirty="0">
                <a:solidFill>
                  <a:schemeClr val="bg1"/>
                </a:solidFill>
              </a:rPr>
              <a:t> і для </a:t>
            </a:r>
            <a:r>
              <a:rPr lang="ru-RU" dirty="0" err="1">
                <a:solidFill>
                  <a:schemeClr val="bg1"/>
                </a:solidFill>
              </a:rPr>
              <a:t>ін'єкцій</a:t>
            </a:r>
            <a:r>
              <a:rPr lang="ru-RU" dirty="0" smtClean="0">
                <a:solidFill>
                  <a:schemeClr val="bg1"/>
                </a:solidFill>
              </a:rPr>
              <a:t>.</a:t>
            </a:r>
            <a:endParaRPr lang="ru-RU"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xmlns="" val="33181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4380" y="0"/>
            <a:ext cx="8677619" cy="1266940"/>
          </a:xfrm>
        </p:spPr>
        <p:txBody>
          <a:bodyPr/>
          <a:lstStyle/>
          <a:p>
            <a:r>
              <a:rPr lang="uk-UA" dirty="0" smtClean="0"/>
              <a:t>Вода для</a:t>
            </a:r>
            <a:r>
              <a:rPr lang="ru-RU" dirty="0"/>
              <a:t> </a:t>
            </a:r>
            <a:r>
              <a:rPr lang="ru-RU" dirty="0" err="1"/>
              <a:t>ін`єкцій</a:t>
            </a:r>
            <a:r>
              <a:rPr lang="uk-UA" dirty="0" smtClean="0"/>
              <a:t> </a:t>
            </a:r>
            <a:endParaRPr lang="ru-RU" dirty="0"/>
          </a:p>
        </p:txBody>
      </p:sp>
      <p:sp>
        <p:nvSpPr>
          <p:cNvPr id="3" name="Объект 2"/>
          <p:cNvSpPr>
            <a:spLocks noGrp="1"/>
          </p:cNvSpPr>
          <p:nvPr>
            <p:ph idx="1"/>
          </p:nvPr>
        </p:nvSpPr>
        <p:spPr>
          <a:xfrm>
            <a:off x="4770304" y="1178804"/>
            <a:ext cx="6378766" cy="5034709"/>
          </a:xfrm>
        </p:spPr>
        <p:txBody>
          <a:bodyPr>
            <a:normAutofit lnSpcReduction="10000"/>
          </a:bodyPr>
          <a:lstStyle/>
          <a:p>
            <a:pPr marL="0" indent="0" algn="just">
              <a:buNone/>
            </a:pPr>
            <a:r>
              <a:rPr lang="ru-RU" dirty="0">
                <a:solidFill>
                  <a:schemeClr val="bg1"/>
                </a:solidFill>
              </a:rPr>
              <a:t>Вода для </a:t>
            </a:r>
            <a:r>
              <a:rPr lang="ru-RU" dirty="0" err="1">
                <a:solidFill>
                  <a:schemeClr val="bg1"/>
                </a:solidFill>
              </a:rPr>
              <a:t>ін`єкцій</a:t>
            </a:r>
            <a:r>
              <a:rPr lang="ru-RU" dirty="0">
                <a:solidFill>
                  <a:schemeClr val="bg1"/>
                </a:solidFill>
              </a:rPr>
              <a:t> - </a:t>
            </a:r>
            <a:r>
              <a:rPr lang="ru-RU" dirty="0" err="1">
                <a:solidFill>
                  <a:schemeClr val="bg1"/>
                </a:solidFill>
              </a:rPr>
              <a:t>це</a:t>
            </a:r>
            <a:r>
              <a:rPr lang="ru-RU" dirty="0">
                <a:solidFill>
                  <a:schemeClr val="bg1"/>
                </a:solidFill>
              </a:rPr>
              <a:t> стерильна </a:t>
            </a:r>
            <a:r>
              <a:rPr lang="ru-RU" dirty="0" err="1">
                <a:solidFill>
                  <a:schemeClr val="bg1"/>
                </a:solidFill>
              </a:rPr>
              <a:t>прозора</a:t>
            </a:r>
            <a:r>
              <a:rPr lang="ru-RU" dirty="0">
                <a:solidFill>
                  <a:schemeClr val="bg1"/>
                </a:solidFill>
              </a:rPr>
              <a:t> </a:t>
            </a:r>
            <a:r>
              <a:rPr lang="ru-RU" dirty="0" err="1">
                <a:solidFill>
                  <a:schemeClr val="bg1"/>
                </a:solidFill>
              </a:rPr>
              <a:t>рідина</a:t>
            </a:r>
            <a:r>
              <a:rPr lang="ru-RU" dirty="0">
                <a:solidFill>
                  <a:schemeClr val="bg1"/>
                </a:solidFill>
              </a:rPr>
              <a:t>. Вона не </a:t>
            </a:r>
            <a:r>
              <a:rPr lang="ru-RU" dirty="0" err="1">
                <a:solidFill>
                  <a:schemeClr val="bg1"/>
                </a:solidFill>
              </a:rPr>
              <a:t>має</a:t>
            </a:r>
            <a:r>
              <a:rPr lang="ru-RU" dirty="0">
                <a:solidFill>
                  <a:schemeClr val="bg1"/>
                </a:solidFill>
              </a:rPr>
              <a:t> </a:t>
            </a:r>
            <a:r>
              <a:rPr lang="ru-RU" dirty="0" err="1">
                <a:solidFill>
                  <a:schemeClr val="bg1"/>
                </a:solidFill>
              </a:rPr>
              <a:t>ні</a:t>
            </a:r>
            <a:r>
              <a:rPr lang="ru-RU" dirty="0">
                <a:solidFill>
                  <a:schemeClr val="bg1"/>
                </a:solidFill>
              </a:rPr>
              <a:t> </a:t>
            </a:r>
            <a:r>
              <a:rPr lang="ru-RU" dirty="0" err="1">
                <a:solidFill>
                  <a:schemeClr val="bg1"/>
                </a:solidFill>
              </a:rPr>
              <a:t>кольору</a:t>
            </a:r>
            <a:r>
              <a:rPr lang="ru-RU" dirty="0">
                <a:solidFill>
                  <a:schemeClr val="bg1"/>
                </a:solidFill>
              </a:rPr>
              <a:t>, </a:t>
            </a:r>
            <a:r>
              <a:rPr lang="ru-RU" dirty="0" err="1">
                <a:solidFill>
                  <a:schemeClr val="bg1"/>
                </a:solidFill>
              </a:rPr>
              <a:t>ні</a:t>
            </a:r>
            <a:r>
              <a:rPr lang="ru-RU" dirty="0">
                <a:solidFill>
                  <a:schemeClr val="bg1"/>
                </a:solidFill>
              </a:rPr>
              <a:t> запаху, </a:t>
            </a:r>
            <a:r>
              <a:rPr lang="ru-RU" dirty="0" err="1">
                <a:solidFill>
                  <a:schemeClr val="bg1"/>
                </a:solidFill>
              </a:rPr>
              <a:t>ні</a:t>
            </a:r>
            <a:r>
              <a:rPr lang="ru-RU" dirty="0">
                <a:solidFill>
                  <a:schemeClr val="bg1"/>
                </a:solidFill>
              </a:rPr>
              <a:t> смаку. </a:t>
            </a:r>
            <a:r>
              <a:rPr lang="ru-RU" dirty="0" err="1">
                <a:solidFill>
                  <a:schemeClr val="bg1"/>
                </a:solidFill>
              </a:rPr>
              <a:t>Призначається</a:t>
            </a:r>
            <a:r>
              <a:rPr lang="ru-RU" dirty="0">
                <a:solidFill>
                  <a:schemeClr val="bg1"/>
                </a:solidFill>
              </a:rPr>
              <a:t> для </a:t>
            </a:r>
            <a:r>
              <a:rPr lang="ru-RU" dirty="0" err="1">
                <a:solidFill>
                  <a:schemeClr val="bg1"/>
                </a:solidFill>
              </a:rPr>
              <a:t>внутрішньовенного</a:t>
            </a:r>
            <a:r>
              <a:rPr lang="ru-RU" dirty="0">
                <a:solidFill>
                  <a:schemeClr val="bg1"/>
                </a:solidFill>
              </a:rPr>
              <a:t>, </a:t>
            </a:r>
            <a:r>
              <a:rPr lang="ru-RU" dirty="0" err="1">
                <a:solidFill>
                  <a:schemeClr val="bg1"/>
                </a:solidFill>
              </a:rPr>
              <a:t>внутрішньом`язового</a:t>
            </a:r>
            <a:r>
              <a:rPr lang="ru-RU" dirty="0">
                <a:solidFill>
                  <a:schemeClr val="bg1"/>
                </a:solidFill>
              </a:rPr>
              <a:t> і </a:t>
            </a:r>
            <a:r>
              <a:rPr lang="ru-RU" dirty="0" err="1">
                <a:solidFill>
                  <a:schemeClr val="bg1"/>
                </a:solidFill>
              </a:rPr>
              <a:t>підшкірного</a:t>
            </a:r>
            <a:r>
              <a:rPr lang="ru-RU" dirty="0">
                <a:solidFill>
                  <a:schemeClr val="bg1"/>
                </a:solidFill>
              </a:rPr>
              <a:t> </a:t>
            </a:r>
            <a:r>
              <a:rPr lang="ru-RU" dirty="0" err="1">
                <a:solidFill>
                  <a:schemeClr val="bg1"/>
                </a:solidFill>
              </a:rPr>
              <a:t>введення</a:t>
            </a:r>
            <a:r>
              <a:rPr lang="ru-RU" dirty="0">
                <a:solidFill>
                  <a:schemeClr val="bg1"/>
                </a:solidFill>
              </a:rPr>
              <a:t>. Вона </a:t>
            </a:r>
            <a:r>
              <a:rPr lang="ru-RU" dirty="0" err="1">
                <a:solidFill>
                  <a:schemeClr val="bg1"/>
                </a:solidFill>
              </a:rPr>
              <a:t>використовується</a:t>
            </a:r>
            <a:r>
              <a:rPr lang="ru-RU" dirty="0">
                <a:solidFill>
                  <a:schemeClr val="bg1"/>
                </a:solidFill>
              </a:rPr>
              <a:t> для </a:t>
            </a:r>
            <a:r>
              <a:rPr lang="ru-RU" dirty="0" err="1">
                <a:solidFill>
                  <a:schemeClr val="bg1"/>
                </a:solidFill>
              </a:rPr>
              <a:t>приготування</a:t>
            </a:r>
            <a:r>
              <a:rPr lang="ru-RU" dirty="0">
                <a:solidFill>
                  <a:schemeClr val="bg1"/>
                </a:solidFill>
              </a:rPr>
              <a:t> </a:t>
            </a:r>
            <a:r>
              <a:rPr lang="ru-RU" dirty="0" err="1">
                <a:solidFill>
                  <a:schemeClr val="bg1"/>
                </a:solidFill>
              </a:rPr>
              <a:t>лікарських</a:t>
            </a:r>
            <a:r>
              <a:rPr lang="ru-RU" dirty="0">
                <a:solidFill>
                  <a:schemeClr val="bg1"/>
                </a:solidFill>
              </a:rPr>
              <a:t> </a:t>
            </a:r>
            <a:r>
              <a:rPr lang="ru-RU" dirty="0" err="1">
                <a:solidFill>
                  <a:schemeClr val="bg1"/>
                </a:solidFill>
              </a:rPr>
              <a:t>розчинів</a:t>
            </a:r>
            <a:r>
              <a:rPr lang="ru-RU" dirty="0">
                <a:solidFill>
                  <a:schemeClr val="bg1"/>
                </a:solidFill>
              </a:rPr>
              <a:t> для </a:t>
            </a:r>
            <a:r>
              <a:rPr lang="ru-RU" dirty="0" err="1">
                <a:solidFill>
                  <a:schemeClr val="bg1"/>
                </a:solidFill>
              </a:rPr>
              <a:t>ін`єкцій</a:t>
            </a:r>
            <a:r>
              <a:rPr lang="ru-RU" dirty="0">
                <a:solidFill>
                  <a:schemeClr val="bg1"/>
                </a:solidFill>
              </a:rPr>
              <a:t>, </a:t>
            </a:r>
            <a:r>
              <a:rPr lang="ru-RU" dirty="0" err="1">
                <a:solidFill>
                  <a:schemeClr val="bg1"/>
                </a:solidFill>
              </a:rPr>
              <a:t>інфузійних</a:t>
            </a:r>
            <a:r>
              <a:rPr lang="ru-RU" dirty="0">
                <a:solidFill>
                  <a:schemeClr val="bg1"/>
                </a:solidFill>
              </a:rPr>
              <a:t> </a:t>
            </a:r>
            <a:r>
              <a:rPr lang="ru-RU" dirty="0" err="1">
                <a:solidFill>
                  <a:schemeClr val="bg1"/>
                </a:solidFill>
              </a:rPr>
              <a:t>розчинів</a:t>
            </a:r>
            <a:r>
              <a:rPr lang="ru-RU" dirty="0">
                <a:solidFill>
                  <a:schemeClr val="bg1"/>
                </a:solidFill>
              </a:rPr>
              <a:t>, </a:t>
            </a:r>
            <a:r>
              <a:rPr lang="ru-RU" dirty="0" err="1">
                <a:solidFill>
                  <a:schemeClr val="bg1"/>
                </a:solidFill>
              </a:rPr>
              <a:t>виступає</a:t>
            </a:r>
            <a:r>
              <a:rPr lang="ru-RU" dirty="0">
                <a:solidFill>
                  <a:schemeClr val="bg1"/>
                </a:solidFill>
              </a:rPr>
              <a:t> в </a:t>
            </a:r>
            <a:r>
              <a:rPr lang="ru-RU" dirty="0" err="1">
                <a:solidFill>
                  <a:schemeClr val="bg1"/>
                </a:solidFill>
              </a:rPr>
              <a:t>ролі</a:t>
            </a:r>
            <a:r>
              <a:rPr lang="ru-RU" dirty="0">
                <a:solidFill>
                  <a:schemeClr val="bg1"/>
                </a:solidFill>
              </a:rPr>
              <a:t> </a:t>
            </a:r>
            <a:r>
              <a:rPr lang="ru-RU" dirty="0" err="1">
                <a:solidFill>
                  <a:schemeClr val="bg1"/>
                </a:solidFill>
              </a:rPr>
              <a:t>розчинника</a:t>
            </a:r>
            <a:r>
              <a:rPr lang="ru-RU" dirty="0">
                <a:solidFill>
                  <a:schemeClr val="bg1"/>
                </a:solidFill>
              </a:rPr>
              <a:t> </a:t>
            </a:r>
            <a:r>
              <a:rPr lang="ru-RU" dirty="0" err="1">
                <a:solidFill>
                  <a:schemeClr val="bg1"/>
                </a:solidFill>
              </a:rPr>
              <a:t>препаратів</a:t>
            </a:r>
            <a:r>
              <a:rPr lang="ru-RU" dirty="0">
                <a:solidFill>
                  <a:schemeClr val="bg1"/>
                </a:solidFill>
              </a:rPr>
              <a:t>. </a:t>
            </a:r>
            <a:r>
              <a:rPr lang="ru-RU" dirty="0" err="1">
                <a:solidFill>
                  <a:schemeClr val="bg1"/>
                </a:solidFill>
              </a:rPr>
              <a:t>Також</a:t>
            </a:r>
            <a:r>
              <a:rPr lang="ru-RU" dirty="0">
                <a:solidFill>
                  <a:schemeClr val="bg1"/>
                </a:solidFill>
              </a:rPr>
              <a:t> вона </a:t>
            </a:r>
            <a:r>
              <a:rPr lang="ru-RU" dirty="0" err="1">
                <a:solidFill>
                  <a:schemeClr val="bg1"/>
                </a:solidFill>
              </a:rPr>
              <a:t>може</a:t>
            </a:r>
            <a:r>
              <a:rPr lang="ru-RU" dirty="0">
                <a:solidFill>
                  <a:schemeClr val="bg1"/>
                </a:solidFill>
              </a:rPr>
              <a:t> </a:t>
            </a:r>
            <a:r>
              <a:rPr lang="ru-RU" dirty="0" err="1">
                <a:solidFill>
                  <a:schemeClr val="bg1"/>
                </a:solidFill>
              </a:rPr>
              <a:t>призначатися</a:t>
            </a:r>
            <a:r>
              <a:rPr lang="ru-RU" dirty="0">
                <a:solidFill>
                  <a:schemeClr val="bg1"/>
                </a:solidFill>
              </a:rPr>
              <a:t> і для </a:t>
            </a:r>
            <a:r>
              <a:rPr lang="ru-RU" dirty="0" err="1">
                <a:solidFill>
                  <a:schemeClr val="bg1"/>
                </a:solidFill>
              </a:rPr>
              <a:t>зовнішнього</a:t>
            </a:r>
            <a:r>
              <a:rPr lang="ru-RU" dirty="0">
                <a:solidFill>
                  <a:schemeClr val="bg1"/>
                </a:solidFill>
              </a:rPr>
              <a:t> </a:t>
            </a:r>
            <a:r>
              <a:rPr lang="ru-RU" dirty="0" err="1">
                <a:solidFill>
                  <a:schemeClr val="bg1"/>
                </a:solidFill>
              </a:rPr>
              <a:t>застосування</a:t>
            </a:r>
            <a:r>
              <a:rPr lang="ru-RU" dirty="0">
                <a:solidFill>
                  <a:schemeClr val="bg1"/>
                </a:solidFill>
              </a:rPr>
              <a:t>: для </a:t>
            </a:r>
            <a:r>
              <a:rPr lang="ru-RU" dirty="0" err="1">
                <a:solidFill>
                  <a:schemeClr val="bg1"/>
                </a:solidFill>
              </a:rPr>
              <a:t>зволоження</a:t>
            </a:r>
            <a:r>
              <a:rPr lang="ru-RU" dirty="0">
                <a:solidFill>
                  <a:schemeClr val="bg1"/>
                </a:solidFill>
              </a:rPr>
              <a:t> </a:t>
            </a:r>
            <a:r>
              <a:rPr lang="ru-RU" dirty="0" err="1">
                <a:solidFill>
                  <a:schemeClr val="bg1"/>
                </a:solidFill>
              </a:rPr>
              <a:t>перев`язувального</a:t>
            </a:r>
            <a:r>
              <a:rPr lang="ru-RU" dirty="0">
                <a:solidFill>
                  <a:schemeClr val="bg1"/>
                </a:solidFill>
              </a:rPr>
              <a:t> </a:t>
            </a:r>
            <a:r>
              <a:rPr lang="ru-RU" dirty="0" err="1">
                <a:solidFill>
                  <a:schemeClr val="bg1"/>
                </a:solidFill>
              </a:rPr>
              <a:t>матеріалу</a:t>
            </a:r>
            <a:r>
              <a:rPr lang="ru-RU" dirty="0">
                <a:solidFill>
                  <a:schemeClr val="bg1"/>
                </a:solidFill>
              </a:rPr>
              <a:t>, а </a:t>
            </a:r>
            <a:r>
              <a:rPr lang="ru-RU" dirty="0" err="1">
                <a:solidFill>
                  <a:schemeClr val="bg1"/>
                </a:solidFill>
              </a:rPr>
              <a:t>також</a:t>
            </a:r>
            <a:r>
              <a:rPr lang="ru-RU" dirty="0">
                <a:solidFill>
                  <a:schemeClr val="bg1"/>
                </a:solidFill>
              </a:rPr>
              <a:t> для </a:t>
            </a:r>
            <a:r>
              <a:rPr lang="ru-RU" dirty="0" err="1">
                <a:solidFill>
                  <a:schemeClr val="bg1"/>
                </a:solidFill>
              </a:rPr>
              <a:t>промивання</a:t>
            </a:r>
            <a:r>
              <a:rPr lang="ru-RU" dirty="0">
                <a:solidFill>
                  <a:schemeClr val="bg1"/>
                </a:solidFill>
              </a:rPr>
              <a:t> </a:t>
            </a:r>
            <a:r>
              <a:rPr lang="ru-RU" dirty="0" smtClean="0">
                <a:solidFill>
                  <a:schemeClr val="bg1"/>
                </a:solidFill>
              </a:rPr>
              <a:t>ран.</a:t>
            </a:r>
            <a:endParaRPr lang="en-US"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9147" y="1266940"/>
            <a:ext cx="3505430" cy="5258145"/>
          </a:xfrm>
          <a:prstGeom prst="rect">
            <a:avLst/>
          </a:prstGeom>
        </p:spPr>
      </p:pic>
    </p:spTree>
    <p:extLst>
      <p:ext uri="{BB962C8B-B14F-4D97-AF65-F5344CB8AC3E}">
        <p14:creationId xmlns:p14="http://schemas.microsoft.com/office/powerpoint/2010/main" xmlns="" val="9855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451" y="0"/>
            <a:ext cx="6137985" cy="527236"/>
          </a:xfrm>
        </p:spPr>
        <p:txBody>
          <a:bodyPr>
            <a:normAutofit fontScale="90000"/>
          </a:bodyPr>
          <a:lstStyle/>
          <a:p>
            <a:r>
              <a:rPr lang="uk-UA" dirty="0" smtClean="0"/>
              <a:t>Біологічна роль води</a:t>
            </a:r>
            <a:endParaRPr lang="ru-RU" dirty="0"/>
          </a:p>
        </p:txBody>
      </p:sp>
      <p:sp>
        <p:nvSpPr>
          <p:cNvPr id="3" name="Объект 2"/>
          <p:cNvSpPr>
            <a:spLocks noGrp="1"/>
          </p:cNvSpPr>
          <p:nvPr>
            <p:ph idx="1"/>
          </p:nvPr>
        </p:nvSpPr>
        <p:spPr>
          <a:xfrm>
            <a:off x="782197" y="859316"/>
            <a:ext cx="5166911" cy="6278039"/>
          </a:xfrm>
        </p:spPr>
        <p:txBody>
          <a:bodyPr>
            <a:normAutofit lnSpcReduction="10000"/>
          </a:bodyPr>
          <a:lstStyle/>
          <a:p>
            <a:pPr marL="0" lvl="0" indent="0" algn="just" eaLnBrk="0" fontAlgn="base" hangingPunct="0">
              <a:lnSpc>
                <a:spcPct val="100000"/>
              </a:lnSpc>
              <a:spcBef>
                <a:spcPct val="0"/>
              </a:spcBef>
              <a:spcAft>
                <a:spcPct val="0"/>
              </a:spcAft>
              <a:buSzTx/>
              <a:buNone/>
            </a:pPr>
            <a:r>
              <a:rPr lang="ru-RU" sz="3200" b="1" dirty="0" err="1">
                <a:solidFill>
                  <a:srgbClr val="000000"/>
                </a:solidFill>
                <a:latin typeface="Times New Roman" panose="02020603050405020304" pitchFamily="18" charset="0"/>
                <a:cs typeface="Times New Roman" panose="02020603050405020304" pitchFamily="18" charset="0"/>
              </a:rPr>
              <a:t>Біологічний</a:t>
            </a:r>
            <a:r>
              <a:rPr lang="ru-RU" sz="3200" b="1" dirty="0">
                <a:solidFill>
                  <a:srgbClr val="000000"/>
                </a:solidFill>
                <a:latin typeface="Times New Roman" panose="02020603050405020304" pitchFamily="18" charset="0"/>
                <a:cs typeface="Times New Roman" panose="02020603050405020304" pitchFamily="18" charset="0"/>
              </a:rPr>
              <a:t> </a:t>
            </a:r>
            <a:r>
              <a:rPr lang="ru-RU" sz="3200" b="1" dirty="0" smtClean="0">
                <a:solidFill>
                  <a:srgbClr val="000000"/>
                </a:solidFill>
                <a:latin typeface="Times New Roman" panose="02020603050405020304" pitchFamily="18" charset="0"/>
                <a:cs typeface="Times New Roman" panose="02020603050405020304" pitchFamily="18" charset="0"/>
              </a:rPr>
              <a:t>принцип</a:t>
            </a:r>
          </a:p>
          <a:p>
            <a:pPr marL="0" lvl="0" indent="0" algn="just" eaLnBrk="0" fontAlgn="base" hangingPunct="0">
              <a:lnSpc>
                <a:spcPct val="100000"/>
              </a:lnSpc>
              <a:spcBef>
                <a:spcPct val="0"/>
              </a:spcBef>
              <a:spcAft>
                <a:spcPct val="0"/>
              </a:spcAft>
              <a:buSzTx/>
              <a:buNone/>
            </a:pPr>
            <a:r>
              <a:rPr lang="ru-RU" sz="3800" dirty="0">
                <a:solidFill>
                  <a:srgbClr val="707070"/>
                </a:solidFill>
                <a:latin typeface="Times New Roman" panose="02020603050405020304" pitchFamily="18" charset="0"/>
                <a:cs typeface="Times New Roman" panose="02020603050405020304" pitchFamily="18" charset="0"/>
              </a:rPr>
              <a:t/>
            </a:r>
            <a:br>
              <a:rPr lang="ru-RU" sz="3800" dirty="0">
                <a:solidFill>
                  <a:srgbClr val="707070"/>
                </a:solidFill>
                <a:latin typeface="Times New Roman" panose="02020603050405020304" pitchFamily="18" charset="0"/>
                <a:cs typeface="Times New Roman" panose="02020603050405020304" pitchFamily="18" charset="0"/>
              </a:rPr>
            </a:br>
            <a:r>
              <a:rPr lang="ru-RU" dirty="0">
                <a:solidFill>
                  <a:schemeClr val="bg1"/>
                </a:solidFill>
                <a:latin typeface="Times New Roman" panose="02020603050405020304" pitchFamily="18" charset="0"/>
                <a:cs typeface="Times New Roman" panose="02020603050405020304" pitchFamily="18" charset="0"/>
              </a:rPr>
              <a:t>Вода - </a:t>
            </a:r>
            <a:r>
              <a:rPr lang="ru-RU" dirty="0" err="1">
                <a:solidFill>
                  <a:schemeClr val="bg1"/>
                </a:solidFill>
                <a:latin typeface="Times New Roman" panose="02020603050405020304" pitchFamily="18" charset="0"/>
                <a:cs typeface="Times New Roman" panose="02020603050405020304" pitchFamily="18" charset="0"/>
              </a:rPr>
              <a:t>це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рідина</a:t>
            </a:r>
            <a:r>
              <a:rPr lang="ru-RU" dirty="0">
                <a:solidFill>
                  <a:schemeClr val="bg1"/>
                </a:solidFill>
                <a:latin typeface="Times New Roman" panose="02020603050405020304" pitchFamily="18" charset="0"/>
                <a:cs typeface="Times New Roman" panose="02020603050405020304" pitchFamily="18" charset="0"/>
              </a:rPr>
              <a:t>, яка при </a:t>
            </a:r>
            <a:r>
              <a:rPr lang="ru-RU" dirty="0" err="1">
                <a:solidFill>
                  <a:schemeClr val="bg1"/>
                </a:solidFill>
                <a:latin typeface="Times New Roman" panose="02020603050405020304" pitchFamily="18" charset="0"/>
                <a:cs typeface="Times New Roman" panose="02020603050405020304" pitchFamily="18" charset="0"/>
              </a:rPr>
              <a:t>контакті</a:t>
            </a:r>
            <a:r>
              <a:rPr lang="ru-RU" dirty="0">
                <a:solidFill>
                  <a:schemeClr val="bg1"/>
                </a:solidFill>
                <a:latin typeface="Times New Roman" panose="02020603050405020304" pitchFamily="18" charset="0"/>
                <a:cs typeface="Times New Roman" panose="02020603050405020304" pitchFamily="18" charset="0"/>
              </a:rPr>
              <a:t> з живим </a:t>
            </a:r>
            <a:r>
              <a:rPr lang="ru-RU" dirty="0" err="1">
                <a:solidFill>
                  <a:schemeClr val="bg1"/>
                </a:solidFill>
                <a:latin typeface="Times New Roman" panose="02020603050405020304" pitchFamily="18" charset="0"/>
                <a:cs typeface="Times New Roman" panose="02020603050405020304" pitchFamily="18" charset="0"/>
              </a:rPr>
              <a:t>організмом</a:t>
            </a:r>
            <a:r>
              <a:rPr lang="ru-RU" dirty="0">
                <a:solidFill>
                  <a:schemeClr val="bg1"/>
                </a:solidFill>
                <a:latin typeface="Times New Roman" panose="02020603050405020304" pitchFamily="18" charset="0"/>
                <a:cs typeface="Times New Roman" panose="02020603050405020304" pitchFamily="18" charset="0"/>
              </a:rPr>
              <a:t> не </a:t>
            </a:r>
            <a:r>
              <a:rPr lang="ru-RU" dirty="0" err="1">
                <a:solidFill>
                  <a:schemeClr val="bg1"/>
                </a:solidFill>
                <a:latin typeface="Times New Roman" panose="02020603050405020304" pitchFamily="18" charset="0"/>
                <a:cs typeface="Times New Roman" panose="02020603050405020304" pitchFamily="18" charset="0"/>
              </a:rPr>
              <a:t>заподіює</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йому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ушкоджень</a:t>
            </a:r>
            <a:r>
              <a:rPr lang="ru-RU" dirty="0">
                <a:solidFill>
                  <a:schemeClr val="bg1"/>
                </a:solidFill>
                <a:latin typeface="Times New Roman" panose="02020603050405020304" pitchFamily="18" charset="0"/>
                <a:cs typeface="Times New Roman" panose="02020603050405020304" pitchFamily="18" charset="0"/>
              </a:rPr>
              <a:t> і не </a:t>
            </a:r>
            <a:r>
              <a:rPr lang="ru-RU" dirty="0" err="1">
                <a:solidFill>
                  <a:schemeClr val="bg1"/>
                </a:solidFill>
                <a:latin typeface="Times New Roman" panose="02020603050405020304" pitchFamily="18" charset="0"/>
                <a:cs typeface="Times New Roman" panose="02020603050405020304" pitchFamily="18" charset="0"/>
              </a:rPr>
              <a:t>порушує</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цілісність</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його</a:t>
            </a:r>
            <a:r>
              <a:rPr lang="ru-RU" dirty="0">
                <a:solidFill>
                  <a:schemeClr val="bg1"/>
                </a:solidFill>
                <a:latin typeface="Times New Roman" panose="02020603050405020304" pitchFamily="18" charset="0"/>
                <a:cs typeface="Times New Roman" panose="02020603050405020304" pitchFamily="18" charset="0"/>
              </a:rPr>
              <a:t> тканин. </a:t>
            </a:r>
            <a:r>
              <a:rPr lang="ru-RU" dirty="0" err="1">
                <a:solidFill>
                  <a:schemeClr val="bg1"/>
                </a:solidFill>
                <a:latin typeface="Times New Roman" panose="02020603050405020304" pitchFamily="18" charset="0"/>
                <a:cs typeface="Times New Roman" panose="02020603050405020304" pitchFamily="18" charset="0"/>
              </a:rPr>
              <a:t>Це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пов`язано</a:t>
            </a:r>
            <a:r>
              <a:rPr lang="ru-RU" dirty="0">
                <a:solidFill>
                  <a:schemeClr val="bg1"/>
                </a:solidFill>
                <a:latin typeface="Times New Roman" panose="02020603050405020304" pitchFamily="18" charset="0"/>
                <a:cs typeface="Times New Roman" panose="02020603050405020304" pitchFamily="18" charset="0"/>
              </a:rPr>
              <a:t> з </a:t>
            </a:r>
            <a:r>
              <a:rPr lang="ru-RU" dirty="0" err="1">
                <a:solidFill>
                  <a:schemeClr val="bg1"/>
                </a:solidFill>
                <a:latin typeface="Times New Roman" panose="02020603050405020304" pitchFamily="18" charset="0"/>
                <a:cs typeface="Times New Roman" panose="02020603050405020304" pitchFamily="18" charset="0"/>
              </a:rPr>
              <a:t>нейтральними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лужно-кислотними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властивостями</a:t>
            </a:r>
            <a:r>
              <a:rPr lang="ru-RU" dirty="0">
                <a:solidFill>
                  <a:schemeClr val="bg1"/>
                </a:solidFill>
                <a:latin typeface="Times New Roman" panose="02020603050405020304" pitchFamily="18" charset="0"/>
                <a:cs typeface="Times New Roman" panose="02020603050405020304" pitchFamily="18" charset="0"/>
              </a:rPr>
              <a:t> води. </a:t>
            </a:r>
            <a:r>
              <a:rPr lang="ru-RU" dirty="0" err="1">
                <a:solidFill>
                  <a:schemeClr val="bg1"/>
                </a:solidFill>
                <a:latin typeface="Times New Roman" panose="02020603050405020304" pitchFamily="18" charset="0"/>
                <a:cs typeface="Times New Roman" panose="02020603050405020304" pitchFamily="18" charset="0"/>
              </a:rPr>
              <a:t>Усередині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організму</a:t>
            </a:r>
            <a:r>
              <a:rPr lang="ru-RU" dirty="0">
                <a:solidFill>
                  <a:schemeClr val="bg1"/>
                </a:solidFill>
                <a:latin typeface="Times New Roman" panose="02020603050405020304" pitchFamily="18" charset="0"/>
                <a:cs typeface="Times New Roman" panose="02020603050405020304" pitchFamily="18" charset="0"/>
              </a:rPr>
              <a:t> вона </a:t>
            </a:r>
            <a:r>
              <a:rPr lang="ru-RU" dirty="0" err="1">
                <a:solidFill>
                  <a:schemeClr val="bg1"/>
                </a:solidFill>
                <a:latin typeface="Times New Roman" panose="02020603050405020304" pitchFamily="18" charset="0"/>
                <a:cs typeface="Times New Roman" panose="02020603050405020304" pitchFamily="18" charset="0"/>
              </a:rPr>
              <a:t>вступає</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тільки</a:t>
            </a:r>
            <a:r>
              <a:rPr lang="ru-RU" dirty="0">
                <a:solidFill>
                  <a:schemeClr val="bg1"/>
                </a:solidFill>
                <a:latin typeface="Times New Roman" panose="02020603050405020304" pitchFamily="18" charset="0"/>
                <a:cs typeface="Times New Roman" panose="02020603050405020304" pitchFamily="18" charset="0"/>
              </a:rPr>
              <a:t> в </a:t>
            </a:r>
            <a:r>
              <a:rPr lang="ru-RU" dirty="0" err="1">
                <a:solidFill>
                  <a:schemeClr val="bg1"/>
                </a:solidFill>
                <a:latin typeface="Times New Roman" panose="02020603050405020304" pitchFamily="18" charset="0"/>
                <a:cs typeface="Times New Roman" panose="02020603050405020304" pitchFamily="18" charset="0"/>
              </a:rPr>
              <a:t>контрольовані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біохімічні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процеси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Це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єдине</a:t>
            </a:r>
            <a:r>
              <a:rPr lang="ru-RU" dirty="0">
                <a:solidFill>
                  <a:schemeClr val="bg1"/>
                </a:solidFill>
                <a:latin typeface="Times New Roman" panose="02020603050405020304" pitchFamily="18" charset="0"/>
                <a:cs typeface="Times New Roman" panose="02020603050405020304" pitchFamily="18" charset="0"/>
              </a:rPr>
              <a:t> на </a:t>
            </a:r>
            <a:r>
              <a:rPr lang="ru-RU" dirty="0" err="1">
                <a:solidFill>
                  <a:schemeClr val="bg1"/>
                </a:solidFill>
                <a:latin typeface="Times New Roman" panose="02020603050405020304" pitchFamily="18" charset="0"/>
                <a:cs typeface="Times New Roman" panose="02020603050405020304" pitchFamily="18" charset="0"/>
              </a:rPr>
              <a:t>планеті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речовина</a:t>
            </a:r>
            <a:r>
              <a:rPr lang="ru-RU" dirty="0">
                <a:solidFill>
                  <a:schemeClr val="bg1"/>
                </a:solidFill>
                <a:latin typeface="Times New Roman" panose="02020603050405020304" pitchFamily="18" charset="0"/>
                <a:cs typeface="Times New Roman" panose="02020603050405020304" pitchFamily="18" charset="0"/>
              </a:rPr>
              <a:t>, яка при </a:t>
            </a:r>
            <a:r>
              <a:rPr lang="ru-RU" dirty="0" err="1">
                <a:solidFill>
                  <a:schemeClr val="bg1"/>
                </a:solidFill>
                <a:latin typeface="Times New Roman" panose="02020603050405020304" pitchFamily="18" charset="0"/>
                <a:cs typeface="Times New Roman" panose="02020603050405020304" pitchFamily="18" charset="0"/>
              </a:rPr>
              <a:t>нормальних</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умовах</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знаходиться</a:t>
            </a:r>
            <a:r>
              <a:rPr lang="ru-RU" dirty="0">
                <a:solidFill>
                  <a:schemeClr val="bg1"/>
                </a:solidFill>
                <a:latin typeface="Times New Roman" panose="02020603050405020304" pitchFamily="18" charset="0"/>
                <a:cs typeface="Times New Roman" panose="02020603050405020304" pitchFamily="18" charset="0"/>
              </a:rPr>
              <a:t> в </a:t>
            </a:r>
            <a:r>
              <a:rPr lang="ru-RU" dirty="0" err="1">
                <a:solidFill>
                  <a:schemeClr val="bg1"/>
                </a:solidFill>
                <a:latin typeface="Times New Roman" panose="02020603050405020304" pitchFamily="18" charset="0"/>
                <a:cs typeface="Times New Roman" panose="02020603050405020304" pitchFamily="18" charset="0"/>
              </a:rPr>
              <a:t>рідкому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придатному</a:t>
            </a:r>
            <a:r>
              <a:rPr lang="ru-RU" dirty="0">
                <a:solidFill>
                  <a:schemeClr val="bg1"/>
                </a:solidFill>
                <a:latin typeface="Times New Roman" panose="02020603050405020304" pitchFamily="18" charset="0"/>
                <a:cs typeface="Times New Roman" panose="02020603050405020304" pitchFamily="18" charset="0"/>
              </a:rPr>
              <a:t> для </a:t>
            </a:r>
            <a:r>
              <a:rPr lang="ru-RU" dirty="0" err="1">
                <a:solidFill>
                  <a:schemeClr val="bg1"/>
                </a:solidFill>
                <a:latin typeface="Times New Roman" panose="02020603050405020304" pitchFamily="18" charset="0"/>
                <a:cs typeface="Times New Roman" panose="02020603050405020304" pitchFamily="18" charset="0"/>
              </a:rPr>
              <a:t>пиття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вигляді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крім</a:t>
            </a:r>
            <a:r>
              <a:rPr lang="ru-RU" dirty="0">
                <a:solidFill>
                  <a:schemeClr val="bg1"/>
                </a:solidFill>
                <a:latin typeface="Times New Roman" panose="02020603050405020304" pitchFamily="18" charset="0"/>
                <a:cs typeface="Times New Roman" panose="02020603050405020304" pitchFamily="18" charset="0"/>
              </a:rPr>
              <a:t> того, в такому достатку.</a:t>
            </a:r>
          </a:p>
          <a:p>
            <a:pPr marL="0" lvl="0" indent="0" algn="just" eaLnBrk="0" fontAlgn="base" hangingPunct="0">
              <a:lnSpc>
                <a:spcPct val="100000"/>
              </a:lnSpc>
              <a:spcBef>
                <a:spcPct val="0"/>
              </a:spcBef>
              <a:spcAft>
                <a:spcPct val="0"/>
              </a:spcAft>
              <a:buSzTx/>
              <a:buNone/>
            </a:pPr>
            <a:r>
              <a:rPr lang="ru-RU" sz="3800" dirty="0">
                <a:solidFill>
                  <a:srgbClr val="707070"/>
                </a:solidFill>
                <a:latin typeface="Times New Roman" panose="02020603050405020304" pitchFamily="18" charset="0"/>
                <a:cs typeface="Times New Roman" panose="02020603050405020304" pitchFamily="18" charset="0"/>
              </a:rPr>
              <a:t/>
            </a:r>
            <a:br>
              <a:rPr lang="ru-RU" sz="3800" dirty="0">
                <a:solidFill>
                  <a:srgbClr val="707070"/>
                </a:solidFill>
                <a:latin typeface="Times New Roman" panose="02020603050405020304" pitchFamily="18" charset="0"/>
                <a:cs typeface="Times New Roman" panose="02020603050405020304" pitchFamily="18" charset="0"/>
              </a:rPr>
            </a:br>
            <a:endParaRPr lang="ru-RU" sz="3800" b="1" dirty="0">
              <a:solidFill>
                <a:srgbClr val="000000"/>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86136" y="1594442"/>
            <a:ext cx="6398599" cy="4057212"/>
          </a:xfrm>
          <a:prstGeom prst="rect">
            <a:avLst/>
          </a:prstGeom>
        </p:spPr>
      </p:pic>
    </p:spTree>
    <p:extLst>
      <p:ext uri="{BB962C8B-B14F-4D97-AF65-F5344CB8AC3E}">
        <p14:creationId xmlns:p14="http://schemas.microsoft.com/office/powerpoint/2010/main" xmlns="" val="9928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0907" y="178315"/>
            <a:ext cx="11131377" cy="4459785"/>
          </a:xfrm>
        </p:spPr>
        <p:txBody>
          <a:bodyPr>
            <a:normAutofit/>
          </a:bodyPr>
          <a:lstStyle/>
          <a:p>
            <a:pPr marL="0" lvl="0" indent="0" algn="just" eaLnBrk="0" fontAlgn="base" hangingPunct="0">
              <a:lnSpc>
                <a:spcPct val="100000"/>
              </a:lnSpc>
              <a:spcBef>
                <a:spcPct val="0"/>
              </a:spcBef>
              <a:spcAft>
                <a:spcPct val="0"/>
              </a:spcAft>
              <a:buSzTx/>
              <a:buNone/>
            </a:pPr>
            <a:r>
              <a:rPr lang="ru-RU" b="1" dirty="0">
                <a:solidFill>
                  <a:srgbClr val="000000"/>
                </a:solidFill>
                <a:latin typeface="Times New Roman" panose="02020603050405020304" pitchFamily="18" charset="0"/>
                <a:cs typeface="Times New Roman" panose="02020603050405020304" pitchFamily="18" charset="0"/>
              </a:rPr>
              <a:t>Вода як </a:t>
            </a:r>
            <a:r>
              <a:rPr lang="ru-RU" b="1" dirty="0" err="1">
                <a:solidFill>
                  <a:srgbClr val="000000"/>
                </a:solidFill>
                <a:latin typeface="Times New Roman" panose="02020603050405020304" pitchFamily="18" charset="0"/>
                <a:cs typeface="Times New Roman" panose="02020603050405020304" pitchFamily="18" charset="0"/>
              </a:rPr>
              <a:t>універсальний</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розчинник</a:t>
            </a:r>
            <a:endParaRPr lang="ru-RU" b="1" dirty="0">
              <a:solidFill>
                <a:srgbClr val="000000"/>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SzTx/>
              <a:buNone/>
            </a:pPr>
            <a:r>
              <a:rPr lang="ru-RU" dirty="0">
                <a:solidFill>
                  <a:srgbClr val="707070"/>
                </a:solidFill>
                <a:latin typeface="Times New Roman" panose="02020603050405020304" pitchFamily="18" charset="0"/>
                <a:cs typeface="Times New Roman" panose="02020603050405020304" pitchFamily="18" charset="0"/>
              </a:rPr>
              <a:t/>
            </a:r>
            <a:br>
              <a:rPr lang="ru-RU" dirty="0">
                <a:solidFill>
                  <a:srgbClr val="707070"/>
                </a:solidFill>
                <a:latin typeface="Times New Roman" panose="02020603050405020304" pitchFamily="18" charset="0"/>
                <a:cs typeface="Times New Roman" panose="02020603050405020304" pitchFamily="18" charset="0"/>
              </a:rPr>
            </a:br>
            <a:r>
              <a:rPr lang="ru-RU" dirty="0" err="1">
                <a:solidFill>
                  <a:schemeClr val="bg1"/>
                </a:solidFill>
                <a:latin typeface="Times New Roman" panose="02020603050405020304" pitchFamily="18" charset="0"/>
                <a:cs typeface="Times New Roman" panose="02020603050405020304" pitchFamily="18" charset="0"/>
              </a:rPr>
              <a:t>Якщо</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цієї</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унікальної</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рідини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дати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необхідний</a:t>
            </a:r>
            <a:r>
              <a:rPr lang="ru-RU" dirty="0">
                <a:solidFill>
                  <a:schemeClr val="bg1"/>
                </a:solidFill>
                <a:latin typeface="Times New Roman" panose="02020603050405020304" pitchFamily="18" charset="0"/>
                <a:cs typeface="Times New Roman" panose="02020603050405020304" pitchFamily="18" charset="0"/>
              </a:rPr>
              <a:t> час, вона </a:t>
            </a:r>
            <a:r>
              <a:rPr lang="ru-RU" dirty="0" err="1">
                <a:solidFill>
                  <a:schemeClr val="bg1"/>
                </a:solidFill>
                <a:latin typeface="Times New Roman" panose="02020603050405020304" pitchFamily="18" charset="0"/>
                <a:cs typeface="Times New Roman" panose="02020603050405020304" pitchFamily="18" charset="0"/>
              </a:rPr>
              <a:t>зможе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розчинити</a:t>
            </a:r>
            <a:r>
              <a:rPr lang="ru-RU" dirty="0">
                <a:solidFill>
                  <a:schemeClr val="bg1"/>
                </a:solidFill>
                <a:latin typeface="Times New Roman" panose="02020603050405020304" pitchFamily="18" charset="0"/>
                <a:cs typeface="Times New Roman" panose="02020603050405020304" pitchFamily="18" charset="0"/>
              </a:rPr>
              <a:t> будь-яка </a:t>
            </a:r>
            <a:r>
              <a:rPr lang="ru-RU" dirty="0" err="1">
                <a:solidFill>
                  <a:schemeClr val="bg1"/>
                </a:solidFill>
                <a:latin typeface="Times New Roman" panose="02020603050405020304" pitchFamily="18" charset="0"/>
                <a:cs typeface="Times New Roman" panose="02020603050405020304" pitchFamily="18" charset="0"/>
              </a:rPr>
              <a:t>речовина</a:t>
            </a:r>
            <a:r>
              <a:rPr lang="ru-RU" dirty="0">
                <a:solidFill>
                  <a:schemeClr val="bg1"/>
                </a:solidFill>
                <a:latin typeface="Times New Roman" panose="02020603050405020304" pitchFamily="18" charset="0"/>
                <a:cs typeface="Times New Roman" panose="02020603050405020304" pitchFamily="18" charset="0"/>
              </a:rPr>
              <a:t> в будь-</a:t>
            </a:r>
            <a:r>
              <a:rPr lang="ru-RU" dirty="0" err="1">
                <a:solidFill>
                  <a:schemeClr val="bg1"/>
                </a:solidFill>
                <a:latin typeface="Times New Roman" panose="02020603050405020304" pitchFamily="18" charset="0"/>
                <a:cs typeface="Times New Roman" panose="02020603050405020304" pitchFamily="18" charset="0"/>
              </a:rPr>
              <a:t>якому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стані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Розчинені</a:t>
            </a:r>
            <a:r>
              <a:rPr lang="ru-RU" dirty="0">
                <a:solidFill>
                  <a:schemeClr val="bg1"/>
                </a:solidFill>
                <a:latin typeface="Times New Roman" panose="02020603050405020304" pitchFamily="18" charset="0"/>
                <a:cs typeface="Times New Roman" panose="02020603050405020304" pitchFamily="18" charset="0"/>
              </a:rPr>
              <a:t> у </a:t>
            </a:r>
            <a:r>
              <a:rPr lang="ru-RU" dirty="0" err="1">
                <a:solidFill>
                  <a:schemeClr val="bg1"/>
                </a:solidFill>
                <a:latin typeface="Times New Roman" panose="02020603050405020304" pitchFamily="18" charset="0"/>
                <a:cs typeface="Times New Roman" panose="02020603050405020304" pitchFamily="18" charset="0"/>
              </a:rPr>
              <a:t>воді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речовини</a:t>
            </a:r>
            <a:r>
              <a:rPr lang="ru-RU" dirty="0">
                <a:solidFill>
                  <a:schemeClr val="bg1"/>
                </a:solidFill>
                <a:latin typeface="Times New Roman" panose="02020603050405020304" pitchFamily="18" charset="0"/>
                <a:cs typeface="Times New Roman" panose="02020603050405020304" pitchFamily="18" charset="0"/>
              </a:rPr>
              <a:t> легко </a:t>
            </a:r>
            <a:r>
              <a:rPr lang="ru-RU" dirty="0" err="1">
                <a:solidFill>
                  <a:schemeClr val="bg1"/>
                </a:solidFill>
                <a:latin typeface="Times New Roman" panose="02020603050405020304" pitchFamily="18" charset="0"/>
                <a:cs typeface="Times New Roman" panose="02020603050405020304" pitchFamily="18" charset="0"/>
              </a:rPr>
              <a:t>дисоціюють</a:t>
            </a:r>
            <a:r>
              <a:rPr lang="ru-RU" dirty="0">
                <a:solidFill>
                  <a:schemeClr val="bg1"/>
                </a:solidFill>
                <a:latin typeface="Times New Roman" panose="02020603050405020304" pitchFamily="18" charset="0"/>
                <a:cs typeface="Times New Roman" panose="02020603050405020304" pitchFamily="18" charset="0"/>
              </a:rPr>
              <a:t> на </a:t>
            </a:r>
            <a:r>
              <a:rPr lang="ru-RU" dirty="0" err="1">
                <a:solidFill>
                  <a:schemeClr val="bg1"/>
                </a:solidFill>
                <a:latin typeface="Times New Roman" panose="02020603050405020304" pitchFamily="18" charset="0"/>
                <a:cs typeface="Times New Roman" panose="02020603050405020304" pitchFamily="18" charset="0"/>
              </a:rPr>
              <a:t>іони</a:t>
            </a:r>
            <a:r>
              <a:rPr lang="ru-RU" dirty="0">
                <a:solidFill>
                  <a:schemeClr val="bg1"/>
                </a:solidFill>
                <a:latin typeface="Times New Roman" panose="02020603050405020304" pitchFamily="18" charset="0"/>
                <a:cs typeface="Times New Roman" panose="02020603050405020304" pitchFamily="18" charset="0"/>
              </a:rPr>
              <a:t>. А </a:t>
            </a:r>
            <a:r>
              <a:rPr lang="ru-RU" dirty="0" err="1">
                <a:solidFill>
                  <a:schemeClr val="bg1"/>
                </a:solidFill>
                <a:latin typeface="Times New Roman" panose="02020603050405020304" pitchFamily="18" charset="0"/>
                <a:cs typeface="Times New Roman" panose="02020603050405020304" pitchFamily="18" charset="0"/>
              </a:rPr>
              <a:t>якщо</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врахувати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що</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всі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біохімічні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реакції</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відбуваються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лише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між</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іонами</a:t>
            </a:r>
            <a:r>
              <a:rPr lang="ru-RU" dirty="0">
                <a:solidFill>
                  <a:schemeClr val="bg1"/>
                </a:solidFill>
                <a:latin typeface="Times New Roman" panose="02020603050405020304" pitchFamily="18" charset="0"/>
                <a:cs typeface="Times New Roman" panose="02020603050405020304" pitchFamily="18" charset="0"/>
              </a:rPr>
              <a:t> молекул, </a:t>
            </a:r>
            <a:r>
              <a:rPr lang="ru-RU" dirty="0" err="1">
                <a:solidFill>
                  <a:schemeClr val="bg1"/>
                </a:solidFill>
                <a:latin typeface="Times New Roman" panose="02020603050405020304" pitchFamily="18" charset="0"/>
                <a:cs typeface="Times New Roman" panose="02020603050405020304" pitchFamily="18" charset="0"/>
              </a:rPr>
              <a:t>можна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зробити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висновок</a:t>
            </a:r>
            <a:r>
              <a:rPr lang="ru-RU" dirty="0">
                <a:solidFill>
                  <a:schemeClr val="bg1"/>
                </a:solidFill>
                <a:latin typeface="Times New Roman" panose="02020603050405020304" pitchFamily="18" charset="0"/>
                <a:cs typeface="Times New Roman" panose="02020603050405020304" pitchFamily="18" charset="0"/>
              </a:rPr>
              <a:t> - вода є оптимальною </a:t>
            </a:r>
            <a:r>
              <a:rPr lang="ru-RU" dirty="0" err="1">
                <a:solidFill>
                  <a:schemeClr val="bg1"/>
                </a:solidFill>
                <a:latin typeface="Times New Roman" panose="02020603050405020304" pitchFamily="18" charset="0"/>
                <a:cs typeface="Times New Roman" panose="02020603050405020304" pitchFamily="18" charset="0"/>
              </a:rPr>
              <a:t>рідиною</a:t>
            </a:r>
            <a:r>
              <a:rPr lang="ru-RU" dirty="0">
                <a:solidFill>
                  <a:schemeClr val="bg1"/>
                </a:solidFill>
                <a:latin typeface="Times New Roman" panose="02020603050405020304" pitchFamily="18" charset="0"/>
                <a:cs typeface="Times New Roman" panose="02020603050405020304" pitchFamily="18" charset="0"/>
              </a:rPr>
              <a:t> для </a:t>
            </a:r>
            <a:r>
              <a:rPr lang="ru-RU" dirty="0" err="1">
                <a:solidFill>
                  <a:schemeClr val="bg1"/>
                </a:solidFill>
                <a:latin typeface="Times New Roman" panose="02020603050405020304" pitchFamily="18" charset="0"/>
                <a:cs typeface="Times New Roman" panose="02020603050405020304" pitchFamily="18" charset="0"/>
              </a:rPr>
              <a:t>життєдіяльності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всіх</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організмів</a:t>
            </a:r>
            <a:r>
              <a:rPr lang="ru-RU" dirty="0">
                <a:solidFill>
                  <a:schemeClr val="bg1"/>
                </a:solidFill>
                <a:latin typeface="Times New Roman" panose="02020603050405020304" pitchFamily="18" charset="0"/>
                <a:cs typeface="Times New Roman" panose="02020603050405020304" pitchFamily="18" charset="0"/>
              </a:rPr>
              <a:t>.</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60462" y="2555913"/>
            <a:ext cx="6231538" cy="614190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453788"/>
            <a:ext cx="6051932" cy="3404212"/>
          </a:xfrm>
          <a:prstGeom prst="rect">
            <a:avLst/>
          </a:prstGeom>
        </p:spPr>
      </p:pic>
    </p:spTree>
    <p:extLst>
      <p:ext uri="{BB962C8B-B14F-4D97-AF65-F5344CB8AC3E}">
        <p14:creationId xmlns:p14="http://schemas.microsoft.com/office/powerpoint/2010/main" xmlns="" val="419721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7622" y="77118"/>
            <a:ext cx="6213511" cy="7050795"/>
          </a:xfrm>
        </p:spPr>
        <p:txBody>
          <a:bodyPr>
            <a:normAutofit fontScale="55000" lnSpcReduction="20000"/>
          </a:bodyPr>
          <a:lstStyle/>
          <a:p>
            <a:pPr marL="0" lvl="0" indent="0" eaLnBrk="0" fontAlgn="base" hangingPunct="0">
              <a:lnSpc>
                <a:spcPct val="100000"/>
              </a:lnSpc>
              <a:spcBef>
                <a:spcPct val="0"/>
              </a:spcBef>
              <a:spcAft>
                <a:spcPct val="0"/>
              </a:spcAft>
              <a:buSzTx/>
              <a:buNone/>
            </a:pPr>
            <a:endParaRPr lang="ru-RU" sz="3800" b="1" dirty="0">
              <a:solidFill>
                <a:schemeClr val="bg1"/>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SzTx/>
              <a:buNone/>
            </a:pPr>
            <a:r>
              <a:rPr lang="ru-RU" sz="3800" b="1" dirty="0">
                <a:solidFill>
                  <a:schemeClr val="bg1"/>
                </a:solidFill>
                <a:latin typeface="Times New Roman" panose="02020603050405020304" pitchFamily="18" charset="0"/>
                <a:cs typeface="Times New Roman" panose="02020603050405020304" pitchFamily="18" charset="0"/>
              </a:rPr>
              <a:t>Участь у </a:t>
            </a:r>
            <a:r>
              <a:rPr lang="ru-RU" sz="3800" b="1" dirty="0" err="1">
                <a:solidFill>
                  <a:schemeClr val="bg1"/>
                </a:solidFill>
                <a:latin typeface="Times New Roman" panose="02020603050405020304" pitchFamily="18" charset="0"/>
                <a:cs typeface="Times New Roman" panose="02020603050405020304" pitchFamily="18" charset="0"/>
              </a:rPr>
              <a:t>хімічних</a:t>
            </a:r>
            <a:r>
              <a:rPr lang="ru-RU" sz="3800" b="1" dirty="0">
                <a:solidFill>
                  <a:schemeClr val="bg1"/>
                </a:solidFill>
                <a:latin typeface="Times New Roman" panose="02020603050405020304" pitchFamily="18" charset="0"/>
                <a:cs typeface="Times New Roman" panose="02020603050405020304" pitchFamily="18" charset="0"/>
              </a:rPr>
              <a:t> </a:t>
            </a:r>
            <a:r>
              <a:rPr lang="ru-RU" sz="3800" b="1" dirty="0" err="1">
                <a:solidFill>
                  <a:schemeClr val="bg1"/>
                </a:solidFill>
                <a:latin typeface="Times New Roman" panose="02020603050405020304" pitchFamily="18" charset="0"/>
                <a:cs typeface="Times New Roman" panose="02020603050405020304" pitchFamily="18" charset="0"/>
              </a:rPr>
              <a:t>реакціях</a:t>
            </a:r>
            <a:endParaRPr lang="ru-RU" sz="3800" b="1" dirty="0">
              <a:solidFill>
                <a:schemeClr val="bg1"/>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SzTx/>
              <a:buNone/>
            </a:pPr>
            <a:r>
              <a:rPr lang="ru-RU" sz="3800" dirty="0">
                <a:solidFill>
                  <a:schemeClr val="bg1"/>
                </a:solidFill>
                <a:latin typeface="Times New Roman" panose="02020603050405020304" pitchFamily="18" charset="0"/>
                <a:cs typeface="Times New Roman" panose="02020603050405020304" pitchFamily="18" charset="0"/>
              </a:rPr>
              <a:t/>
            </a:r>
            <a:br>
              <a:rPr lang="ru-RU" sz="3800" dirty="0">
                <a:solidFill>
                  <a:schemeClr val="bg1"/>
                </a:solidFill>
                <a:latin typeface="Times New Roman" panose="02020603050405020304" pitchFamily="18" charset="0"/>
                <a:cs typeface="Times New Roman" panose="02020603050405020304" pitchFamily="18" charset="0"/>
              </a:rPr>
            </a:br>
            <a:r>
              <a:rPr lang="ru-RU" sz="3800" dirty="0">
                <a:solidFill>
                  <a:schemeClr val="bg1"/>
                </a:solidFill>
                <a:latin typeface="Times New Roman" panose="02020603050405020304" pitchFamily="18" charset="0"/>
                <a:cs typeface="Times New Roman" panose="02020603050405020304" pitchFamily="18" charset="0"/>
              </a:rPr>
              <a:t>За </a:t>
            </a:r>
            <a:r>
              <a:rPr lang="ru-RU" sz="3800" dirty="0" err="1">
                <a:solidFill>
                  <a:schemeClr val="bg1"/>
                </a:solidFill>
                <a:latin typeface="Times New Roman" panose="02020603050405020304" pitchFamily="18" charset="0"/>
                <a:cs typeface="Times New Roman" panose="02020603050405020304" pitchFamily="18" charset="0"/>
              </a:rPr>
              <a:t>допомогою</a:t>
            </a:r>
            <a:r>
              <a:rPr lang="ru-RU" sz="3800" dirty="0">
                <a:solidFill>
                  <a:schemeClr val="bg1"/>
                </a:solidFill>
                <a:latin typeface="Times New Roman" panose="02020603050405020304" pitchFamily="18" charset="0"/>
                <a:cs typeface="Times New Roman" panose="02020603050405020304" pitchFamily="18" charset="0"/>
              </a:rPr>
              <a:t> води в живому </a:t>
            </a:r>
            <a:r>
              <a:rPr lang="ru-RU" sz="3800" dirty="0" err="1">
                <a:solidFill>
                  <a:schemeClr val="bg1"/>
                </a:solidFill>
                <a:latin typeface="Times New Roman" panose="02020603050405020304" pitchFamily="18" charset="0"/>
                <a:cs typeface="Times New Roman" panose="02020603050405020304" pitchFamily="18" charset="0"/>
              </a:rPr>
              <a:t>організмі</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розщеплюються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жири</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білки</a:t>
            </a:r>
            <a:r>
              <a:rPr lang="ru-RU" sz="3800" dirty="0">
                <a:solidFill>
                  <a:schemeClr val="bg1"/>
                </a:solidFill>
                <a:latin typeface="Times New Roman" panose="02020603050405020304" pitchFamily="18" charset="0"/>
                <a:cs typeface="Times New Roman" panose="02020603050405020304" pitchFamily="18" charset="0"/>
              </a:rPr>
              <a:t> і </a:t>
            </a:r>
            <a:r>
              <a:rPr lang="ru-RU" sz="3800" dirty="0" err="1">
                <a:solidFill>
                  <a:schemeClr val="bg1"/>
                </a:solidFill>
                <a:latin typeface="Times New Roman" panose="02020603050405020304" pitchFamily="18" charset="0"/>
                <a:cs typeface="Times New Roman" panose="02020603050405020304" pitchFamily="18" charset="0"/>
              </a:rPr>
              <a:t>вуглеводи</a:t>
            </a:r>
            <a:r>
              <a:rPr lang="ru-RU" sz="3800" dirty="0">
                <a:solidFill>
                  <a:schemeClr val="bg1"/>
                </a:solidFill>
                <a:latin typeface="Times New Roman" panose="02020603050405020304" pitchFamily="18" charset="0"/>
                <a:cs typeface="Times New Roman" panose="02020603050405020304" pitchFamily="18" charset="0"/>
              </a:rPr>
              <a:t>. У </a:t>
            </a:r>
            <a:r>
              <a:rPr lang="ru-RU" sz="3800" dirty="0" err="1">
                <a:solidFill>
                  <a:schemeClr val="bg1"/>
                </a:solidFill>
                <a:latin typeface="Times New Roman" panose="02020603050405020304" pitchFamily="18" charset="0"/>
                <a:cs typeface="Times New Roman" panose="02020603050405020304" pitchFamily="18" charset="0"/>
              </a:rPr>
              <a:t>процесі</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даних</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реакцій</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виділяється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енергія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необхідна</a:t>
            </a:r>
            <a:r>
              <a:rPr lang="ru-RU" sz="3800" dirty="0">
                <a:solidFill>
                  <a:schemeClr val="bg1"/>
                </a:solidFill>
                <a:latin typeface="Times New Roman" panose="02020603050405020304" pitchFamily="18" charset="0"/>
                <a:cs typeface="Times New Roman" panose="02020603050405020304" pitchFamily="18" charset="0"/>
              </a:rPr>
              <a:t> для оптимального </a:t>
            </a:r>
            <a:r>
              <a:rPr lang="ru-RU" sz="3800" dirty="0" err="1">
                <a:solidFill>
                  <a:schemeClr val="bg1"/>
                </a:solidFill>
                <a:latin typeface="Times New Roman" panose="02020603050405020304" pitchFamily="18" charset="0"/>
                <a:cs typeface="Times New Roman" panose="02020603050405020304" pitchFamily="18" charset="0"/>
              </a:rPr>
              <a:t>існування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життя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Завдяки</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воді</a:t>
            </a:r>
            <a:r>
              <a:rPr lang="ru-RU" sz="3800" dirty="0">
                <a:solidFill>
                  <a:schemeClr val="bg1"/>
                </a:solidFill>
                <a:latin typeface="Times New Roman" panose="02020603050405020304" pitchFamily="18" charset="0"/>
                <a:cs typeface="Times New Roman" panose="02020603050405020304" pitchFamily="18" charset="0"/>
              </a:rPr>
              <a:t>, в </a:t>
            </a:r>
            <a:r>
              <a:rPr lang="ru-RU" sz="3800" dirty="0" err="1">
                <a:solidFill>
                  <a:schemeClr val="bg1"/>
                </a:solidFill>
                <a:latin typeface="Times New Roman" panose="02020603050405020304" pitchFamily="18" charset="0"/>
                <a:cs typeface="Times New Roman" panose="02020603050405020304" pitchFamily="18" charset="0"/>
              </a:rPr>
              <a:t>рослинах</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відбувається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реакція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під</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назвою</a:t>
            </a:r>
            <a:r>
              <a:rPr lang="ru-RU" sz="3800" dirty="0">
                <a:solidFill>
                  <a:schemeClr val="bg1"/>
                </a:solidFill>
                <a:latin typeface="Times New Roman" panose="02020603050405020304" pitchFamily="18" charset="0"/>
                <a:cs typeface="Times New Roman" panose="02020603050405020304" pitchFamily="18" charset="0"/>
              </a:rPr>
              <a:t> фотосинтез. В </a:t>
            </a:r>
            <a:r>
              <a:rPr lang="ru-RU" sz="3800" dirty="0" err="1">
                <a:solidFill>
                  <a:schemeClr val="bg1"/>
                </a:solidFill>
                <a:latin typeface="Times New Roman" panose="02020603050405020304" pitchFamily="18" charset="0"/>
                <a:cs typeface="Times New Roman" panose="02020603050405020304" pitchFamily="18" charset="0"/>
              </a:rPr>
              <a:t>результаті</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утворюється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кисень</a:t>
            </a:r>
            <a:r>
              <a:rPr lang="ru-RU" sz="3800" dirty="0">
                <a:solidFill>
                  <a:schemeClr val="bg1"/>
                </a:solidFill>
                <a:latin typeface="Times New Roman" panose="02020603050405020304" pitchFamily="18" charset="0"/>
                <a:cs typeface="Times New Roman" panose="02020603050405020304" pitchFamily="18" charset="0"/>
              </a:rPr>
              <a:t>, все так же </a:t>
            </a:r>
            <a:r>
              <a:rPr lang="ru-RU" sz="3800" dirty="0" err="1">
                <a:solidFill>
                  <a:schemeClr val="bg1"/>
                </a:solidFill>
                <a:latin typeface="Times New Roman" panose="02020603050405020304" pitchFamily="18" charset="0"/>
                <a:cs typeface="Times New Roman" panose="02020603050405020304" pitchFamily="18" charset="0"/>
              </a:rPr>
              <a:t>необхідний</a:t>
            </a:r>
            <a:r>
              <a:rPr lang="ru-RU" sz="3800" dirty="0">
                <a:solidFill>
                  <a:schemeClr val="bg1"/>
                </a:solidFill>
                <a:latin typeface="Times New Roman" panose="02020603050405020304" pitchFamily="18" charset="0"/>
                <a:cs typeface="Times New Roman" panose="02020603050405020304" pitchFamily="18" charset="0"/>
              </a:rPr>
              <a:t> для </a:t>
            </a:r>
            <a:r>
              <a:rPr lang="ru-RU" sz="3800" dirty="0" err="1">
                <a:solidFill>
                  <a:schemeClr val="bg1"/>
                </a:solidFill>
                <a:latin typeface="Times New Roman" panose="02020603050405020304" pitchFamily="18" charset="0"/>
                <a:cs typeface="Times New Roman" panose="02020603050405020304" pitchFamily="18" charset="0"/>
              </a:rPr>
              <a:t>життєдіяльності</a:t>
            </a:r>
            <a:r>
              <a:rPr lang="ru-RU" sz="3800" dirty="0">
                <a:solidFill>
                  <a:schemeClr val="bg1"/>
                </a:solidFill>
                <a:latin typeface="Times New Roman" panose="02020603050405020304" pitchFamily="18" charset="0"/>
                <a:cs typeface="Times New Roman" panose="02020603050405020304" pitchFamily="18" charset="0"/>
              </a:rPr>
              <a:t>.</a:t>
            </a:r>
          </a:p>
          <a:p>
            <a:pPr marL="0" lvl="0" indent="0" algn="just" eaLnBrk="0" fontAlgn="base" hangingPunct="0">
              <a:lnSpc>
                <a:spcPct val="100000"/>
              </a:lnSpc>
              <a:spcBef>
                <a:spcPct val="0"/>
              </a:spcBef>
              <a:spcAft>
                <a:spcPct val="0"/>
              </a:spcAft>
              <a:buSzTx/>
              <a:buNone/>
            </a:pPr>
            <a:r>
              <a:rPr lang="ru-RU" sz="3800" dirty="0">
                <a:solidFill>
                  <a:schemeClr val="bg1"/>
                </a:solidFill>
                <a:latin typeface="Times New Roman" panose="02020603050405020304" pitchFamily="18" charset="0"/>
                <a:cs typeface="Times New Roman" panose="02020603050405020304" pitchFamily="18" charset="0"/>
              </a:rPr>
              <a:t/>
            </a:r>
            <a:br>
              <a:rPr lang="ru-RU" sz="3800" dirty="0">
                <a:solidFill>
                  <a:schemeClr val="bg1"/>
                </a:solidFill>
                <a:latin typeface="Times New Roman" panose="02020603050405020304" pitchFamily="18" charset="0"/>
                <a:cs typeface="Times New Roman" panose="02020603050405020304" pitchFamily="18" charset="0"/>
              </a:rPr>
            </a:br>
            <a:endParaRPr lang="ru-RU" sz="3800" b="1" dirty="0">
              <a:solidFill>
                <a:schemeClr val="bg1"/>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SzTx/>
              <a:buNone/>
            </a:pPr>
            <a:r>
              <a:rPr lang="ru-RU" sz="3800" b="1" dirty="0" err="1">
                <a:solidFill>
                  <a:schemeClr val="bg1"/>
                </a:solidFill>
                <a:latin typeface="Times New Roman" panose="02020603050405020304" pitchFamily="18" charset="0"/>
                <a:cs typeface="Times New Roman" panose="02020603050405020304" pitchFamily="18" charset="0"/>
              </a:rPr>
              <a:t>Терморегуляція</a:t>
            </a:r>
            <a:endParaRPr lang="ru-RU" sz="3800" b="1" dirty="0">
              <a:solidFill>
                <a:schemeClr val="bg1"/>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SzTx/>
              <a:buNone/>
            </a:pPr>
            <a:r>
              <a:rPr lang="ru-RU" sz="3800" dirty="0">
                <a:solidFill>
                  <a:schemeClr val="bg1"/>
                </a:solidFill>
                <a:latin typeface="Times New Roman" panose="02020603050405020304" pitchFamily="18" charset="0"/>
                <a:cs typeface="Times New Roman" panose="02020603050405020304" pitchFamily="18" charset="0"/>
              </a:rPr>
              <a:t/>
            </a:r>
            <a:br>
              <a:rPr lang="ru-RU" sz="3800" dirty="0">
                <a:solidFill>
                  <a:schemeClr val="bg1"/>
                </a:solidFill>
                <a:latin typeface="Times New Roman" panose="02020603050405020304" pitchFamily="18" charset="0"/>
                <a:cs typeface="Times New Roman" panose="02020603050405020304" pitchFamily="18" charset="0"/>
              </a:rPr>
            </a:br>
            <a:r>
              <a:rPr lang="ru-RU" sz="3800" dirty="0">
                <a:solidFill>
                  <a:schemeClr val="bg1"/>
                </a:solidFill>
                <a:latin typeface="Times New Roman" panose="02020603050405020304" pitchFamily="18" charset="0"/>
                <a:cs typeface="Times New Roman" panose="02020603050405020304" pitchFamily="18" charset="0"/>
              </a:rPr>
              <a:t>Дивно, але </a:t>
            </a:r>
            <a:r>
              <a:rPr lang="ru-RU" sz="3800" dirty="0" err="1">
                <a:solidFill>
                  <a:schemeClr val="bg1"/>
                </a:solidFill>
                <a:latin typeface="Times New Roman" panose="02020603050405020304" pitchFamily="18" charset="0"/>
                <a:cs typeface="Times New Roman" panose="02020603050405020304" pitchFamily="18" charset="0"/>
              </a:rPr>
              <a:t>саме</a:t>
            </a:r>
            <a:r>
              <a:rPr lang="ru-RU" sz="3800" dirty="0">
                <a:solidFill>
                  <a:schemeClr val="bg1"/>
                </a:solidFill>
                <a:latin typeface="Times New Roman" panose="02020603050405020304" pitchFamily="18" charset="0"/>
                <a:cs typeface="Times New Roman" panose="02020603050405020304" pitchFamily="18" charset="0"/>
              </a:rPr>
              <a:t> вода в </a:t>
            </a:r>
            <a:r>
              <a:rPr lang="ru-RU" sz="3800" dirty="0" err="1">
                <a:solidFill>
                  <a:schemeClr val="bg1"/>
                </a:solidFill>
                <a:latin typeface="Times New Roman" panose="02020603050405020304" pitchFamily="18" charset="0"/>
                <a:cs typeface="Times New Roman" panose="02020603050405020304" pitchFamily="18" charset="0"/>
              </a:rPr>
              <a:t>організмі</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несе</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відповідальність</a:t>
            </a:r>
            <a:r>
              <a:rPr lang="ru-RU" sz="3800" dirty="0">
                <a:solidFill>
                  <a:schemeClr val="bg1"/>
                </a:solidFill>
                <a:latin typeface="Times New Roman" panose="02020603050405020304" pitchFamily="18" charset="0"/>
                <a:cs typeface="Times New Roman" panose="02020603050405020304" pitchFamily="18" charset="0"/>
              </a:rPr>
              <a:t> за </a:t>
            </a:r>
            <a:r>
              <a:rPr lang="ru-RU" sz="3800" dirty="0" err="1">
                <a:solidFill>
                  <a:schemeClr val="bg1"/>
                </a:solidFill>
                <a:latin typeface="Times New Roman" panose="02020603050405020304" pitchFamily="18" charset="0"/>
                <a:cs typeface="Times New Roman" panose="02020603050405020304" pitchFamily="18" charset="0"/>
              </a:rPr>
              <a:t>підтримання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оптимальної</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температури</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тіла</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незалежно</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від</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навколишніх</a:t>
            </a:r>
            <a:r>
              <a:rPr lang="ru-RU" sz="3800" dirty="0">
                <a:solidFill>
                  <a:schemeClr val="bg1"/>
                </a:solidFill>
                <a:latin typeface="Times New Roman" panose="02020603050405020304" pitchFamily="18" charset="0"/>
                <a:cs typeface="Times New Roman" panose="02020603050405020304" pitchFamily="18" charset="0"/>
              </a:rPr>
              <a:t> умов. </a:t>
            </a:r>
            <a:r>
              <a:rPr lang="ru-RU" sz="3800" dirty="0" err="1">
                <a:solidFill>
                  <a:schemeClr val="bg1"/>
                </a:solidFill>
                <a:latin typeface="Times New Roman" panose="02020603050405020304" pitchFamily="18" charset="0"/>
                <a:cs typeface="Times New Roman" panose="02020603050405020304" pitchFamily="18" charset="0"/>
              </a:rPr>
              <a:t>Завдяки</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цій</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унікальній</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рідини</a:t>
            </a:r>
            <a:r>
              <a:rPr lang="ru-RU" sz="3800" dirty="0">
                <a:solidFill>
                  <a:schemeClr val="bg1"/>
                </a:solidFill>
                <a:latin typeface="Times New Roman" panose="02020603050405020304" pitchFamily="18" charset="0"/>
                <a:cs typeface="Times New Roman" panose="02020603050405020304" pitchFamily="18" charset="0"/>
              </a:rPr>
              <a:t>, тепло </a:t>
            </a:r>
            <a:r>
              <a:rPr lang="ru-RU" sz="3800" dirty="0" err="1">
                <a:solidFill>
                  <a:schemeClr val="bg1"/>
                </a:solidFill>
                <a:latin typeface="Times New Roman" panose="02020603050405020304" pitchFamily="18" charset="0"/>
                <a:cs typeface="Times New Roman" panose="02020603050405020304" pitchFamily="18" charset="0"/>
              </a:rPr>
              <a:t>розподіляється</a:t>
            </a:r>
            <a:r>
              <a:rPr lang="ru-RU" sz="3800" dirty="0">
                <a:solidFill>
                  <a:schemeClr val="bg1"/>
                </a:solidFill>
                <a:latin typeface="Times New Roman" panose="02020603050405020304" pitchFamily="18" charset="0"/>
                <a:cs typeface="Times New Roman" panose="02020603050405020304" pitchFamily="18" charset="0"/>
              </a:rPr>
              <a:t> по </a:t>
            </a:r>
            <a:r>
              <a:rPr lang="ru-RU" sz="3800" dirty="0" err="1">
                <a:solidFill>
                  <a:schemeClr val="bg1"/>
                </a:solidFill>
                <a:latin typeface="Times New Roman" panose="02020603050405020304" pitchFamily="18" charset="0"/>
                <a:cs typeface="Times New Roman" panose="02020603050405020304" pitchFamily="18" charset="0"/>
              </a:rPr>
              <a:t>організму</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рівномірно</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Якщо</a:t>
            </a:r>
            <a:r>
              <a:rPr lang="ru-RU" sz="3800" dirty="0">
                <a:solidFill>
                  <a:schemeClr val="bg1"/>
                </a:solidFill>
                <a:latin typeface="Times New Roman" panose="02020603050405020304" pitchFamily="18" charset="0"/>
                <a:cs typeface="Times New Roman" panose="02020603050405020304" pitchFamily="18" charset="0"/>
              </a:rPr>
              <a:t> температура </a:t>
            </a:r>
            <a:r>
              <a:rPr lang="ru-RU" sz="3800" dirty="0" err="1">
                <a:solidFill>
                  <a:schemeClr val="bg1"/>
                </a:solidFill>
                <a:latin typeface="Times New Roman" panose="02020603050405020304" pitchFamily="18" charset="0"/>
                <a:cs typeface="Times New Roman" panose="02020603050405020304" pitchFamily="18" charset="0"/>
              </a:rPr>
              <a:t>навколишнього</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середовища</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підніметься</a:t>
            </a:r>
            <a:r>
              <a:rPr lang="ru-RU" sz="3800" dirty="0">
                <a:solidFill>
                  <a:schemeClr val="bg1"/>
                </a:solidFill>
                <a:latin typeface="Times New Roman" panose="02020603050405020304" pitchFamily="18" charset="0"/>
                <a:cs typeface="Times New Roman" panose="02020603050405020304" pitchFamily="18" charset="0"/>
              </a:rPr>
              <a:t> до 40оС </a:t>
            </a:r>
            <a:r>
              <a:rPr lang="ru-RU" sz="3800" dirty="0" err="1">
                <a:solidFill>
                  <a:schemeClr val="bg1"/>
                </a:solidFill>
                <a:latin typeface="Times New Roman" panose="02020603050405020304" pitchFamily="18" charset="0"/>
                <a:cs typeface="Times New Roman" panose="02020603050405020304" pitchFamily="18" charset="0"/>
              </a:rPr>
              <a:t>або</a:t>
            </a:r>
            <a:r>
              <a:rPr lang="ru-RU" sz="3800" dirty="0">
                <a:solidFill>
                  <a:schemeClr val="bg1"/>
                </a:solidFill>
                <a:latin typeface="Times New Roman" panose="02020603050405020304" pitchFamily="18" charset="0"/>
                <a:cs typeface="Times New Roman" panose="02020603050405020304" pitchFamily="18" charset="0"/>
              </a:rPr>
              <a:t> опуститься до 30оС, температура </a:t>
            </a:r>
            <a:r>
              <a:rPr lang="ru-RU" sz="3800" dirty="0" err="1">
                <a:solidFill>
                  <a:schemeClr val="bg1"/>
                </a:solidFill>
                <a:latin typeface="Times New Roman" panose="02020603050405020304" pitchFamily="18" charset="0"/>
                <a:cs typeface="Times New Roman" panose="02020603050405020304" pitchFamily="18" charset="0"/>
              </a:rPr>
              <a:t>організму</a:t>
            </a:r>
            <a:r>
              <a:rPr lang="ru-RU" sz="3800" dirty="0">
                <a:solidFill>
                  <a:schemeClr val="bg1"/>
                </a:solidFill>
                <a:latin typeface="Times New Roman" panose="02020603050405020304" pitchFamily="18" charset="0"/>
                <a:cs typeface="Times New Roman" panose="02020603050405020304" pitchFamily="18" charset="0"/>
              </a:rPr>
              <a:t> все одно </a:t>
            </a:r>
            <a:r>
              <a:rPr lang="ru-RU" sz="3800" dirty="0" err="1">
                <a:solidFill>
                  <a:schemeClr val="bg1"/>
                </a:solidFill>
                <a:latin typeface="Times New Roman" panose="02020603050405020304" pitchFamily="18" charset="0"/>
                <a:cs typeface="Times New Roman" panose="02020603050405020304" pitchFamily="18" charset="0"/>
              </a:rPr>
              <a:t>залишиться</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прийнятною</a:t>
            </a:r>
            <a:r>
              <a:rPr lang="ru-RU" sz="3800" dirty="0">
                <a:solidFill>
                  <a:schemeClr val="bg1"/>
                </a:solidFill>
                <a:latin typeface="Times New Roman" panose="02020603050405020304" pitchFamily="18" charset="0"/>
                <a:cs typeface="Times New Roman" panose="02020603050405020304" pitchFamily="18" charset="0"/>
              </a:rPr>
              <a:t> для </a:t>
            </a:r>
            <a:r>
              <a:rPr lang="ru-RU" sz="3800" dirty="0" err="1">
                <a:solidFill>
                  <a:schemeClr val="bg1"/>
                </a:solidFill>
                <a:latin typeface="Times New Roman" panose="02020603050405020304" pitchFamily="18" charset="0"/>
                <a:cs typeface="Times New Roman" panose="02020603050405020304" pitchFamily="18" charset="0"/>
              </a:rPr>
              <a:t>підтримки</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життєво</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важливих</a:t>
            </a:r>
            <a:r>
              <a:rPr lang="ru-RU" sz="3800" dirty="0">
                <a:solidFill>
                  <a:schemeClr val="bg1"/>
                </a:solidFill>
                <a:latin typeface="Times New Roman" panose="02020603050405020304" pitchFamily="18" charset="0"/>
                <a:cs typeface="Times New Roman" panose="02020603050405020304" pitchFamily="18" charset="0"/>
              </a:rPr>
              <a:t> </a:t>
            </a:r>
            <a:r>
              <a:rPr lang="ru-RU" sz="3800" dirty="0" err="1">
                <a:solidFill>
                  <a:schemeClr val="bg1"/>
                </a:solidFill>
                <a:latin typeface="Times New Roman" panose="02020603050405020304" pitchFamily="18" charset="0"/>
                <a:cs typeface="Times New Roman" panose="02020603050405020304" pitchFamily="18" charset="0"/>
              </a:rPr>
              <a:t>функцій</a:t>
            </a:r>
            <a:r>
              <a:rPr lang="ru-RU" sz="3800" dirty="0">
                <a:solidFill>
                  <a:schemeClr val="bg1"/>
                </a:solidFill>
                <a:latin typeface="Times New Roman" panose="02020603050405020304" pitchFamily="18" charset="0"/>
                <a:cs typeface="Times New Roman" panose="02020603050405020304" pitchFamily="18" charset="0"/>
              </a:rPr>
              <a:t>.</a:t>
            </a:r>
          </a:p>
          <a:p>
            <a:pPr marL="0" lvl="0" indent="0" eaLnBrk="0" fontAlgn="base" hangingPunct="0">
              <a:lnSpc>
                <a:spcPct val="100000"/>
              </a:lnSpc>
              <a:spcBef>
                <a:spcPct val="0"/>
              </a:spcBef>
              <a:spcAft>
                <a:spcPct val="0"/>
              </a:spcAft>
              <a:buSzTx/>
              <a:buNone/>
            </a:pPr>
            <a:r>
              <a:rPr lang="ru-RU" sz="3800" dirty="0">
                <a:solidFill>
                  <a:schemeClr val="bg1"/>
                </a:solidFill>
                <a:latin typeface="Times New Roman" panose="02020603050405020304" pitchFamily="18" charset="0"/>
                <a:cs typeface="Times New Roman" panose="02020603050405020304" pitchFamily="18" charset="0"/>
              </a:rPr>
              <a:t/>
            </a:r>
            <a:br>
              <a:rPr lang="ru-RU" sz="3800" dirty="0">
                <a:solidFill>
                  <a:schemeClr val="bg1"/>
                </a:solidFill>
                <a:latin typeface="Times New Roman" panose="02020603050405020304" pitchFamily="18" charset="0"/>
                <a:cs typeface="Times New Roman" panose="02020603050405020304" pitchFamily="18" charset="0"/>
              </a:rPr>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07999" y="958467"/>
            <a:ext cx="4784001" cy="5018182"/>
          </a:xfrm>
          <a:prstGeom prst="rect">
            <a:avLst/>
          </a:prstGeom>
        </p:spPr>
      </p:pic>
    </p:spTree>
    <p:extLst>
      <p:ext uri="{BB962C8B-B14F-4D97-AF65-F5344CB8AC3E}">
        <p14:creationId xmlns:p14="http://schemas.microsoft.com/office/powerpoint/2010/main" xmlns="" val="80806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589" y="0"/>
            <a:ext cx="5038383" cy="6588086"/>
          </a:xfrm>
        </p:spPr>
        <p:txBody>
          <a:bodyPr>
            <a:noAutofit/>
          </a:bodyPr>
          <a:lstStyle/>
          <a:p>
            <a:pPr marL="0" lvl="0" indent="0" algn="just" eaLnBrk="0" fontAlgn="base" hangingPunct="0">
              <a:lnSpc>
                <a:spcPct val="100000"/>
              </a:lnSpc>
              <a:spcBef>
                <a:spcPct val="0"/>
              </a:spcBef>
              <a:spcAft>
                <a:spcPct val="0"/>
              </a:spcAft>
              <a:buSzTx/>
              <a:buNone/>
            </a:pPr>
            <a:r>
              <a:rPr lang="ru-RU" b="1" dirty="0" err="1" smtClean="0">
                <a:solidFill>
                  <a:schemeClr val="bg1"/>
                </a:solidFill>
                <a:latin typeface="Times New Roman" panose="02020603050405020304" pitchFamily="18" charset="0"/>
                <a:cs typeface="Times New Roman" panose="02020603050405020304" pitchFamily="18" charset="0"/>
              </a:rPr>
              <a:t>Пружність</a:t>
            </a:r>
            <a:r>
              <a:rPr lang="ru-RU" b="1" dirty="0" smtClean="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клітин</a:t>
            </a:r>
            <a:endParaRPr lang="ru-RU" b="1" dirty="0">
              <a:solidFill>
                <a:schemeClr val="bg1"/>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SzTx/>
              <a:buNone/>
            </a:pPr>
            <a:r>
              <a:rPr lang="ru-RU" dirty="0">
                <a:solidFill>
                  <a:schemeClr val="bg1"/>
                </a:solidFill>
                <a:latin typeface="Times New Roman" panose="02020603050405020304" pitchFamily="18" charset="0"/>
                <a:cs typeface="Times New Roman" panose="02020603050405020304" pitchFamily="18" charset="0"/>
              </a:rPr>
              <a:t/>
            </a:r>
            <a:br>
              <a:rPr lang="ru-RU" dirty="0">
                <a:solidFill>
                  <a:schemeClr val="bg1"/>
                </a:solidFill>
                <a:latin typeface="Times New Roman" panose="02020603050405020304" pitchFamily="18" charset="0"/>
                <a:cs typeface="Times New Roman" panose="02020603050405020304" pitchFamily="18" charset="0"/>
              </a:rPr>
            </a:br>
            <a:r>
              <a:rPr lang="ru-RU" dirty="0">
                <a:solidFill>
                  <a:schemeClr val="bg1"/>
                </a:solidFill>
                <a:latin typeface="Times New Roman" panose="02020603050405020304" pitchFamily="18" charset="0"/>
                <a:cs typeface="Times New Roman" panose="02020603050405020304" pitchFamily="18" charset="0"/>
              </a:rPr>
              <a:t>У </a:t>
            </a:r>
            <a:r>
              <a:rPr lang="ru-RU" dirty="0" err="1">
                <a:solidFill>
                  <a:schemeClr val="bg1"/>
                </a:solidFill>
                <a:latin typeface="Times New Roman" panose="02020603050405020304" pitchFamily="18" charset="0"/>
                <a:cs typeface="Times New Roman" panose="02020603050405020304" pitchFamily="18" charset="0"/>
              </a:rPr>
              <a:t>рідкому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стані</a:t>
            </a:r>
            <a:r>
              <a:rPr lang="ru-RU" dirty="0">
                <a:solidFill>
                  <a:schemeClr val="bg1"/>
                </a:solidFill>
                <a:latin typeface="Times New Roman" panose="02020603050405020304" pitchFamily="18" charset="0"/>
                <a:cs typeface="Times New Roman" panose="02020603050405020304" pitchFamily="18" charset="0"/>
              </a:rPr>
              <a:t> воду практично </a:t>
            </a:r>
            <a:r>
              <a:rPr lang="ru-RU" dirty="0" err="1">
                <a:solidFill>
                  <a:schemeClr val="bg1"/>
                </a:solidFill>
                <a:latin typeface="Times New Roman" panose="02020603050405020304" pitchFamily="18" charset="0"/>
                <a:cs typeface="Times New Roman" panose="02020603050405020304" pitchFamily="18" charset="0"/>
              </a:rPr>
              <a:t>неможливо</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стиснути</a:t>
            </a:r>
            <a:r>
              <a:rPr lang="ru-RU" dirty="0">
                <a:solidFill>
                  <a:schemeClr val="bg1"/>
                </a:solidFill>
                <a:latin typeface="Times New Roman" panose="02020603050405020304" pitchFamily="18" charset="0"/>
                <a:cs typeface="Times New Roman" panose="02020603050405020304" pitchFamily="18" charset="0"/>
              </a:rPr>
              <a:t>. У </a:t>
            </a:r>
            <a:r>
              <a:rPr lang="ru-RU" dirty="0" err="1">
                <a:solidFill>
                  <a:schemeClr val="bg1"/>
                </a:solidFill>
                <a:latin typeface="Times New Roman" panose="02020603050405020304" pitchFamily="18" charset="0"/>
                <a:cs typeface="Times New Roman" panose="02020603050405020304" pitchFamily="18" charset="0"/>
              </a:rPr>
              <a:t>зв`язку</a:t>
            </a:r>
            <a:r>
              <a:rPr lang="ru-RU" dirty="0">
                <a:solidFill>
                  <a:schemeClr val="bg1"/>
                </a:solidFill>
                <a:latin typeface="Times New Roman" panose="02020603050405020304" pitchFamily="18" charset="0"/>
                <a:cs typeface="Times New Roman" panose="02020603050405020304" pitchFamily="18" charset="0"/>
              </a:rPr>
              <a:t> з </a:t>
            </a:r>
            <a:r>
              <a:rPr lang="ru-RU" dirty="0" err="1">
                <a:solidFill>
                  <a:schemeClr val="bg1"/>
                </a:solidFill>
                <a:latin typeface="Times New Roman" panose="02020603050405020304" pitchFamily="18" charset="0"/>
                <a:cs typeface="Times New Roman" panose="02020603050405020304" pitchFamily="18" charset="0"/>
              </a:rPr>
              <a:t>цим</a:t>
            </a:r>
            <a:r>
              <a:rPr lang="ru-RU" dirty="0">
                <a:solidFill>
                  <a:schemeClr val="bg1"/>
                </a:solidFill>
                <a:latin typeface="Times New Roman" panose="02020603050405020304" pitchFamily="18" charset="0"/>
                <a:cs typeface="Times New Roman" panose="02020603050405020304" pitchFamily="18" charset="0"/>
              </a:rPr>
              <a:t> вона </a:t>
            </a:r>
            <a:r>
              <a:rPr lang="ru-RU" dirty="0" err="1">
                <a:solidFill>
                  <a:schemeClr val="bg1"/>
                </a:solidFill>
                <a:latin typeface="Times New Roman" panose="02020603050405020304" pitchFamily="18" charset="0"/>
                <a:cs typeface="Times New Roman" panose="02020603050405020304" pitchFamily="18" charset="0"/>
              </a:rPr>
              <a:t>виступає</a:t>
            </a:r>
            <a:r>
              <a:rPr lang="ru-RU" dirty="0">
                <a:solidFill>
                  <a:schemeClr val="bg1"/>
                </a:solidFill>
                <a:latin typeface="Times New Roman" panose="02020603050405020304" pitchFamily="18" charset="0"/>
                <a:cs typeface="Times New Roman" panose="02020603050405020304" pitchFamily="18" charset="0"/>
              </a:rPr>
              <a:t> в </a:t>
            </a:r>
            <a:r>
              <a:rPr lang="ru-RU" dirty="0" err="1">
                <a:solidFill>
                  <a:schemeClr val="bg1"/>
                </a:solidFill>
                <a:latin typeface="Times New Roman" panose="02020603050405020304" pitchFamily="18" charset="0"/>
                <a:cs typeface="Times New Roman" panose="02020603050405020304" pitchFamily="18" charset="0"/>
              </a:rPr>
              <a:t>ролі</a:t>
            </a:r>
            <a:r>
              <a:rPr lang="ru-RU" dirty="0">
                <a:solidFill>
                  <a:schemeClr val="bg1"/>
                </a:solidFill>
                <a:latin typeface="Times New Roman" panose="02020603050405020304" pitchFamily="18" charset="0"/>
                <a:cs typeface="Times New Roman" panose="02020603050405020304" pitchFamily="18" charset="0"/>
              </a:rPr>
              <a:t> скелета для </a:t>
            </a:r>
            <a:r>
              <a:rPr lang="ru-RU" dirty="0" err="1">
                <a:solidFill>
                  <a:schemeClr val="bg1"/>
                </a:solidFill>
                <a:latin typeface="Times New Roman" panose="02020603050405020304" pitchFamily="18" charset="0"/>
                <a:cs typeface="Times New Roman" panose="02020603050405020304" pitchFamily="18" charset="0"/>
              </a:rPr>
              <a:t>клітини</a:t>
            </a:r>
            <a:r>
              <a:rPr lang="ru-RU" dirty="0">
                <a:solidFill>
                  <a:schemeClr val="bg1"/>
                </a:solidFill>
                <a:latin typeface="Times New Roman" panose="02020603050405020304" pitchFamily="18" charset="0"/>
                <a:cs typeface="Times New Roman" panose="02020603050405020304" pitchFamily="18" charset="0"/>
              </a:rPr>
              <a:t> і </a:t>
            </a:r>
            <a:r>
              <a:rPr lang="ru-RU" dirty="0" err="1">
                <a:solidFill>
                  <a:schemeClr val="bg1"/>
                </a:solidFill>
                <a:latin typeface="Times New Roman" panose="02020603050405020304" pitchFamily="18" charset="0"/>
                <a:cs typeface="Times New Roman" panose="02020603050405020304" pitchFamily="18" charset="0"/>
              </a:rPr>
              <a:t>підтримує</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правильну</a:t>
            </a:r>
            <a:r>
              <a:rPr lang="ru-RU" dirty="0">
                <a:solidFill>
                  <a:schemeClr val="bg1"/>
                </a:solidFill>
                <a:latin typeface="Times New Roman" panose="02020603050405020304" pitchFamily="18" charset="0"/>
                <a:cs typeface="Times New Roman" panose="02020603050405020304" pitchFamily="18" charset="0"/>
              </a:rPr>
              <a:t> форму </a:t>
            </a:r>
            <a:r>
              <a:rPr lang="ru-RU" dirty="0" err="1" smtClean="0">
                <a:solidFill>
                  <a:schemeClr val="bg1"/>
                </a:solidFill>
                <a:latin typeface="Times New Roman" panose="02020603050405020304" pitchFamily="18" charset="0"/>
                <a:cs typeface="Times New Roman" panose="02020603050405020304" pitchFamily="18" charset="0"/>
              </a:rPr>
              <a:t>органів.Внутрішні</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органи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істот</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знаходяться</a:t>
            </a:r>
            <a:r>
              <a:rPr lang="ru-RU" dirty="0">
                <a:solidFill>
                  <a:schemeClr val="bg1"/>
                </a:solidFill>
                <a:latin typeface="Times New Roman" panose="02020603050405020304" pitchFamily="18" charset="0"/>
                <a:cs typeface="Times New Roman" panose="02020603050405020304" pitchFamily="18" charset="0"/>
              </a:rPr>
              <a:t> в </a:t>
            </a:r>
            <a:r>
              <a:rPr lang="ru-RU" dirty="0" err="1">
                <a:solidFill>
                  <a:schemeClr val="bg1"/>
                </a:solidFill>
                <a:latin typeface="Times New Roman" panose="02020603050405020304" pitchFamily="18" charset="0"/>
                <a:cs typeface="Times New Roman" panose="02020603050405020304" pitchFamily="18" charset="0"/>
              </a:rPr>
              <a:t>рідкій</a:t>
            </a:r>
            <a:r>
              <a:rPr lang="ru-RU" dirty="0">
                <a:solidFill>
                  <a:schemeClr val="bg1"/>
                </a:solidFill>
                <a:latin typeface="Times New Roman" panose="02020603050405020304" pitchFamily="18" charset="0"/>
                <a:cs typeface="Times New Roman" panose="02020603050405020304" pitchFamily="18" charset="0"/>
              </a:rPr>
              <a:t> водному </a:t>
            </a:r>
            <a:r>
              <a:rPr lang="ru-RU" dirty="0" err="1">
                <a:solidFill>
                  <a:schemeClr val="bg1"/>
                </a:solidFill>
                <a:latin typeface="Times New Roman" panose="02020603050405020304" pitchFamily="18" charset="0"/>
                <a:cs typeface="Times New Roman" panose="02020603050405020304" pitchFamily="18" charset="0"/>
              </a:rPr>
              <a:t>середовищі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Завдяки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цьому</a:t>
            </a:r>
            <a:r>
              <a:rPr lang="ru-RU" dirty="0">
                <a:solidFill>
                  <a:schemeClr val="bg1"/>
                </a:solidFill>
                <a:latin typeface="Times New Roman" panose="02020603050405020304" pitchFamily="18" charset="0"/>
                <a:cs typeface="Times New Roman" panose="02020603050405020304" pitchFamily="18" charset="0"/>
              </a:rPr>
              <a:t>, вони не </a:t>
            </a:r>
            <a:r>
              <a:rPr lang="ru-RU" dirty="0" err="1">
                <a:solidFill>
                  <a:schemeClr val="bg1"/>
                </a:solidFill>
                <a:latin typeface="Times New Roman" panose="02020603050405020304" pitchFamily="18" charset="0"/>
                <a:cs typeface="Times New Roman" panose="02020603050405020304" pitchFamily="18" charset="0"/>
              </a:rPr>
              <a:t>травмуються</a:t>
            </a:r>
            <a:r>
              <a:rPr lang="ru-RU" dirty="0">
                <a:solidFill>
                  <a:schemeClr val="bg1"/>
                </a:solidFill>
                <a:latin typeface="Times New Roman" panose="02020603050405020304" pitchFamily="18" charset="0"/>
                <a:cs typeface="Times New Roman" panose="02020603050405020304" pitchFamily="18" charset="0"/>
              </a:rPr>
              <a:t> при </a:t>
            </a:r>
            <a:r>
              <a:rPr lang="ru-RU" dirty="0" err="1">
                <a:solidFill>
                  <a:schemeClr val="bg1"/>
                </a:solidFill>
                <a:latin typeface="Times New Roman" panose="02020603050405020304" pitchFamily="18" charset="0"/>
                <a:cs typeface="Times New Roman" panose="02020603050405020304" pitchFamily="18" charset="0"/>
              </a:rPr>
              <a:t>падінні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русі</a:t>
            </a:r>
            <a:r>
              <a:rPr lang="ru-RU" dirty="0">
                <a:solidFill>
                  <a:schemeClr val="bg1"/>
                </a:solidFill>
                <a:latin typeface="Times New Roman" panose="02020603050405020304" pitchFamily="18" charset="0"/>
                <a:cs typeface="Times New Roman" panose="02020603050405020304" pitchFamily="18" charset="0"/>
              </a:rPr>
              <a:t> і </a:t>
            </a:r>
            <a:r>
              <a:rPr lang="ru-RU" dirty="0" err="1">
                <a:solidFill>
                  <a:schemeClr val="bg1"/>
                </a:solidFill>
                <a:latin typeface="Times New Roman" panose="02020603050405020304" pitchFamily="18" charset="0"/>
                <a:cs typeface="Times New Roman" panose="02020603050405020304" pitchFamily="18" charset="0"/>
              </a:rPr>
              <a:t>перевантаженнях</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організму</a:t>
            </a:r>
            <a:r>
              <a:rPr lang="ru-RU" dirty="0">
                <a:solidFill>
                  <a:schemeClr val="bg1"/>
                </a:solidFill>
                <a:latin typeface="Times New Roman" panose="02020603050405020304" pitchFamily="18" charset="0"/>
                <a:cs typeface="Times New Roman" panose="02020603050405020304" pitchFamily="18" charset="0"/>
              </a:rPr>
              <a:t>.</a:t>
            </a:r>
          </a:p>
          <a:p>
            <a:pPr marL="0" lvl="0" indent="0" algn="just" eaLnBrk="0" fontAlgn="base" hangingPunct="0">
              <a:lnSpc>
                <a:spcPct val="100000"/>
              </a:lnSpc>
              <a:spcBef>
                <a:spcPct val="0"/>
              </a:spcBef>
              <a:spcAft>
                <a:spcPct val="0"/>
              </a:spcAft>
              <a:buSzTx/>
              <a:buNone/>
            </a:pPr>
            <a:endParaRPr lang="ru-RU" b="1" dirty="0">
              <a:solidFill>
                <a:schemeClr val="bg1"/>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23972" y="-1395011"/>
            <a:ext cx="6768028" cy="5076021"/>
          </a:xfrm>
          <a:prstGeom prst="rect">
            <a:avLst/>
          </a:prstGeom>
        </p:spPr>
      </p:pic>
      <p:sp>
        <p:nvSpPr>
          <p:cNvPr id="5" name="TextBox 4"/>
          <p:cNvSpPr txBox="1"/>
          <p:nvPr/>
        </p:nvSpPr>
        <p:spPr>
          <a:xfrm>
            <a:off x="1266940" y="4010140"/>
            <a:ext cx="10289753" cy="2677656"/>
          </a:xfrm>
          <a:prstGeom prst="rect">
            <a:avLst/>
          </a:prstGeom>
          <a:noFill/>
        </p:spPr>
        <p:txBody>
          <a:bodyPr wrap="square" rtlCol="0">
            <a:spAutoFit/>
          </a:bodyPr>
          <a:lstStyle/>
          <a:p>
            <a:pPr lvl="0" algn="just" eaLnBrk="0" fontAlgn="base" hangingPunct="0">
              <a:spcBef>
                <a:spcPct val="0"/>
              </a:spcBef>
              <a:spcAft>
                <a:spcPct val="0"/>
              </a:spcAft>
            </a:pPr>
            <a:r>
              <a:rPr lang="ru-RU" sz="2400" b="1" dirty="0">
                <a:solidFill>
                  <a:schemeClr val="bg1"/>
                </a:solidFill>
                <a:latin typeface="Times New Roman" panose="02020603050405020304" pitchFamily="18" charset="0"/>
                <a:cs typeface="Times New Roman" panose="02020603050405020304" pitchFamily="18" charset="0"/>
              </a:rPr>
              <a:t>Транспорт </a:t>
            </a:r>
            <a:r>
              <a:rPr lang="ru-RU" sz="2400" b="1" dirty="0" err="1" smtClean="0">
                <a:solidFill>
                  <a:schemeClr val="bg1"/>
                </a:solidFill>
                <a:latin typeface="Times New Roman" panose="02020603050405020304" pitchFamily="18" charset="0"/>
                <a:cs typeface="Times New Roman" panose="02020603050405020304" pitchFamily="18" charset="0"/>
              </a:rPr>
              <a:t>речовин</a:t>
            </a:r>
            <a:endParaRPr lang="ru-RU" sz="2400" b="1" dirty="0" smtClean="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ru-RU" sz="2400" dirty="0">
                <a:solidFill>
                  <a:schemeClr val="bg1"/>
                </a:solidFill>
                <a:latin typeface="Times New Roman" panose="02020603050405020304" pitchFamily="18" charset="0"/>
                <a:cs typeface="Times New Roman" panose="02020603050405020304" pitchFamily="18" charset="0"/>
              </a:rPr>
              <a:t/>
            </a:r>
            <a:br>
              <a:rPr lang="ru-RU" sz="2400" dirty="0">
                <a:solidFill>
                  <a:schemeClr val="bg1"/>
                </a:solidFill>
                <a:latin typeface="Times New Roman" panose="02020603050405020304" pitchFamily="18" charset="0"/>
                <a:cs typeface="Times New Roman" panose="02020603050405020304" pitchFamily="18" charset="0"/>
              </a:rPr>
            </a:br>
            <a:r>
              <a:rPr lang="ru-RU" sz="2400" dirty="0" err="1">
                <a:solidFill>
                  <a:schemeClr val="bg1"/>
                </a:solidFill>
                <a:latin typeface="Times New Roman" panose="02020603050405020304" pitchFamily="18" charset="0"/>
                <a:cs typeface="Times New Roman" panose="02020603050405020304" pitchFamily="18" charset="0"/>
              </a:rPr>
              <a:t>Рослини</a:t>
            </a:r>
            <a:r>
              <a:rPr lang="ru-RU" sz="2400" dirty="0">
                <a:solidFill>
                  <a:schemeClr val="bg1"/>
                </a:solidFill>
                <a:latin typeface="Times New Roman" panose="02020603050405020304" pitchFamily="18" charset="0"/>
                <a:cs typeface="Times New Roman" panose="02020603050405020304" pitchFamily="18" charset="0"/>
              </a:rPr>
              <a:t> і </a:t>
            </a:r>
            <a:r>
              <a:rPr lang="ru-RU" sz="2400" dirty="0" err="1">
                <a:solidFill>
                  <a:schemeClr val="bg1"/>
                </a:solidFill>
                <a:latin typeface="Times New Roman" panose="02020603050405020304" pitchFamily="18" charset="0"/>
                <a:cs typeface="Times New Roman" panose="02020603050405020304" pitchFamily="18" charset="0"/>
              </a:rPr>
              <a:t>тварини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насичуються</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поживними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речовинами</a:t>
            </a:r>
            <a:r>
              <a:rPr lang="ru-RU" sz="2400" dirty="0">
                <a:solidFill>
                  <a:schemeClr val="bg1"/>
                </a:solidFill>
                <a:latin typeface="Times New Roman" panose="02020603050405020304" pitchFamily="18" charset="0"/>
                <a:cs typeface="Times New Roman" panose="02020603050405020304" pitchFamily="18" charset="0"/>
              </a:rPr>
              <a:t> і </a:t>
            </a:r>
            <a:r>
              <a:rPr lang="ru-RU" sz="2400" dirty="0" err="1">
                <a:solidFill>
                  <a:schemeClr val="bg1"/>
                </a:solidFill>
                <a:latin typeface="Times New Roman" panose="02020603050405020304" pitchFamily="18" charset="0"/>
                <a:cs typeface="Times New Roman" panose="02020603050405020304" pitchFamily="18" charset="0"/>
              </a:rPr>
              <a:t>мікроелементами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завдяки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унікальній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властивості</a:t>
            </a:r>
            <a:r>
              <a:rPr lang="ru-RU" sz="2400" dirty="0">
                <a:solidFill>
                  <a:schemeClr val="bg1"/>
                </a:solidFill>
                <a:latin typeface="Times New Roman" panose="02020603050405020304" pitchFamily="18" charset="0"/>
                <a:cs typeface="Times New Roman" panose="02020603050405020304" pitchFamily="18" charset="0"/>
              </a:rPr>
              <a:t> води. Вона </a:t>
            </a:r>
            <a:r>
              <a:rPr lang="ru-RU" sz="2400" dirty="0" err="1">
                <a:solidFill>
                  <a:schemeClr val="bg1"/>
                </a:solidFill>
                <a:latin typeface="Times New Roman" panose="02020603050405020304" pitchFamily="18" charset="0"/>
                <a:cs typeface="Times New Roman" panose="02020603050405020304" pitchFamily="18" charset="0"/>
              </a:rPr>
              <a:t>розчиняє</a:t>
            </a:r>
            <a:r>
              <a:rPr lang="ru-RU" sz="2400" dirty="0">
                <a:solidFill>
                  <a:schemeClr val="bg1"/>
                </a:solidFill>
                <a:latin typeface="Times New Roman" panose="02020603050405020304" pitchFamily="18" charset="0"/>
                <a:cs typeface="Times New Roman" panose="02020603050405020304" pitchFamily="18" charset="0"/>
              </a:rPr>
              <a:t> практично будь </a:t>
            </a:r>
            <a:r>
              <a:rPr lang="ru-RU" sz="2400" dirty="0" err="1">
                <a:solidFill>
                  <a:schemeClr val="bg1"/>
                </a:solidFill>
                <a:latin typeface="Times New Roman" panose="02020603050405020304" pitchFamily="18" charset="0"/>
                <a:cs typeface="Times New Roman" panose="02020603050405020304" pitchFamily="18" charset="0"/>
              </a:rPr>
              <a:t>субстанції</a:t>
            </a:r>
            <a:r>
              <a:rPr lang="ru-RU" sz="2400" dirty="0">
                <a:solidFill>
                  <a:schemeClr val="bg1"/>
                </a:solidFill>
                <a:latin typeface="Times New Roman" panose="02020603050405020304" pitchFamily="18" charset="0"/>
                <a:cs typeface="Times New Roman" panose="02020603050405020304" pitchFamily="18" charset="0"/>
              </a:rPr>
              <a:t>. Вода є одним з </a:t>
            </a:r>
            <a:r>
              <a:rPr lang="ru-RU" sz="2400" dirty="0" err="1">
                <a:solidFill>
                  <a:schemeClr val="bg1"/>
                </a:solidFill>
                <a:latin typeface="Times New Roman" panose="02020603050405020304" pitchFamily="18" charset="0"/>
                <a:cs typeface="Times New Roman" panose="02020603050405020304" pitchFamily="18" charset="0"/>
              </a:rPr>
              <a:t>головних</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складових</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крові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тварин</a:t>
            </a:r>
            <a:r>
              <a:rPr lang="ru-RU" sz="2400" dirty="0">
                <a:solidFill>
                  <a:schemeClr val="bg1"/>
                </a:solidFill>
                <a:latin typeface="Times New Roman" panose="02020603050405020304" pitchFamily="18" charset="0"/>
                <a:cs typeface="Times New Roman" panose="02020603050405020304" pitchFamily="18" charset="0"/>
              </a:rPr>
              <a:t>, вона </a:t>
            </a:r>
            <a:r>
              <a:rPr lang="ru-RU" sz="2400" dirty="0" err="1">
                <a:solidFill>
                  <a:schemeClr val="bg1"/>
                </a:solidFill>
                <a:latin typeface="Times New Roman" panose="02020603050405020304" pitchFamily="18" charset="0"/>
                <a:cs typeface="Times New Roman" panose="02020603050405020304" pitchFamily="18" charset="0"/>
              </a:rPr>
              <a:t>відіграє</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найважливішу</a:t>
            </a:r>
            <a:r>
              <a:rPr lang="ru-RU" sz="2400" dirty="0">
                <a:solidFill>
                  <a:schemeClr val="bg1"/>
                </a:solidFill>
                <a:latin typeface="Times New Roman" panose="02020603050405020304" pitchFamily="18" charset="0"/>
                <a:cs typeface="Times New Roman" panose="02020603050405020304" pitchFamily="18" charset="0"/>
              </a:rPr>
              <a:t> роль в системах </a:t>
            </a:r>
            <a:r>
              <a:rPr lang="ru-RU" sz="2400" dirty="0" err="1">
                <a:solidFill>
                  <a:schemeClr val="bg1"/>
                </a:solidFill>
                <a:latin typeface="Times New Roman" panose="02020603050405020304" pitchFamily="18" charset="0"/>
                <a:cs typeface="Times New Roman" panose="02020603050405020304" pitchFamily="18" charset="0"/>
              </a:rPr>
              <a:t>кровообігу</a:t>
            </a:r>
            <a:r>
              <a:rPr lang="ru-RU" sz="2400" dirty="0">
                <a:solidFill>
                  <a:schemeClr val="bg1"/>
                </a:solidFill>
                <a:latin typeface="Times New Roman" panose="02020603050405020304" pitchFamily="18" charset="0"/>
                <a:cs typeface="Times New Roman" panose="02020603050405020304" pitchFamily="18" charset="0"/>
              </a:rPr>
              <a:t> і </a:t>
            </a:r>
            <a:r>
              <a:rPr lang="ru-RU" sz="2400" dirty="0" err="1">
                <a:solidFill>
                  <a:schemeClr val="bg1"/>
                </a:solidFill>
                <a:latin typeface="Times New Roman" panose="02020603050405020304" pitchFamily="18" charset="0"/>
                <a:cs typeface="Times New Roman" panose="02020603050405020304" pitchFamily="18" charset="0"/>
              </a:rPr>
              <a:t>виділення</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Рослини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отримують</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мінеральні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солі</a:t>
            </a:r>
            <a:r>
              <a:rPr lang="ru-RU" sz="2400" dirty="0">
                <a:solidFill>
                  <a:schemeClr val="bg1"/>
                </a:solidFill>
                <a:latin typeface="Times New Roman" panose="02020603050405020304" pitchFamily="18" charset="0"/>
                <a:cs typeface="Times New Roman" panose="02020603050405020304" pitchFamily="18" charset="0"/>
              </a:rPr>
              <a:t> та </a:t>
            </a:r>
            <a:r>
              <a:rPr lang="ru-RU" sz="2400" dirty="0" err="1">
                <a:solidFill>
                  <a:schemeClr val="bg1"/>
                </a:solidFill>
                <a:latin typeface="Times New Roman" panose="02020603050405020304" pitchFamily="18" charset="0"/>
                <a:cs typeface="Times New Roman" panose="02020603050405020304" pitchFamily="18" charset="0"/>
              </a:rPr>
              <a:t>макроелементи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завдяки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тим</a:t>
            </a:r>
            <a:r>
              <a:rPr lang="ru-RU" sz="2400" dirty="0">
                <a:solidFill>
                  <a:schemeClr val="bg1"/>
                </a:solidFill>
                <a:latin typeface="Times New Roman" panose="02020603050405020304" pitchFamily="18" charset="0"/>
                <a:cs typeface="Times New Roman" panose="02020603050405020304" pitchFamily="18" charset="0"/>
              </a:rPr>
              <a:t> же </a:t>
            </a:r>
            <a:r>
              <a:rPr lang="ru-RU" sz="2400" dirty="0" err="1">
                <a:solidFill>
                  <a:schemeClr val="bg1"/>
                </a:solidFill>
                <a:latin typeface="Times New Roman" panose="02020603050405020304" pitchFamily="18" charset="0"/>
                <a:cs typeface="Times New Roman" panose="02020603050405020304" pitchFamily="18" charset="0"/>
              </a:rPr>
              <a:t>властивостям</a:t>
            </a:r>
            <a:r>
              <a:rPr lang="ru-RU" sz="2400" dirty="0">
                <a:solidFill>
                  <a:schemeClr val="bg1"/>
                </a:solidFill>
                <a:latin typeface="Times New Roman" panose="02020603050405020304" pitchFamily="18" charset="0"/>
                <a:cs typeface="Times New Roman" panose="02020603050405020304" pitchFamily="18" charset="0"/>
              </a:rPr>
              <a:t> води.</a:t>
            </a:r>
          </a:p>
        </p:txBody>
      </p:sp>
    </p:spTree>
    <p:extLst>
      <p:ext uri="{BB962C8B-B14F-4D97-AF65-F5344CB8AC3E}">
        <p14:creationId xmlns:p14="http://schemas.microsoft.com/office/powerpoint/2010/main" xmlns="" val="373832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320511"/>
            <a:ext cx="9905998" cy="961534"/>
          </a:xfrm>
        </p:spPr>
        <p:txBody>
          <a:bodyPr>
            <a:normAutofit fontScale="90000"/>
          </a:bodyPr>
          <a:lstStyle/>
          <a:p>
            <a:pPr algn="ctr"/>
            <a:r>
              <a:rPr lang="uk-UA" b="1" dirty="0" smtClean="0"/>
              <a:t>Мета </a:t>
            </a:r>
            <a:r>
              <a:rPr lang="uk-UA" b="1" dirty="0"/>
              <a:t>та завдання курсу</a:t>
            </a:r>
            <a:r>
              <a:rPr lang="ru-RU" dirty="0"/>
              <a:t/>
            </a:r>
            <a:br>
              <a:rPr lang="ru-RU" dirty="0"/>
            </a:br>
            <a:endParaRPr lang="ru-RU" dirty="0"/>
          </a:p>
        </p:txBody>
      </p:sp>
      <p:sp>
        <p:nvSpPr>
          <p:cNvPr id="3" name="Объект 2"/>
          <p:cNvSpPr>
            <a:spLocks noGrp="1"/>
          </p:cNvSpPr>
          <p:nvPr>
            <p:ph idx="1"/>
          </p:nvPr>
        </p:nvSpPr>
        <p:spPr>
          <a:xfrm>
            <a:off x="678730" y="904973"/>
            <a:ext cx="11189616" cy="5816337"/>
          </a:xfrm>
        </p:spPr>
        <p:txBody>
          <a:bodyPr>
            <a:noAutofit/>
          </a:bodyPr>
          <a:lstStyle/>
          <a:p>
            <a:pPr>
              <a:lnSpc>
                <a:spcPct val="100000"/>
              </a:lnSpc>
              <a:spcBef>
                <a:spcPts val="0"/>
              </a:spcBef>
            </a:pPr>
            <a:r>
              <a:rPr lang="uk-UA" sz="2000" b="1" u="sng" dirty="0" smtClean="0"/>
              <a:t>Метою</a:t>
            </a:r>
            <a:r>
              <a:rPr lang="uk-UA" sz="2000" dirty="0" smtClean="0"/>
              <a:t> </a:t>
            </a:r>
            <a:r>
              <a:rPr lang="uk-UA" sz="2000" dirty="0"/>
              <a:t>викладання курсу «Хімія води та розчинів» є формування системи знань про фізико-хімічні властивості води, як найпоширенішого розчинника в природі та властивості водних розчинів, як систем, що найбільше застосовуються в фармацевтичній та медичній практиці</a:t>
            </a:r>
            <a:r>
              <a:rPr lang="uk-UA" sz="2000" dirty="0" smtClean="0"/>
              <a:t>.</a:t>
            </a:r>
            <a:r>
              <a:rPr lang="uk-UA" sz="2000" dirty="0"/>
              <a:t> </a:t>
            </a:r>
            <a:endParaRPr lang="ru-RU" sz="2000" dirty="0"/>
          </a:p>
          <a:p>
            <a:pPr>
              <a:lnSpc>
                <a:spcPct val="100000"/>
              </a:lnSpc>
              <a:spcBef>
                <a:spcPts val="0"/>
              </a:spcBef>
            </a:pPr>
            <a:r>
              <a:rPr lang="uk-UA" sz="2000" b="1" u="sng" dirty="0"/>
              <a:t>Основними завданнями </a:t>
            </a:r>
            <a:r>
              <a:rPr lang="uk-UA" sz="2000" dirty="0"/>
              <a:t>вивчення курсу є:</a:t>
            </a:r>
            <a:endParaRPr lang="ru-RU" sz="2000" dirty="0"/>
          </a:p>
          <a:p>
            <a:pPr>
              <a:lnSpc>
                <a:spcPct val="100000"/>
              </a:lnSpc>
              <a:spcBef>
                <a:spcPts val="0"/>
              </a:spcBef>
            </a:pPr>
            <a:r>
              <a:rPr lang="uk-UA" sz="2000" b="1" dirty="0"/>
              <a:t>Теоретичні:</a:t>
            </a:r>
            <a:endParaRPr lang="ru-RU" sz="2000" dirty="0"/>
          </a:p>
          <a:p>
            <a:pPr>
              <a:lnSpc>
                <a:spcPct val="100000"/>
              </a:lnSpc>
              <a:spcBef>
                <a:spcPts val="0"/>
              </a:spcBef>
            </a:pPr>
            <a:r>
              <a:rPr lang="uk-UA" sz="2000" dirty="0"/>
              <a:t>- формування</a:t>
            </a:r>
            <a:r>
              <a:rPr lang="ru-RU" sz="2000" dirty="0"/>
              <a:t> </a:t>
            </a:r>
            <a:r>
              <a:rPr lang="ru-RU" sz="2000" dirty="0" err="1"/>
              <a:t>уявлень</a:t>
            </a:r>
            <a:r>
              <a:rPr lang="ru-RU" sz="2000" dirty="0"/>
              <a:t> про </a:t>
            </a:r>
            <a:r>
              <a:rPr lang="uk-UA" sz="2000" dirty="0"/>
              <a:t>фізико-хімічні </a:t>
            </a:r>
            <a:r>
              <a:rPr lang="ru-RU" sz="2000" dirty="0" err="1"/>
              <a:t>властивості</a:t>
            </a:r>
            <a:r>
              <a:rPr lang="ru-RU" sz="2000" dirty="0"/>
              <a:t> води</a:t>
            </a:r>
            <a:r>
              <a:rPr lang="uk-UA" sz="2000" dirty="0"/>
              <a:t>,</a:t>
            </a:r>
            <a:r>
              <a:rPr lang="ru-RU" sz="2000" dirty="0"/>
              <a:t> як </a:t>
            </a:r>
            <a:r>
              <a:rPr lang="ru-RU" sz="2000" dirty="0" err="1"/>
              <a:t>речовини</a:t>
            </a:r>
            <a:r>
              <a:rPr lang="ru-RU" sz="2000" dirty="0"/>
              <a:t> і </a:t>
            </a:r>
            <a:r>
              <a:rPr lang="ru-RU" sz="2000" dirty="0" err="1"/>
              <a:t>сировини</a:t>
            </a:r>
            <a:r>
              <a:rPr lang="ru-RU" sz="2000" dirty="0"/>
              <a:t>, </a:t>
            </a:r>
            <a:r>
              <a:rPr lang="ru-RU" sz="2000" dirty="0" err="1"/>
              <a:t>що</a:t>
            </a:r>
            <a:r>
              <a:rPr lang="ru-RU" sz="2000" dirty="0"/>
              <a:t> </a:t>
            </a:r>
            <a:r>
              <a:rPr lang="ru-RU" sz="2000" dirty="0" err="1"/>
              <a:t>використовується</a:t>
            </a:r>
            <a:r>
              <a:rPr lang="ru-RU" sz="2000" dirty="0"/>
              <a:t> </a:t>
            </a:r>
            <a:r>
              <a:rPr lang="uk-UA" sz="2000" dirty="0"/>
              <a:t>в фармацевтичній практиці;</a:t>
            </a:r>
            <a:endParaRPr lang="ru-RU" sz="2000" dirty="0"/>
          </a:p>
          <a:p>
            <a:pPr>
              <a:lnSpc>
                <a:spcPct val="100000"/>
              </a:lnSpc>
              <a:spcBef>
                <a:spcPts val="0"/>
              </a:spcBef>
            </a:pPr>
            <a:r>
              <a:rPr lang="uk-UA" sz="2000" dirty="0"/>
              <a:t>- </a:t>
            </a:r>
            <a:r>
              <a:rPr lang="ru-RU" sz="2000" dirty="0" err="1"/>
              <a:t>формува</a:t>
            </a:r>
            <a:r>
              <a:rPr lang="uk-UA" sz="2000" dirty="0" err="1"/>
              <a:t>ння</a:t>
            </a:r>
            <a:r>
              <a:rPr lang="uk-UA" sz="2000" dirty="0"/>
              <a:t> знань з</a:t>
            </a:r>
            <a:r>
              <a:rPr lang="ru-RU" sz="2000" dirty="0"/>
              <a:t> </a:t>
            </a:r>
            <a:r>
              <a:rPr lang="ru-RU" sz="2000" dirty="0" err="1"/>
              <a:t>теоретичних</a:t>
            </a:r>
            <a:r>
              <a:rPr lang="ru-RU" sz="2000" dirty="0"/>
              <a:t> основ</a:t>
            </a:r>
            <a:r>
              <a:rPr lang="uk-UA" sz="2000" dirty="0"/>
              <a:t> хімії розчинів</a:t>
            </a:r>
            <a:r>
              <a:rPr lang="ru-RU" sz="2000" dirty="0"/>
              <a:t>, </a:t>
            </a:r>
            <a:r>
              <a:rPr lang="ru-RU" sz="2000" dirty="0" err="1"/>
              <a:t>принципів</a:t>
            </a:r>
            <a:r>
              <a:rPr lang="ru-RU" sz="2000" dirty="0"/>
              <a:t> та </a:t>
            </a:r>
            <a:r>
              <a:rPr lang="ru-RU" sz="2000" dirty="0" err="1"/>
              <a:t>законів</a:t>
            </a:r>
            <a:r>
              <a:rPr lang="ru-RU" sz="2000" dirty="0"/>
              <a:t> </a:t>
            </a:r>
            <a:r>
              <a:rPr lang="ru-RU" sz="2000" dirty="0" err="1"/>
              <a:t>сучасної</a:t>
            </a:r>
            <a:r>
              <a:rPr lang="ru-RU" sz="2000" dirty="0"/>
              <a:t> науки про </a:t>
            </a:r>
            <a:r>
              <a:rPr lang="ru-RU" sz="2000" dirty="0" err="1"/>
              <a:t>розчини</a:t>
            </a:r>
            <a:r>
              <a:rPr lang="ru-RU" sz="2000" dirty="0"/>
              <a:t>;</a:t>
            </a:r>
          </a:p>
          <a:p>
            <a:pPr>
              <a:lnSpc>
                <a:spcPct val="100000"/>
              </a:lnSpc>
              <a:spcBef>
                <a:spcPts val="0"/>
              </a:spcBef>
            </a:pPr>
            <a:r>
              <a:rPr lang="uk-UA" sz="2000" dirty="0"/>
              <a:t>- засвоєння теоретичних основ стосовно протікання хімічних процесів у водних розчинах в живих організмах.</a:t>
            </a:r>
            <a:endParaRPr lang="ru-RU" sz="2000" dirty="0"/>
          </a:p>
          <a:p>
            <a:pPr>
              <a:lnSpc>
                <a:spcPct val="100000"/>
              </a:lnSpc>
              <a:spcBef>
                <a:spcPts val="0"/>
              </a:spcBef>
            </a:pPr>
            <a:r>
              <a:rPr lang="uk-UA" sz="2000" b="1" dirty="0"/>
              <a:t>Практичні:</a:t>
            </a:r>
            <a:endParaRPr lang="ru-RU" sz="2000" dirty="0"/>
          </a:p>
          <a:p>
            <a:pPr>
              <a:lnSpc>
                <a:spcPct val="100000"/>
              </a:lnSpc>
              <a:spcBef>
                <a:spcPts val="0"/>
              </a:spcBef>
            </a:pPr>
            <a:r>
              <a:rPr lang="uk-UA" sz="2000" dirty="0"/>
              <a:t>- формування у студентів вміння проводити розрахунки в задачах на кількісний склад розчинів;</a:t>
            </a:r>
            <a:endParaRPr lang="ru-RU" sz="2000" dirty="0"/>
          </a:p>
          <a:p>
            <a:pPr>
              <a:lnSpc>
                <a:spcPct val="100000"/>
              </a:lnSpc>
              <a:spcBef>
                <a:spcPts val="0"/>
              </a:spcBef>
            </a:pPr>
            <a:r>
              <a:rPr lang="uk-UA" sz="2000" dirty="0"/>
              <a:t>- оволодіння практичними навичками для проведення досліджень стосовно визначення фізико-хімічних показників якості фармацевтичних препаратів, що перебувають у розчинній формі;</a:t>
            </a:r>
            <a:endParaRPr lang="ru-RU" sz="2000" dirty="0"/>
          </a:p>
          <a:p>
            <a:pPr>
              <a:lnSpc>
                <a:spcPct val="100000"/>
              </a:lnSpc>
              <a:spcBef>
                <a:spcPts val="0"/>
              </a:spcBef>
            </a:pPr>
            <a:r>
              <a:rPr lang="uk-UA" sz="2000" dirty="0"/>
              <a:t>- здатність </a:t>
            </a:r>
            <a:r>
              <a:rPr lang="ru-RU" sz="2000" dirty="0" err="1"/>
              <a:t>прогнозува</a:t>
            </a:r>
            <a:r>
              <a:rPr lang="uk-UA" sz="2000" dirty="0"/>
              <a:t>ти</a:t>
            </a:r>
            <a:r>
              <a:rPr lang="ru-RU" sz="2000" dirty="0"/>
              <a:t> </a:t>
            </a:r>
            <a:r>
              <a:rPr lang="ru-RU" sz="2000" dirty="0" err="1"/>
              <a:t>процес</a:t>
            </a:r>
            <a:r>
              <a:rPr lang="uk-UA" sz="2000" dirty="0"/>
              <a:t>и</a:t>
            </a:r>
            <a:r>
              <a:rPr lang="ru-RU" sz="2000" dirty="0"/>
              <a:t> та </a:t>
            </a:r>
            <a:r>
              <a:rPr lang="ru-RU" sz="2000" dirty="0" err="1"/>
              <a:t>явищ</a:t>
            </a:r>
            <a:r>
              <a:rPr lang="uk-UA" sz="2000" dirty="0"/>
              <a:t>а</a:t>
            </a:r>
            <a:r>
              <a:rPr lang="ru-RU" sz="2000" dirty="0"/>
              <a:t>, </a:t>
            </a:r>
            <a:r>
              <a:rPr lang="ru-RU" sz="2000" dirty="0" err="1"/>
              <a:t>які</a:t>
            </a:r>
            <a:r>
              <a:rPr lang="ru-RU" sz="2000" dirty="0"/>
              <a:t> </a:t>
            </a:r>
            <a:r>
              <a:rPr lang="ru-RU" sz="2000" dirty="0" err="1"/>
              <a:t>спостерігаються</a:t>
            </a:r>
            <a:r>
              <a:rPr lang="ru-RU" sz="2000" dirty="0"/>
              <a:t> при </a:t>
            </a:r>
            <a:r>
              <a:rPr lang="ru-RU" sz="2000" dirty="0" err="1"/>
              <a:t>проведенні</a:t>
            </a:r>
            <a:r>
              <a:rPr lang="ru-RU" sz="2000" dirty="0"/>
              <a:t> </a:t>
            </a:r>
            <a:r>
              <a:rPr lang="ru-RU" sz="2000" dirty="0" err="1"/>
              <a:t>різноманітних</a:t>
            </a:r>
            <a:r>
              <a:rPr lang="ru-RU" sz="2000" dirty="0"/>
              <a:t> </a:t>
            </a:r>
            <a:r>
              <a:rPr lang="ru-RU" sz="2000" dirty="0" err="1"/>
              <a:t>реакцій</a:t>
            </a:r>
            <a:r>
              <a:rPr lang="ru-RU" sz="2000" dirty="0"/>
              <a:t> у </a:t>
            </a:r>
            <a:r>
              <a:rPr lang="ru-RU" sz="2000" dirty="0" err="1"/>
              <a:t>розчинах</a:t>
            </a:r>
            <a:r>
              <a:rPr lang="uk-UA" sz="2000" dirty="0" smtClean="0"/>
              <a:t>.</a:t>
            </a:r>
            <a:r>
              <a:rPr lang="uk-UA" sz="2000" dirty="0"/>
              <a:t> </a:t>
            </a:r>
            <a:endParaRPr lang="ru-RU" sz="2000" dirty="0">
              <a:effectLst/>
            </a:endParaRPr>
          </a:p>
        </p:txBody>
      </p:sp>
    </p:spTree>
    <p:extLst>
      <p:ext uri="{BB962C8B-B14F-4D97-AF65-F5344CB8AC3E}">
        <p14:creationId xmlns:p14="http://schemas.microsoft.com/office/powerpoint/2010/main" xmlns="" val="247856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8279" y="0"/>
            <a:ext cx="8127941" cy="736557"/>
          </a:xfrm>
        </p:spPr>
        <p:txBody>
          <a:bodyPr/>
          <a:lstStyle/>
          <a:p>
            <a:r>
              <a:rPr lang="uk-UA" dirty="0" smtClean="0"/>
              <a:t>Мінеральні води</a:t>
            </a:r>
            <a:endParaRPr lang="ru-RU" dirty="0"/>
          </a:p>
        </p:txBody>
      </p:sp>
      <p:sp>
        <p:nvSpPr>
          <p:cNvPr id="3" name="Объект 2"/>
          <p:cNvSpPr>
            <a:spLocks noGrp="1"/>
          </p:cNvSpPr>
          <p:nvPr>
            <p:ph idx="1"/>
          </p:nvPr>
        </p:nvSpPr>
        <p:spPr>
          <a:xfrm>
            <a:off x="881349" y="368278"/>
            <a:ext cx="10287247" cy="4847422"/>
          </a:xfrm>
        </p:spPr>
        <p:txBody>
          <a:bodyPr>
            <a:normAutofit/>
          </a:bodyPr>
          <a:lstStyle/>
          <a:p>
            <a:pPr marL="0" indent="0">
              <a:buNone/>
            </a:pPr>
            <a:r>
              <a:rPr lang="uk-UA" dirty="0" smtClean="0">
                <a:solidFill>
                  <a:schemeClr val="bg1"/>
                </a:solidFill>
              </a:rPr>
              <a:t>Мінеральними називаються природні води, що містять розчинені солі, мікроелементи та деякі інші специфічні компоненти і, як правило, проявляють фізіологічну дію на організм людини.</a:t>
            </a:r>
          </a:p>
          <a:p>
            <a:pPr marL="0" indent="0">
              <a:buNone/>
            </a:pPr>
            <a:r>
              <a:rPr lang="uk-UA" dirty="0" smtClean="0">
                <a:solidFill>
                  <a:schemeClr val="bg1"/>
                </a:solidFill>
              </a:rPr>
              <a:t>Сольовий (хімічний) склад і лікувальні властивості мінеральних вод обумовлюються різним поєднанням шести головних іонів: три катіони - </a:t>
            </a:r>
            <a:r>
              <a:rPr lang="en-US" dirty="0">
                <a:solidFill>
                  <a:schemeClr val="bg1"/>
                </a:solidFill>
              </a:rPr>
              <a:t>Na</a:t>
            </a:r>
            <a:r>
              <a:rPr lang="uk-UA" baseline="30000" dirty="0">
                <a:solidFill>
                  <a:schemeClr val="bg1"/>
                </a:solidFill>
              </a:rPr>
              <a:t>+</a:t>
            </a:r>
            <a:r>
              <a:rPr lang="uk-UA" dirty="0">
                <a:solidFill>
                  <a:schemeClr val="bg1"/>
                </a:solidFill>
              </a:rPr>
              <a:t>, Са</a:t>
            </a:r>
            <a:r>
              <a:rPr lang="uk-UA" baseline="30000" dirty="0">
                <a:solidFill>
                  <a:schemeClr val="bg1"/>
                </a:solidFill>
              </a:rPr>
              <a:t>2+</a:t>
            </a:r>
            <a:r>
              <a:rPr lang="uk-UA" dirty="0">
                <a:solidFill>
                  <a:schemeClr val="bg1"/>
                </a:solidFill>
              </a:rPr>
              <a:t>, </a:t>
            </a:r>
            <a:r>
              <a:rPr lang="en-US" dirty="0">
                <a:solidFill>
                  <a:schemeClr val="bg1"/>
                </a:solidFill>
              </a:rPr>
              <a:t>Mg</a:t>
            </a:r>
            <a:r>
              <a:rPr lang="en-US" baseline="30000" dirty="0">
                <a:solidFill>
                  <a:schemeClr val="bg1"/>
                </a:solidFill>
              </a:rPr>
              <a:t>2</a:t>
            </a:r>
            <a:r>
              <a:rPr lang="en-US" baseline="30000" dirty="0" smtClean="0">
                <a:solidFill>
                  <a:schemeClr val="bg1"/>
                </a:solidFill>
              </a:rPr>
              <a:t>+</a:t>
            </a:r>
            <a:r>
              <a:rPr lang="en-US" dirty="0" smtClean="0">
                <a:solidFill>
                  <a:schemeClr val="bg1"/>
                </a:solidFill>
              </a:rPr>
              <a:t> </a:t>
            </a:r>
            <a:r>
              <a:rPr lang="uk-UA" dirty="0" smtClean="0">
                <a:solidFill>
                  <a:schemeClr val="bg1"/>
                </a:solidFill>
              </a:rPr>
              <a:t>і три аніони - </a:t>
            </a:r>
            <a:r>
              <a:rPr lang="en-US" dirty="0">
                <a:solidFill>
                  <a:schemeClr val="bg1"/>
                </a:solidFill>
              </a:rPr>
              <a:t>SO</a:t>
            </a:r>
            <a:r>
              <a:rPr lang="en-US" baseline="-25000" dirty="0">
                <a:solidFill>
                  <a:schemeClr val="bg1"/>
                </a:solidFill>
              </a:rPr>
              <a:t>4</a:t>
            </a:r>
            <a:r>
              <a:rPr lang="en-US" baseline="30000" dirty="0">
                <a:solidFill>
                  <a:schemeClr val="bg1"/>
                </a:solidFill>
              </a:rPr>
              <a:t>2-</a:t>
            </a:r>
            <a:r>
              <a:rPr lang="en-US" dirty="0">
                <a:solidFill>
                  <a:schemeClr val="bg1"/>
                </a:solidFill>
              </a:rPr>
              <a:t>, </a:t>
            </a:r>
            <a:r>
              <a:rPr lang="en-US" dirty="0" err="1">
                <a:solidFill>
                  <a:schemeClr val="bg1"/>
                </a:solidFill>
              </a:rPr>
              <a:t>Cl</a:t>
            </a:r>
            <a:r>
              <a:rPr lang="en-US" baseline="30000" dirty="0">
                <a:solidFill>
                  <a:schemeClr val="bg1"/>
                </a:solidFill>
              </a:rPr>
              <a:t>-</a:t>
            </a:r>
            <a:r>
              <a:rPr lang="en-US" dirty="0">
                <a:solidFill>
                  <a:schemeClr val="bg1"/>
                </a:solidFill>
              </a:rPr>
              <a:t>, </a:t>
            </a:r>
            <a:r>
              <a:rPr lang="en-US" dirty="0" smtClean="0">
                <a:solidFill>
                  <a:schemeClr val="bg1"/>
                </a:solidFill>
              </a:rPr>
              <a:t>HCO</a:t>
            </a:r>
            <a:r>
              <a:rPr lang="en-US" baseline="-25000" dirty="0" smtClean="0">
                <a:solidFill>
                  <a:schemeClr val="bg1"/>
                </a:solidFill>
              </a:rPr>
              <a:t>3</a:t>
            </a:r>
            <a:r>
              <a:rPr lang="en-US" baseline="30000" dirty="0" smtClean="0">
                <a:solidFill>
                  <a:schemeClr val="bg1"/>
                </a:solidFill>
              </a:rPr>
              <a:t>-</a:t>
            </a:r>
            <a:r>
              <a:rPr lang="uk-UA" dirty="0" smtClean="0">
                <a:solidFill>
                  <a:schemeClr val="bg1"/>
                </a:solidFill>
              </a:rPr>
              <a:t>.</a:t>
            </a:r>
            <a:r>
              <a:rPr lang="en-US" baseline="30000" dirty="0" smtClean="0">
                <a:solidFill>
                  <a:schemeClr val="bg1"/>
                </a:solidFill>
              </a:rPr>
              <a:t>  </a:t>
            </a:r>
            <a:endParaRPr lang="ru-RU" dirty="0">
              <a:solidFill>
                <a:schemeClr val="bg1"/>
              </a:solidFill>
            </a:endParaRPr>
          </a:p>
          <a:p>
            <a:pPr marL="0" indent="0">
              <a:buNone/>
            </a:pPr>
            <a:endParaRPr lang="ru-RU" b="1"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13542" y="3216925"/>
            <a:ext cx="6259727" cy="3641075"/>
          </a:xfrm>
          <a:prstGeom prst="rect">
            <a:avLst/>
          </a:prstGeom>
        </p:spPr>
      </p:pic>
    </p:spTree>
    <p:extLst>
      <p:ext uri="{BB962C8B-B14F-4D97-AF65-F5344CB8AC3E}">
        <p14:creationId xmlns:p14="http://schemas.microsoft.com/office/powerpoint/2010/main" xmlns="" val="256331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8120" y="572877"/>
            <a:ext cx="9207594" cy="896249"/>
          </a:xfrm>
        </p:spPr>
        <p:txBody>
          <a:bodyPr/>
          <a:lstStyle/>
          <a:p>
            <a:r>
              <a:rPr lang="ru-RU" dirty="0" err="1" smtClean="0"/>
              <a:t>Твердість</a:t>
            </a:r>
            <a:r>
              <a:rPr lang="ru-RU" dirty="0" smtClean="0"/>
              <a:t> води та </a:t>
            </a:r>
            <a:r>
              <a:rPr lang="ru-RU" dirty="0" err="1" smtClean="0"/>
              <a:t>її</a:t>
            </a:r>
            <a:r>
              <a:rPr lang="ru-RU" dirty="0" smtClean="0"/>
              <a:t> </a:t>
            </a:r>
            <a:r>
              <a:rPr lang="ru-RU" dirty="0" err="1" smtClean="0"/>
              <a:t>усунення</a:t>
            </a:r>
            <a:endParaRPr lang="ru-RU" dirty="0"/>
          </a:p>
        </p:txBody>
      </p:sp>
      <p:sp>
        <p:nvSpPr>
          <p:cNvPr id="3" name="Объект 2"/>
          <p:cNvSpPr>
            <a:spLocks noGrp="1"/>
          </p:cNvSpPr>
          <p:nvPr>
            <p:ph idx="1"/>
          </p:nvPr>
        </p:nvSpPr>
        <p:spPr>
          <a:xfrm>
            <a:off x="832941" y="1469126"/>
            <a:ext cx="9905999" cy="3541714"/>
          </a:xfrm>
        </p:spPr>
        <p:txBody>
          <a:bodyPr/>
          <a:lstStyle/>
          <a:p>
            <a:pPr marL="0" indent="0" algn="ctr">
              <a:buNone/>
            </a:pPr>
            <a:r>
              <a:rPr lang="ru-RU" dirty="0" err="1" smtClean="0">
                <a:solidFill>
                  <a:schemeClr val="bg1"/>
                </a:solidFill>
                <a:latin typeface="Times New Roman" panose="02020603050405020304" pitchFamily="18" charset="0"/>
                <a:cs typeface="Times New Roman" panose="02020603050405020304" pitchFamily="18" charset="0"/>
              </a:rPr>
              <a:t>Твердість</a:t>
            </a:r>
            <a:r>
              <a:rPr lang="ru-RU" dirty="0" smtClean="0">
                <a:solidFill>
                  <a:schemeClr val="bg1"/>
                </a:solidFill>
                <a:latin typeface="Times New Roman" panose="02020603050405020304" pitchFamily="18" charset="0"/>
                <a:cs typeface="Times New Roman" panose="02020603050405020304" pitchFamily="18" charset="0"/>
              </a:rPr>
              <a:t> води, </a:t>
            </a:r>
            <a:r>
              <a:rPr lang="ru-RU" dirty="0" err="1" smtClean="0">
                <a:solidFill>
                  <a:schemeClr val="bg1"/>
                </a:solidFill>
                <a:latin typeface="Times New Roman" panose="02020603050405020304" pitchFamily="18" charset="0"/>
                <a:cs typeface="Times New Roman" panose="02020603050405020304" pitchFamily="18" charset="0"/>
              </a:rPr>
              <a:t>зумовлена</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наявністю</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іонів</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Кальцію</a:t>
            </a:r>
            <a:r>
              <a:rPr lang="ru-RU" dirty="0" smtClean="0">
                <a:solidFill>
                  <a:schemeClr val="bg1"/>
                </a:solidFill>
                <a:latin typeface="Times New Roman" panose="02020603050405020304" pitchFamily="18" charset="0"/>
                <a:cs typeface="Times New Roman" panose="02020603050405020304" pitchFamily="18" charset="0"/>
              </a:rPr>
              <a:t> (Са2+) та </a:t>
            </a:r>
            <a:r>
              <a:rPr lang="ru-RU" dirty="0" err="1" smtClean="0">
                <a:solidFill>
                  <a:schemeClr val="bg1"/>
                </a:solidFill>
                <a:latin typeface="Times New Roman" panose="02020603050405020304" pitchFamily="18" charset="0"/>
                <a:cs typeface="Times New Roman" panose="02020603050405020304" pitchFamily="18" charset="0"/>
              </a:rPr>
              <a:t>іонів</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Магнію</a:t>
            </a:r>
            <a:r>
              <a:rPr lang="ru-RU" dirty="0" smtClean="0">
                <a:solidFill>
                  <a:schemeClr val="bg1"/>
                </a:solidFill>
                <a:latin typeface="Times New Roman" panose="02020603050405020304" pitchFamily="18" charset="0"/>
                <a:cs typeface="Times New Roman" panose="02020603050405020304" pitchFamily="18" charset="0"/>
              </a:rPr>
              <a:t> (М</a:t>
            </a:r>
            <a:r>
              <a:rPr lang="en-US" dirty="0" smtClean="0">
                <a:solidFill>
                  <a:schemeClr val="bg1"/>
                </a:solidFill>
                <a:latin typeface="Times New Roman" panose="02020603050405020304" pitchFamily="18" charset="0"/>
                <a:cs typeface="Times New Roman" panose="02020603050405020304" pitchFamily="18" charset="0"/>
              </a:rPr>
              <a:t>g2+), </a:t>
            </a:r>
            <a:r>
              <a:rPr lang="ru-RU" dirty="0" err="1" smtClean="0">
                <a:solidFill>
                  <a:schemeClr val="bg1"/>
                </a:solidFill>
                <a:latin typeface="Times New Roman" panose="02020603050405020304" pitchFamily="18" charset="0"/>
                <a:cs typeface="Times New Roman" panose="02020603050405020304" pitchFamily="18" charset="0"/>
              </a:rPr>
              <a:t>називається</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загальною</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твердістю</a:t>
            </a:r>
            <a:r>
              <a:rPr lang="ru-RU" dirty="0" smtClean="0">
                <a:solidFill>
                  <a:schemeClr val="bg1"/>
                </a:solidFill>
                <a:latin typeface="Times New Roman" panose="02020603050405020304" pitchFamily="18" charset="0"/>
                <a:cs typeface="Times New Roman" panose="02020603050405020304" pitchFamily="18" charset="0"/>
              </a:rPr>
              <a:t> води. Чим </a:t>
            </a:r>
            <a:r>
              <a:rPr lang="ru-RU" dirty="0" err="1" smtClean="0">
                <a:solidFill>
                  <a:schemeClr val="bg1"/>
                </a:solidFill>
                <a:latin typeface="Times New Roman" panose="02020603050405020304" pitchFamily="18" charset="0"/>
                <a:cs typeface="Times New Roman" panose="02020603050405020304" pitchFamily="18" charset="0"/>
              </a:rPr>
              <a:t>вищий</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вміст</a:t>
            </a:r>
            <a:r>
              <a:rPr lang="ru-RU" dirty="0" smtClean="0">
                <a:solidFill>
                  <a:schemeClr val="bg1"/>
                </a:solidFill>
                <a:latin typeface="Times New Roman" panose="02020603050405020304" pitchFamily="18" charset="0"/>
                <a:cs typeface="Times New Roman" panose="02020603050405020304" pitchFamily="18" charset="0"/>
              </a:rPr>
              <a:t> у </a:t>
            </a:r>
            <a:r>
              <a:rPr lang="ru-RU" dirty="0" err="1" smtClean="0">
                <a:solidFill>
                  <a:schemeClr val="bg1"/>
                </a:solidFill>
                <a:latin typeface="Times New Roman" panose="02020603050405020304" pitchFamily="18" charset="0"/>
                <a:cs typeface="Times New Roman" panose="02020603050405020304" pitchFamily="18" charset="0"/>
              </a:rPr>
              <a:t>воді</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цих</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йонів</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тим</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більша</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твердість</a:t>
            </a:r>
            <a:r>
              <a:rPr lang="ru-RU" dirty="0" smtClean="0">
                <a:solidFill>
                  <a:schemeClr val="bg1"/>
                </a:solidFill>
                <a:latin typeface="Times New Roman" panose="02020603050405020304" pitchFamily="18" charset="0"/>
                <a:cs typeface="Times New Roman" panose="02020603050405020304" pitchFamily="18" charset="0"/>
              </a:rPr>
              <a:t> води. </a:t>
            </a:r>
            <a:r>
              <a:rPr lang="ru-RU" dirty="0" err="1" smtClean="0">
                <a:solidFill>
                  <a:schemeClr val="bg1"/>
                </a:solidFill>
                <a:latin typeface="Times New Roman" panose="02020603050405020304" pitchFamily="18" charset="0"/>
                <a:cs typeface="Times New Roman" panose="02020603050405020304" pitchFamily="18" charset="0"/>
              </a:rPr>
              <a:t>Загальна</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твердість</a:t>
            </a:r>
            <a:r>
              <a:rPr lang="ru-RU" dirty="0" smtClean="0">
                <a:solidFill>
                  <a:schemeClr val="bg1"/>
                </a:solidFill>
                <a:latin typeface="Times New Roman" panose="02020603050405020304" pitchFamily="18" charset="0"/>
                <a:cs typeface="Times New Roman" panose="02020603050405020304" pitchFamily="18" charset="0"/>
              </a:rPr>
              <a:t> води </a:t>
            </a:r>
            <a:r>
              <a:rPr lang="ru-RU" dirty="0" err="1" smtClean="0">
                <a:solidFill>
                  <a:schemeClr val="bg1"/>
                </a:solidFill>
                <a:latin typeface="Times New Roman" panose="02020603050405020304" pitchFamily="18" charset="0"/>
                <a:cs typeface="Times New Roman" panose="02020603050405020304" pitchFamily="18" charset="0"/>
              </a:rPr>
              <a:t>складається</a:t>
            </a:r>
            <a:r>
              <a:rPr lang="ru-RU" dirty="0" smtClean="0">
                <a:solidFill>
                  <a:schemeClr val="bg1"/>
                </a:solidFill>
                <a:latin typeface="Times New Roman" panose="02020603050405020304" pitchFamily="18" charset="0"/>
                <a:cs typeface="Times New Roman" panose="02020603050405020304" pitchFamily="18" charset="0"/>
              </a:rPr>
              <a:t> з </a:t>
            </a:r>
            <a:r>
              <a:rPr lang="ru-RU" dirty="0" err="1" smtClean="0">
                <a:solidFill>
                  <a:schemeClr val="bg1"/>
                </a:solidFill>
                <a:latin typeface="Times New Roman" panose="02020603050405020304" pitchFamily="18" charset="0"/>
                <a:cs typeface="Times New Roman" panose="02020603050405020304" pitchFamily="18" charset="0"/>
              </a:rPr>
              <a:t>карбонатної</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тимчасової</a:t>
            </a:r>
            <a:r>
              <a:rPr lang="ru-RU" dirty="0" smtClean="0">
                <a:solidFill>
                  <a:schemeClr val="bg1"/>
                </a:solidFill>
                <a:latin typeface="Times New Roman" panose="02020603050405020304" pitchFamily="18" charset="0"/>
                <a:cs typeface="Times New Roman" panose="02020603050405020304" pitchFamily="18" charset="0"/>
              </a:rPr>
              <a:t>) та </a:t>
            </a:r>
            <a:r>
              <a:rPr lang="ru-RU" dirty="0" err="1" smtClean="0">
                <a:solidFill>
                  <a:schemeClr val="bg1"/>
                </a:solidFill>
                <a:latin typeface="Times New Roman" panose="02020603050405020304" pitchFamily="18" charset="0"/>
                <a:cs typeface="Times New Roman" panose="02020603050405020304" pitchFamily="18" charset="0"/>
              </a:rPr>
              <a:t>некарбонатної</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сталої</a:t>
            </a:r>
            <a:r>
              <a:rPr lang="ru-RU" dirty="0" smtClean="0">
                <a:solidFill>
                  <a:schemeClr val="bg1"/>
                </a:solidFill>
                <a:latin typeface="Times New Roman" panose="02020603050405020304" pitchFamily="18" charset="0"/>
                <a:cs typeface="Times New Roman" panose="02020603050405020304" pitchFamily="18" charset="0"/>
              </a:rPr>
              <a:t>). Тверда вода </a:t>
            </a:r>
            <a:r>
              <a:rPr lang="ru-RU" dirty="0" err="1" smtClean="0">
                <a:solidFill>
                  <a:schemeClr val="bg1"/>
                </a:solidFill>
                <a:latin typeface="Times New Roman" panose="02020603050405020304" pitchFamily="18" charset="0"/>
                <a:cs typeface="Times New Roman" panose="02020603050405020304" pitchFamily="18" charset="0"/>
              </a:rPr>
              <a:t>непридатна</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майже</a:t>
            </a:r>
            <a:r>
              <a:rPr lang="ru-RU" dirty="0" smtClean="0">
                <a:solidFill>
                  <a:schemeClr val="bg1"/>
                </a:solidFill>
                <a:latin typeface="Times New Roman" panose="02020603050405020304" pitchFamily="18" charset="0"/>
                <a:cs typeface="Times New Roman" panose="02020603050405020304" pitchFamily="18" charset="0"/>
              </a:rPr>
              <a:t> для </a:t>
            </a:r>
            <a:r>
              <a:rPr lang="ru-RU" dirty="0" err="1" smtClean="0">
                <a:solidFill>
                  <a:schemeClr val="bg1"/>
                </a:solidFill>
                <a:latin typeface="Times New Roman" panose="02020603050405020304" pitchFamily="18" charset="0"/>
                <a:cs typeface="Times New Roman" panose="02020603050405020304" pitchFamily="18" charset="0"/>
              </a:rPr>
              <a:t>всіх</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галузей</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виробництва</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59515" y="4032174"/>
            <a:ext cx="8681671" cy="3299035"/>
          </a:xfrm>
          <a:prstGeom prst="rect">
            <a:avLst/>
          </a:prstGeom>
        </p:spPr>
      </p:pic>
    </p:spTree>
    <p:extLst>
      <p:ext uri="{BB962C8B-B14F-4D97-AF65-F5344CB8AC3E}">
        <p14:creationId xmlns:p14="http://schemas.microsoft.com/office/powerpoint/2010/main" xmlns="" val="41630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9822" y="0"/>
            <a:ext cx="10521108" cy="6643171"/>
          </a:xfrm>
        </p:spPr>
        <p:txBody>
          <a:bodyPr>
            <a:noAutofit/>
          </a:bodyPr>
          <a:lstStyle/>
          <a:p>
            <a:pPr marL="0" indent="0" algn="ctr">
              <a:buNone/>
            </a:pPr>
            <a:r>
              <a:rPr lang="ru-RU" i="1" dirty="0" err="1" smtClean="0"/>
              <a:t>Карбонатна</a:t>
            </a:r>
            <a:r>
              <a:rPr lang="ru-RU" i="1" dirty="0" smtClean="0"/>
              <a:t> </a:t>
            </a:r>
            <a:r>
              <a:rPr lang="ru-RU" i="1" dirty="0" err="1" smtClean="0"/>
              <a:t>твердість</a:t>
            </a:r>
            <a:r>
              <a:rPr lang="ru-RU" i="1" dirty="0" smtClean="0"/>
              <a:t> води</a:t>
            </a:r>
          </a:p>
          <a:p>
            <a:pPr marL="0" indent="0" algn="ctr">
              <a:buNone/>
            </a:pPr>
            <a:r>
              <a:rPr lang="ru-RU" i="1" dirty="0" smtClean="0"/>
              <a:t> </a:t>
            </a:r>
            <a:r>
              <a:rPr lang="ru-RU" i="1" dirty="0" err="1" smtClean="0">
                <a:solidFill>
                  <a:schemeClr val="bg1"/>
                </a:solidFill>
              </a:rPr>
              <a:t>Спричиняється</a:t>
            </a:r>
            <a:r>
              <a:rPr lang="ru-RU" i="1" dirty="0" smtClean="0">
                <a:solidFill>
                  <a:schemeClr val="bg1"/>
                </a:solidFill>
              </a:rPr>
              <a:t> </a:t>
            </a:r>
            <a:r>
              <a:rPr lang="ru-RU" i="1" dirty="0" err="1">
                <a:solidFill>
                  <a:schemeClr val="bg1"/>
                </a:solidFill>
              </a:rPr>
              <a:t>наявністю</a:t>
            </a:r>
            <a:r>
              <a:rPr lang="ru-RU" i="1" dirty="0">
                <a:solidFill>
                  <a:schemeClr val="bg1"/>
                </a:solidFill>
              </a:rPr>
              <a:t> у </a:t>
            </a:r>
            <a:r>
              <a:rPr lang="ru-RU" i="1" dirty="0" err="1">
                <a:solidFill>
                  <a:schemeClr val="bg1"/>
                </a:solidFill>
              </a:rPr>
              <a:t>воді</a:t>
            </a:r>
            <a:r>
              <a:rPr lang="ru-RU" i="1" dirty="0">
                <a:solidFill>
                  <a:schemeClr val="bg1"/>
                </a:solidFill>
              </a:rPr>
              <a:t> </a:t>
            </a:r>
            <a:r>
              <a:rPr lang="ru-RU" i="1" dirty="0" err="1">
                <a:solidFill>
                  <a:schemeClr val="bg1"/>
                </a:solidFill>
              </a:rPr>
              <a:t>кальцій</a:t>
            </a:r>
            <a:r>
              <a:rPr lang="ru-RU" i="1" dirty="0">
                <a:solidFill>
                  <a:schemeClr val="bg1"/>
                </a:solidFill>
              </a:rPr>
              <a:t> і </a:t>
            </a:r>
            <a:r>
              <a:rPr lang="ru-RU" i="1" dirty="0" err="1">
                <a:solidFill>
                  <a:schemeClr val="bg1"/>
                </a:solidFill>
              </a:rPr>
              <a:t>магній</a:t>
            </a:r>
            <a:r>
              <a:rPr lang="ru-RU" i="1" dirty="0">
                <a:solidFill>
                  <a:schemeClr val="bg1"/>
                </a:solidFill>
              </a:rPr>
              <a:t> </a:t>
            </a:r>
            <a:r>
              <a:rPr lang="ru-RU" i="1" dirty="0" err="1" smtClean="0">
                <a:solidFill>
                  <a:schemeClr val="bg1"/>
                </a:solidFill>
              </a:rPr>
              <a:t>гідрогенкарбонатів</a:t>
            </a:r>
            <a:r>
              <a:rPr lang="ru-RU" i="1" dirty="0" smtClean="0">
                <a:solidFill>
                  <a:schemeClr val="bg1"/>
                </a:solidFill>
              </a:rPr>
              <a:t>.</a:t>
            </a:r>
          </a:p>
          <a:p>
            <a:pPr marL="0" indent="0">
              <a:buNone/>
            </a:pPr>
            <a:r>
              <a:rPr lang="ru-RU" i="1" dirty="0" err="1">
                <a:solidFill>
                  <a:schemeClr val="bg1"/>
                </a:solidFill>
              </a:rPr>
              <a:t>У</a:t>
            </a:r>
            <a:r>
              <a:rPr lang="ru-RU" i="1" dirty="0" err="1" smtClean="0">
                <a:solidFill>
                  <a:schemeClr val="bg1"/>
                </a:solidFill>
              </a:rPr>
              <a:t>сунення</a:t>
            </a:r>
            <a:r>
              <a:rPr lang="ru-RU" i="1" dirty="0" smtClean="0">
                <a:solidFill>
                  <a:schemeClr val="bg1"/>
                </a:solidFill>
              </a:rPr>
              <a:t> </a:t>
            </a:r>
            <a:r>
              <a:rPr lang="ru-RU" i="1" dirty="0" err="1">
                <a:solidFill>
                  <a:schemeClr val="bg1"/>
                </a:solidFill>
              </a:rPr>
              <a:t>карбонатної</a:t>
            </a:r>
            <a:r>
              <a:rPr lang="ru-RU" i="1" dirty="0">
                <a:solidFill>
                  <a:schemeClr val="bg1"/>
                </a:solidFill>
              </a:rPr>
              <a:t> </a:t>
            </a:r>
            <a:r>
              <a:rPr lang="ru-RU" i="1" dirty="0" err="1">
                <a:solidFill>
                  <a:schemeClr val="bg1"/>
                </a:solidFill>
              </a:rPr>
              <a:t>твердості</a:t>
            </a:r>
            <a:r>
              <a:rPr lang="ru-RU" i="1" dirty="0">
                <a:solidFill>
                  <a:schemeClr val="bg1"/>
                </a:solidFill>
              </a:rPr>
              <a:t>(</a:t>
            </a:r>
            <a:r>
              <a:rPr lang="ru-RU" i="1" dirty="0" err="1">
                <a:solidFill>
                  <a:schemeClr val="bg1"/>
                </a:solidFill>
              </a:rPr>
              <a:t>помякшення</a:t>
            </a:r>
            <a:r>
              <a:rPr lang="ru-RU" i="1" dirty="0">
                <a:solidFill>
                  <a:schemeClr val="bg1"/>
                </a:solidFill>
              </a:rPr>
              <a:t>): </a:t>
            </a:r>
            <a:endParaRPr lang="ru-RU" i="1" dirty="0" smtClean="0">
              <a:solidFill>
                <a:schemeClr val="bg1"/>
              </a:solidFill>
            </a:endParaRPr>
          </a:p>
          <a:p>
            <a:pPr marL="0" indent="0">
              <a:buNone/>
            </a:pPr>
            <a:r>
              <a:rPr lang="ru-RU" i="1" dirty="0" smtClean="0">
                <a:solidFill>
                  <a:schemeClr val="bg1"/>
                </a:solidFill>
              </a:rPr>
              <a:t>а)кип</a:t>
            </a:r>
            <a:r>
              <a:rPr lang="en-US" i="1" dirty="0" smtClean="0">
                <a:solidFill>
                  <a:schemeClr val="bg1"/>
                </a:solidFill>
              </a:rPr>
              <a:t>’</a:t>
            </a:r>
            <a:r>
              <a:rPr lang="ru-RU" i="1" dirty="0" err="1" smtClean="0">
                <a:solidFill>
                  <a:schemeClr val="bg1"/>
                </a:solidFill>
              </a:rPr>
              <a:t>ятіння</a:t>
            </a:r>
            <a:r>
              <a:rPr lang="ru-RU" i="1" dirty="0" smtClean="0">
                <a:solidFill>
                  <a:schemeClr val="bg1"/>
                </a:solidFill>
              </a:rPr>
              <a:t> </a:t>
            </a:r>
            <a:r>
              <a:rPr lang="ru-RU" i="1" dirty="0">
                <a:solidFill>
                  <a:schemeClr val="bg1"/>
                </a:solidFill>
              </a:rPr>
              <a:t>води: </a:t>
            </a:r>
            <a:endParaRPr lang="ru-RU" i="1" dirty="0" smtClean="0">
              <a:solidFill>
                <a:schemeClr val="bg1"/>
              </a:solidFill>
            </a:endParaRPr>
          </a:p>
          <a:p>
            <a:pPr marL="0" indent="0">
              <a:buNone/>
            </a:pPr>
            <a:r>
              <a:rPr lang="en-US" i="1" dirty="0" err="1" smtClean="0">
                <a:solidFill>
                  <a:schemeClr val="bg1"/>
                </a:solidFill>
              </a:rPr>
              <a:t>Ca</a:t>
            </a:r>
            <a:r>
              <a:rPr lang="en-US" dirty="0">
                <a:solidFill>
                  <a:schemeClr val="bg1"/>
                </a:solidFill>
              </a:rPr>
              <a:t> (</a:t>
            </a:r>
            <a:r>
              <a:rPr lang="en-US" dirty="0" smtClean="0">
                <a:solidFill>
                  <a:schemeClr val="bg1"/>
                </a:solidFill>
              </a:rPr>
              <a:t>HCO</a:t>
            </a:r>
            <a:r>
              <a:rPr lang="en-US" baseline="-25000" dirty="0" smtClean="0">
                <a:solidFill>
                  <a:schemeClr val="bg1"/>
                </a:solidFill>
              </a:rPr>
              <a:t>3</a:t>
            </a:r>
            <a:r>
              <a:rPr lang="en-US" dirty="0" smtClean="0">
                <a:solidFill>
                  <a:schemeClr val="bg1"/>
                </a:solidFill>
              </a:rPr>
              <a:t>)</a:t>
            </a:r>
            <a:r>
              <a:rPr lang="en-US" baseline="-25000" dirty="0" smtClean="0">
                <a:solidFill>
                  <a:schemeClr val="bg1"/>
                </a:solidFill>
              </a:rPr>
              <a:t>2</a:t>
            </a:r>
            <a:r>
              <a:rPr lang="en-US" i="1" dirty="0" smtClean="0">
                <a:solidFill>
                  <a:schemeClr val="bg1"/>
                </a:solidFill>
              </a:rPr>
              <a:t>=Ca</a:t>
            </a:r>
            <a:r>
              <a:rPr lang="en-US" dirty="0">
                <a:solidFill>
                  <a:schemeClr val="bg1"/>
                </a:solidFill>
              </a:rPr>
              <a:t>CO</a:t>
            </a:r>
            <a:r>
              <a:rPr lang="en-US" baseline="-25000" dirty="0">
                <a:solidFill>
                  <a:schemeClr val="bg1"/>
                </a:solidFill>
              </a:rPr>
              <a:t>3</a:t>
            </a:r>
            <a:r>
              <a:rPr lang="en-US" i="1" dirty="0" smtClean="0">
                <a:solidFill>
                  <a:schemeClr val="bg1"/>
                </a:solidFill>
              </a:rPr>
              <a:t>↓+</a:t>
            </a:r>
            <a:r>
              <a:rPr lang="en-US" dirty="0" smtClean="0">
                <a:solidFill>
                  <a:schemeClr val="bg1"/>
                </a:solidFill>
              </a:rPr>
              <a:t>CO</a:t>
            </a:r>
            <a:r>
              <a:rPr lang="en-US" baseline="-25000" dirty="0" smtClean="0">
                <a:solidFill>
                  <a:schemeClr val="bg1"/>
                </a:solidFill>
              </a:rPr>
              <a:t>2</a:t>
            </a:r>
            <a:r>
              <a:rPr lang="en-US" i="1" dirty="0" smtClean="0">
                <a:solidFill>
                  <a:schemeClr val="bg1"/>
                </a:solidFill>
              </a:rPr>
              <a:t>+</a:t>
            </a:r>
            <a:r>
              <a:rPr lang="en-US" dirty="0" smtClean="0">
                <a:solidFill>
                  <a:schemeClr val="bg1"/>
                </a:solidFill>
              </a:rPr>
              <a:t>H</a:t>
            </a:r>
            <a:r>
              <a:rPr lang="en-US" baseline="-25000" dirty="0" smtClean="0">
                <a:solidFill>
                  <a:schemeClr val="bg1"/>
                </a:solidFill>
              </a:rPr>
              <a:t>2</a:t>
            </a:r>
            <a:r>
              <a:rPr lang="en-US" dirty="0" smtClean="0">
                <a:solidFill>
                  <a:schemeClr val="bg1"/>
                </a:solidFill>
              </a:rPr>
              <a:t>O</a:t>
            </a:r>
            <a:r>
              <a:rPr lang="en-US" i="1" dirty="0" smtClean="0">
                <a:solidFill>
                  <a:schemeClr val="bg1"/>
                </a:solidFill>
              </a:rPr>
              <a:t> </a:t>
            </a:r>
            <a:endParaRPr lang="uk-UA" i="1" dirty="0" smtClean="0">
              <a:solidFill>
                <a:schemeClr val="bg1"/>
              </a:solidFill>
            </a:endParaRPr>
          </a:p>
          <a:p>
            <a:pPr marL="0" indent="0">
              <a:buNone/>
            </a:pPr>
            <a:r>
              <a:rPr lang="en-US" i="1" dirty="0" smtClean="0">
                <a:solidFill>
                  <a:schemeClr val="bg1"/>
                </a:solidFill>
              </a:rPr>
              <a:t>Mg</a:t>
            </a:r>
            <a:r>
              <a:rPr lang="en-US" dirty="0">
                <a:solidFill>
                  <a:schemeClr val="bg1"/>
                </a:solidFill>
              </a:rPr>
              <a:t> (</a:t>
            </a:r>
            <a:r>
              <a:rPr lang="en-US" dirty="0" smtClean="0">
                <a:solidFill>
                  <a:schemeClr val="bg1"/>
                </a:solidFill>
              </a:rPr>
              <a:t>HCO</a:t>
            </a:r>
            <a:r>
              <a:rPr lang="en-US" baseline="-25000" dirty="0" smtClean="0">
                <a:solidFill>
                  <a:schemeClr val="bg1"/>
                </a:solidFill>
              </a:rPr>
              <a:t>3</a:t>
            </a:r>
            <a:r>
              <a:rPr lang="en-US" dirty="0" smtClean="0">
                <a:solidFill>
                  <a:schemeClr val="bg1"/>
                </a:solidFill>
              </a:rPr>
              <a:t>)</a:t>
            </a:r>
            <a:r>
              <a:rPr lang="en-US" baseline="-25000" dirty="0" smtClean="0">
                <a:solidFill>
                  <a:schemeClr val="bg1"/>
                </a:solidFill>
              </a:rPr>
              <a:t>2</a:t>
            </a:r>
            <a:r>
              <a:rPr lang="en-US" i="1" dirty="0" smtClean="0">
                <a:solidFill>
                  <a:schemeClr val="bg1"/>
                </a:solidFill>
              </a:rPr>
              <a:t>=Mg</a:t>
            </a:r>
            <a:r>
              <a:rPr lang="en-US" dirty="0">
                <a:solidFill>
                  <a:schemeClr val="bg1"/>
                </a:solidFill>
              </a:rPr>
              <a:t>CO</a:t>
            </a:r>
            <a:r>
              <a:rPr lang="en-US" baseline="-25000" dirty="0">
                <a:solidFill>
                  <a:schemeClr val="bg1"/>
                </a:solidFill>
              </a:rPr>
              <a:t>3</a:t>
            </a:r>
            <a:r>
              <a:rPr lang="en-US" i="1" dirty="0" smtClean="0">
                <a:solidFill>
                  <a:schemeClr val="bg1"/>
                </a:solidFill>
              </a:rPr>
              <a:t>↓+</a:t>
            </a:r>
            <a:r>
              <a:rPr lang="en-US" dirty="0" smtClean="0">
                <a:solidFill>
                  <a:schemeClr val="bg1"/>
                </a:solidFill>
              </a:rPr>
              <a:t>CO</a:t>
            </a:r>
            <a:r>
              <a:rPr lang="en-US" baseline="-25000" dirty="0" smtClean="0">
                <a:solidFill>
                  <a:schemeClr val="bg1"/>
                </a:solidFill>
              </a:rPr>
              <a:t>2</a:t>
            </a:r>
            <a:r>
              <a:rPr lang="en-US" i="1" dirty="0" smtClean="0">
                <a:solidFill>
                  <a:schemeClr val="bg1"/>
                </a:solidFill>
              </a:rPr>
              <a:t>+</a:t>
            </a:r>
            <a:r>
              <a:rPr lang="en-US" dirty="0">
                <a:solidFill>
                  <a:schemeClr val="bg1"/>
                </a:solidFill>
              </a:rPr>
              <a:t>H</a:t>
            </a:r>
            <a:r>
              <a:rPr lang="en-US" baseline="-25000" dirty="0">
                <a:solidFill>
                  <a:schemeClr val="bg1"/>
                </a:solidFill>
              </a:rPr>
              <a:t>2</a:t>
            </a:r>
            <a:r>
              <a:rPr lang="en-US" dirty="0">
                <a:solidFill>
                  <a:schemeClr val="bg1"/>
                </a:solidFill>
              </a:rPr>
              <a:t>O</a:t>
            </a:r>
            <a:r>
              <a:rPr lang="en-US" i="1" dirty="0" smtClean="0">
                <a:solidFill>
                  <a:schemeClr val="bg1"/>
                </a:solidFill>
              </a:rPr>
              <a:t> </a:t>
            </a:r>
            <a:endParaRPr lang="uk-UA" i="1" dirty="0" smtClean="0">
              <a:solidFill>
                <a:schemeClr val="bg1"/>
              </a:solidFill>
            </a:endParaRPr>
          </a:p>
          <a:p>
            <a:pPr marL="0" indent="0">
              <a:buNone/>
            </a:pPr>
            <a:r>
              <a:rPr lang="ru-RU" i="1" dirty="0" smtClean="0">
                <a:solidFill>
                  <a:schemeClr val="bg1"/>
                </a:solidFill>
              </a:rPr>
              <a:t>б)</a:t>
            </a:r>
            <a:r>
              <a:rPr lang="ru-RU" i="1" dirty="0" err="1" smtClean="0">
                <a:solidFill>
                  <a:schemeClr val="bg1"/>
                </a:solidFill>
              </a:rPr>
              <a:t>Додавання</a:t>
            </a:r>
            <a:r>
              <a:rPr lang="ru-RU" i="1" dirty="0" smtClean="0">
                <a:solidFill>
                  <a:schemeClr val="bg1"/>
                </a:solidFill>
              </a:rPr>
              <a:t> </a:t>
            </a:r>
            <a:r>
              <a:rPr lang="ru-RU" i="1" dirty="0" err="1">
                <a:solidFill>
                  <a:schemeClr val="bg1"/>
                </a:solidFill>
              </a:rPr>
              <a:t>соди</a:t>
            </a:r>
            <a:r>
              <a:rPr lang="ru-RU" i="1" dirty="0">
                <a:solidFill>
                  <a:schemeClr val="bg1"/>
                </a:solidFill>
              </a:rPr>
              <a:t>: </a:t>
            </a:r>
            <a:endParaRPr lang="ru-RU" i="1" dirty="0" smtClean="0">
              <a:solidFill>
                <a:schemeClr val="bg1"/>
              </a:solidFill>
            </a:endParaRPr>
          </a:p>
          <a:p>
            <a:pPr marL="0" indent="0">
              <a:buNone/>
            </a:pPr>
            <a:r>
              <a:rPr lang="en-US" i="1" dirty="0" err="1" smtClean="0">
                <a:solidFill>
                  <a:schemeClr val="bg1"/>
                </a:solidFill>
              </a:rPr>
              <a:t>Ca</a:t>
            </a:r>
            <a:r>
              <a:rPr lang="en-US" dirty="0">
                <a:solidFill>
                  <a:schemeClr val="bg1"/>
                </a:solidFill>
              </a:rPr>
              <a:t> (</a:t>
            </a:r>
            <a:r>
              <a:rPr lang="en-US" dirty="0" smtClean="0">
                <a:solidFill>
                  <a:schemeClr val="bg1"/>
                </a:solidFill>
              </a:rPr>
              <a:t>HCO</a:t>
            </a:r>
            <a:r>
              <a:rPr lang="en-US" baseline="-25000" dirty="0" smtClean="0">
                <a:solidFill>
                  <a:schemeClr val="bg1"/>
                </a:solidFill>
              </a:rPr>
              <a:t>3</a:t>
            </a:r>
            <a:r>
              <a:rPr lang="en-US" dirty="0" smtClean="0">
                <a:solidFill>
                  <a:schemeClr val="bg1"/>
                </a:solidFill>
              </a:rPr>
              <a:t>)</a:t>
            </a:r>
            <a:r>
              <a:rPr lang="en-US" baseline="-25000" dirty="0" smtClean="0">
                <a:solidFill>
                  <a:schemeClr val="bg1"/>
                </a:solidFill>
              </a:rPr>
              <a:t>2</a:t>
            </a:r>
            <a:r>
              <a:rPr lang="en-US" i="1" dirty="0" smtClean="0">
                <a:solidFill>
                  <a:schemeClr val="bg1"/>
                </a:solidFill>
              </a:rPr>
              <a:t>+</a:t>
            </a:r>
            <a:r>
              <a:rPr lang="en-US" dirty="0" smtClean="0">
                <a:solidFill>
                  <a:schemeClr val="bg1"/>
                </a:solidFill>
              </a:rPr>
              <a:t>Na</a:t>
            </a:r>
            <a:r>
              <a:rPr lang="en-US" baseline="-25000" dirty="0" smtClean="0">
                <a:solidFill>
                  <a:schemeClr val="bg1"/>
                </a:solidFill>
              </a:rPr>
              <a:t>2</a:t>
            </a:r>
            <a:r>
              <a:rPr lang="en-US" dirty="0" smtClean="0">
                <a:solidFill>
                  <a:schemeClr val="bg1"/>
                </a:solidFill>
              </a:rPr>
              <a:t>CO</a:t>
            </a:r>
            <a:r>
              <a:rPr lang="en-US" baseline="-25000" dirty="0" smtClean="0">
                <a:solidFill>
                  <a:schemeClr val="bg1"/>
                </a:solidFill>
              </a:rPr>
              <a:t>3</a:t>
            </a:r>
            <a:r>
              <a:rPr lang="en-US" i="1" dirty="0" smtClean="0">
                <a:solidFill>
                  <a:schemeClr val="bg1"/>
                </a:solidFill>
              </a:rPr>
              <a:t>=Ca</a:t>
            </a:r>
            <a:r>
              <a:rPr lang="en-US" dirty="0" smtClean="0">
                <a:solidFill>
                  <a:schemeClr val="bg1"/>
                </a:solidFill>
              </a:rPr>
              <a:t>CO</a:t>
            </a:r>
            <a:r>
              <a:rPr lang="en-US" baseline="-25000" dirty="0" smtClean="0">
                <a:solidFill>
                  <a:schemeClr val="bg1"/>
                </a:solidFill>
              </a:rPr>
              <a:t>3</a:t>
            </a:r>
            <a:r>
              <a:rPr lang="en-US" i="1" dirty="0" smtClean="0">
                <a:solidFill>
                  <a:schemeClr val="bg1"/>
                </a:solidFill>
              </a:rPr>
              <a:t>↓</a:t>
            </a:r>
            <a:r>
              <a:rPr lang="en-US" i="1" dirty="0">
                <a:solidFill>
                  <a:schemeClr val="bg1"/>
                </a:solidFill>
              </a:rPr>
              <a:t>+</a:t>
            </a:r>
            <a:r>
              <a:rPr lang="en-US" i="1" dirty="0" smtClean="0">
                <a:solidFill>
                  <a:schemeClr val="bg1"/>
                </a:solidFill>
              </a:rPr>
              <a:t>2NaH</a:t>
            </a:r>
            <a:r>
              <a:rPr lang="en-US" dirty="0" smtClean="0">
                <a:solidFill>
                  <a:schemeClr val="bg1"/>
                </a:solidFill>
              </a:rPr>
              <a:t>CO</a:t>
            </a:r>
            <a:r>
              <a:rPr lang="en-US" baseline="-25000" dirty="0" smtClean="0">
                <a:solidFill>
                  <a:schemeClr val="bg1"/>
                </a:solidFill>
              </a:rPr>
              <a:t>3</a:t>
            </a:r>
          </a:p>
          <a:p>
            <a:pPr marL="0" indent="0">
              <a:buNone/>
            </a:pPr>
            <a:r>
              <a:rPr lang="en-US" i="1" dirty="0" smtClean="0">
                <a:solidFill>
                  <a:schemeClr val="bg1"/>
                </a:solidFill>
              </a:rPr>
              <a:t>Mg</a:t>
            </a:r>
            <a:r>
              <a:rPr lang="en-US" dirty="0" smtClean="0">
                <a:solidFill>
                  <a:schemeClr val="bg1"/>
                </a:solidFill>
              </a:rPr>
              <a:t>(HCO</a:t>
            </a:r>
            <a:r>
              <a:rPr lang="en-US" baseline="-25000" dirty="0" smtClean="0">
                <a:solidFill>
                  <a:schemeClr val="bg1"/>
                </a:solidFill>
              </a:rPr>
              <a:t>3</a:t>
            </a:r>
            <a:r>
              <a:rPr lang="en-US" dirty="0" smtClean="0">
                <a:solidFill>
                  <a:schemeClr val="bg1"/>
                </a:solidFill>
              </a:rPr>
              <a:t>)</a:t>
            </a:r>
            <a:r>
              <a:rPr lang="en-US" baseline="-25000" dirty="0" smtClean="0">
                <a:solidFill>
                  <a:schemeClr val="bg1"/>
                </a:solidFill>
              </a:rPr>
              <a:t>2</a:t>
            </a:r>
            <a:r>
              <a:rPr lang="en-US" i="1" dirty="0" smtClean="0">
                <a:solidFill>
                  <a:schemeClr val="bg1"/>
                </a:solidFill>
              </a:rPr>
              <a:t>+</a:t>
            </a:r>
            <a:r>
              <a:rPr lang="en-US" dirty="0" smtClean="0">
                <a:solidFill>
                  <a:schemeClr val="bg1"/>
                </a:solidFill>
              </a:rPr>
              <a:t>Na</a:t>
            </a:r>
            <a:r>
              <a:rPr lang="en-US" baseline="-25000" dirty="0" smtClean="0">
                <a:solidFill>
                  <a:schemeClr val="bg1"/>
                </a:solidFill>
              </a:rPr>
              <a:t>2</a:t>
            </a:r>
            <a:r>
              <a:rPr lang="en-US" dirty="0" smtClean="0">
                <a:solidFill>
                  <a:schemeClr val="bg1"/>
                </a:solidFill>
              </a:rPr>
              <a:t>CO</a:t>
            </a:r>
            <a:r>
              <a:rPr lang="en-US" baseline="-25000" dirty="0" smtClean="0">
                <a:solidFill>
                  <a:schemeClr val="bg1"/>
                </a:solidFill>
              </a:rPr>
              <a:t>3</a:t>
            </a:r>
            <a:r>
              <a:rPr lang="en-US" i="1" dirty="0" smtClean="0">
                <a:solidFill>
                  <a:schemeClr val="bg1"/>
                </a:solidFill>
              </a:rPr>
              <a:t>=Mg</a:t>
            </a:r>
            <a:r>
              <a:rPr lang="en-US" dirty="0" smtClean="0">
                <a:solidFill>
                  <a:schemeClr val="bg1"/>
                </a:solidFill>
              </a:rPr>
              <a:t>CO</a:t>
            </a:r>
            <a:r>
              <a:rPr lang="en-US" baseline="-25000" dirty="0" smtClean="0">
                <a:solidFill>
                  <a:schemeClr val="bg1"/>
                </a:solidFill>
              </a:rPr>
              <a:t>3</a:t>
            </a:r>
            <a:r>
              <a:rPr lang="en-US" i="1" dirty="0" smtClean="0">
                <a:solidFill>
                  <a:schemeClr val="bg1"/>
                </a:solidFill>
              </a:rPr>
              <a:t>↓</a:t>
            </a:r>
            <a:r>
              <a:rPr lang="en-US" i="1" dirty="0">
                <a:solidFill>
                  <a:schemeClr val="bg1"/>
                </a:solidFill>
              </a:rPr>
              <a:t>+</a:t>
            </a:r>
            <a:r>
              <a:rPr lang="en-US" i="1" dirty="0" smtClean="0">
                <a:solidFill>
                  <a:schemeClr val="bg1"/>
                </a:solidFill>
              </a:rPr>
              <a:t>2NaH</a:t>
            </a:r>
            <a:r>
              <a:rPr lang="en-US" dirty="0">
                <a:solidFill>
                  <a:schemeClr val="bg1"/>
                </a:solidFill>
              </a:rPr>
              <a:t>CO</a:t>
            </a:r>
            <a:r>
              <a:rPr lang="en-US" baseline="-25000" dirty="0">
                <a:solidFill>
                  <a:schemeClr val="bg1"/>
                </a:solidFill>
              </a:rPr>
              <a:t>3</a:t>
            </a:r>
            <a:r>
              <a:rPr lang="en-US" i="1" dirty="0" smtClean="0">
                <a:solidFill>
                  <a:schemeClr val="bg1"/>
                </a:solidFill>
              </a:rPr>
              <a:t> </a:t>
            </a:r>
            <a:endParaRPr lang="uk-UA" i="1" dirty="0" smtClean="0">
              <a:solidFill>
                <a:schemeClr val="bg1"/>
              </a:solidFill>
            </a:endParaRPr>
          </a:p>
          <a:p>
            <a:pPr marL="0" indent="0">
              <a:buNone/>
            </a:pPr>
            <a:r>
              <a:rPr lang="ru-RU" i="1" dirty="0" smtClean="0">
                <a:solidFill>
                  <a:schemeClr val="bg1"/>
                </a:solidFill>
              </a:rPr>
              <a:t>в)</a:t>
            </a:r>
            <a:r>
              <a:rPr lang="ru-RU" i="1" dirty="0" err="1" smtClean="0">
                <a:solidFill>
                  <a:schemeClr val="bg1"/>
                </a:solidFill>
              </a:rPr>
              <a:t>Додавання</a:t>
            </a:r>
            <a:r>
              <a:rPr lang="ru-RU" i="1" dirty="0" smtClean="0">
                <a:solidFill>
                  <a:schemeClr val="bg1"/>
                </a:solidFill>
              </a:rPr>
              <a:t> </a:t>
            </a:r>
            <a:r>
              <a:rPr lang="ru-RU" i="1" dirty="0">
                <a:solidFill>
                  <a:schemeClr val="bg1"/>
                </a:solidFill>
              </a:rPr>
              <a:t>гашеного </a:t>
            </a:r>
            <a:r>
              <a:rPr lang="ru-RU" i="1" dirty="0" err="1">
                <a:solidFill>
                  <a:schemeClr val="bg1"/>
                </a:solidFill>
              </a:rPr>
              <a:t>вапна</a:t>
            </a:r>
            <a:r>
              <a:rPr lang="ru-RU" i="1" dirty="0">
                <a:solidFill>
                  <a:schemeClr val="bg1"/>
                </a:solidFill>
              </a:rPr>
              <a:t>(у </a:t>
            </a:r>
            <a:r>
              <a:rPr lang="ru-RU" i="1" dirty="0" err="1">
                <a:solidFill>
                  <a:schemeClr val="bg1"/>
                </a:solidFill>
              </a:rPr>
              <a:t>промисловості</a:t>
            </a:r>
            <a:r>
              <a:rPr lang="ru-RU" i="1" dirty="0">
                <a:solidFill>
                  <a:schemeClr val="bg1"/>
                </a:solidFill>
              </a:rPr>
              <a:t>): </a:t>
            </a:r>
            <a:endParaRPr lang="en-US" i="1" dirty="0" smtClean="0">
              <a:solidFill>
                <a:schemeClr val="bg1"/>
              </a:solidFill>
            </a:endParaRPr>
          </a:p>
          <a:p>
            <a:pPr marL="0" indent="0">
              <a:buNone/>
            </a:pPr>
            <a:r>
              <a:rPr lang="en-US" i="1" dirty="0" err="1" smtClean="0">
                <a:solidFill>
                  <a:schemeClr val="bg1"/>
                </a:solidFill>
              </a:rPr>
              <a:t>Ca</a:t>
            </a:r>
            <a:r>
              <a:rPr lang="en-US" dirty="0" smtClean="0">
                <a:solidFill>
                  <a:schemeClr val="bg1"/>
                </a:solidFill>
              </a:rPr>
              <a:t>(HCO</a:t>
            </a:r>
            <a:r>
              <a:rPr lang="en-US" baseline="-25000" dirty="0" smtClean="0">
                <a:solidFill>
                  <a:schemeClr val="bg1"/>
                </a:solidFill>
              </a:rPr>
              <a:t>3</a:t>
            </a:r>
            <a:r>
              <a:rPr lang="en-US" dirty="0" smtClean="0">
                <a:solidFill>
                  <a:schemeClr val="bg1"/>
                </a:solidFill>
              </a:rPr>
              <a:t>)</a:t>
            </a:r>
            <a:r>
              <a:rPr lang="en-US" baseline="-25000" dirty="0" smtClean="0">
                <a:solidFill>
                  <a:schemeClr val="bg1"/>
                </a:solidFill>
              </a:rPr>
              <a:t>2</a:t>
            </a:r>
            <a:r>
              <a:rPr lang="en-US" i="1" dirty="0" smtClean="0">
                <a:solidFill>
                  <a:schemeClr val="bg1"/>
                </a:solidFill>
              </a:rPr>
              <a:t>+Ca</a:t>
            </a:r>
            <a:r>
              <a:rPr lang="en-US" dirty="0" smtClean="0">
                <a:solidFill>
                  <a:schemeClr val="bg1"/>
                </a:solidFill>
              </a:rPr>
              <a:t>(OH)</a:t>
            </a:r>
            <a:r>
              <a:rPr lang="en-US" baseline="-25000" dirty="0" smtClean="0">
                <a:solidFill>
                  <a:schemeClr val="bg1"/>
                </a:solidFill>
              </a:rPr>
              <a:t>2</a:t>
            </a:r>
            <a:r>
              <a:rPr lang="en-US" i="1" dirty="0" smtClean="0">
                <a:solidFill>
                  <a:schemeClr val="bg1"/>
                </a:solidFill>
              </a:rPr>
              <a:t>=2Ca</a:t>
            </a:r>
            <a:r>
              <a:rPr lang="en-US" dirty="0" smtClean="0">
                <a:solidFill>
                  <a:schemeClr val="bg1"/>
                </a:solidFill>
              </a:rPr>
              <a:t>CO</a:t>
            </a:r>
            <a:r>
              <a:rPr lang="en-US" baseline="-25000" dirty="0" smtClean="0">
                <a:solidFill>
                  <a:schemeClr val="bg1"/>
                </a:solidFill>
              </a:rPr>
              <a:t>3</a:t>
            </a:r>
            <a:r>
              <a:rPr lang="en-US" i="1" dirty="0" smtClean="0">
                <a:solidFill>
                  <a:schemeClr val="bg1"/>
                </a:solidFill>
              </a:rPr>
              <a:t> </a:t>
            </a:r>
            <a:r>
              <a:rPr lang="en-US" i="1" dirty="0">
                <a:solidFill>
                  <a:schemeClr val="bg1"/>
                </a:solidFill>
              </a:rPr>
              <a:t>↓+</a:t>
            </a:r>
            <a:r>
              <a:rPr lang="en-US" i="1" dirty="0" smtClean="0">
                <a:solidFill>
                  <a:schemeClr val="bg1"/>
                </a:solidFill>
              </a:rPr>
              <a:t>2</a:t>
            </a:r>
            <a:r>
              <a:rPr lang="en-US" dirty="0">
                <a:solidFill>
                  <a:schemeClr val="bg1"/>
                </a:solidFill>
              </a:rPr>
              <a:t>H</a:t>
            </a:r>
            <a:r>
              <a:rPr lang="en-US" baseline="-25000" dirty="0">
                <a:solidFill>
                  <a:schemeClr val="bg1"/>
                </a:solidFill>
              </a:rPr>
              <a:t>2</a:t>
            </a:r>
            <a:r>
              <a:rPr lang="en-US" dirty="0">
                <a:solidFill>
                  <a:schemeClr val="bg1"/>
                </a:solidFill>
              </a:rPr>
              <a:t>O</a:t>
            </a:r>
            <a:r>
              <a:rPr lang="en-US" i="1" dirty="0" smtClean="0">
                <a:solidFill>
                  <a:schemeClr val="bg1"/>
                </a:solidFill>
              </a:rPr>
              <a:t> Mg</a:t>
            </a:r>
            <a:r>
              <a:rPr lang="en-US" dirty="0" smtClean="0">
                <a:solidFill>
                  <a:schemeClr val="bg1"/>
                </a:solidFill>
              </a:rPr>
              <a:t>(HCO</a:t>
            </a:r>
            <a:r>
              <a:rPr lang="en-US" baseline="-25000" dirty="0" smtClean="0">
                <a:solidFill>
                  <a:schemeClr val="bg1"/>
                </a:solidFill>
              </a:rPr>
              <a:t>3</a:t>
            </a:r>
            <a:r>
              <a:rPr lang="en-US" dirty="0" smtClean="0">
                <a:solidFill>
                  <a:schemeClr val="bg1"/>
                </a:solidFill>
              </a:rPr>
              <a:t>)</a:t>
            </a:r>
            <a:r>
              <a:rPr lang="en-US" baseline="-25000" dirty="0" smtClean="0">
                <a:solidFill>
                  <a:schemeClr val="bg1"/>
                </a:solidFill>
              </a:rPr>
              <a:t>2</a:t>
            </a:r>
            <a:r>
              <a:rPr lang="en-US" i="1" dirty="0" smtClean="0">
                <a:solidFill>
                  <a:schemeClr val="bg1"/>
                </a:solidFill>
              </a:rPr>
              <a:t>+Ca(</a:t>
            </a:r>
            <a:r>
              <a:rPr lang="en-US" dirty="0">
                <a:solidFill>
                  <a:schemeClr val="bg1"/>
                </a:solidFill>
              </a:rPr>
              <a:t>OH)</a:t>
            </a:r>
            <a:r>
              <a:rPr lang="en-US" baseline="-25000" dirty="0">
                <a:solidFill>
                  <a:schemeClr val="bg1"/>
                </a:solidFill>
              </a:rPr>
              <a:t>2</a:t>
            </a:r>
            <a:r>
              <a:rPr lang="en-US" i="1" dirty="0" smtClean="0">
                <a:solidFill>
                  <a:schemeClr val="bg1"/>
                </a:solidFill>
              </a:rPr>
              <a:t>=Ca</a:t>
            </a:r>
            <a:r>
              <a:rPr lang="en-US" dirty="0" smtClean="0">
                <a:solidFill>
                  <a:schemeClr val="bg1"/>
                </a:solidFill>
              </a:rPr>
              <a:t>CO</a:t>
            </a:r>
            <a:r>
              <a:rPr lang="en-US" baseline="-25000" dirty="0" smtClean="0">
                <a:solidFill>
                  <a:schemeClr val="bg1"/>
                </a:solidFill>
              </a:rPr>
              <a:t>3</a:t>
            </a:r>
            <a:r>
              <a:rPr lang="en-US" i="1" dirty="0" smtClean="0">
                <a:solidFill>
                  <a:schemeClr val="bg1"/>
                </a:solidFill>
              </a:rPr>
              <a:t>↓</a:t>
            </a:r>
            <a:r>
              <a:rPr lang="en-US" i="1" dirty="0">
                <a:solidFill>
                  <a:schemeClr val="bg1"/>
                </a:solidFill>
              </a:rPr>
              <a:t>+</a:t>
            </a:r>
            <a:r>
              <a:rPr lang="en-US" i="1" dirty="0" smtClean="0">
                <a:solidFill>
                  <a:schemeClr val="bg1"/>
                </a:solidFill>
              </a:rPr>
              <a:t>Mg</a:t>
            </a:r>
            <a:r>
              <a:rPr lang="en-US" dirty="0">
                <a:solidFill>
                  <a:schemeClr val="bg1"/>
                </a:solidFill>
              </a:rPr>
              <a:t>CO</a:t>
            </a:r>
            <a:r>
              <a:rPr lang="en-US" baseline="-25000" dirty="0">
                <a:solidFill>
                  <a:schemeClr val="bg1"/>
                </a:solidFill>
              </a:rPr>
              <a:t>3</a:t>
            </a:r>
            <a:r>
              <a:rPr lang="en-US" i="1" dirty="0" smtClean="0">
                <a:solidFill>
                  <a:schemeClr val="bg1"/>
                </a:solidFill>
              </a:rPr>
              <a:t>↓</a:t>
            </a:r>
            <a:r>
              <a:rPr lang="en-US" i="1" dirty="0">
                <a:solidFill>
                  <a:schemeClr val="bg1"/>
                </a:solidFill>
              </a:rPr>
              <a:t>+</a:t>
            </a:r>
            <a:r>
              <a:rPr lang="en-US" i="1" dirty="0" smtClean="0">
                <a:solidFill>
                  <a:schemeClr val="bg1"/>
                </a:solidFill>
              </a:rPr>
              <a:t>2</a:t>
            </a:r>
            <a:r>
              <a:rPr lang="en-US" dirty="0">
                <a:solidFill>
                  <a:schemeClr val="bg1"/>
                </a:solidFill>
              </a:rPr>
              <a:t>H</a:t>
            </a:r>
            <a:r>
              <a:rPr lang="en-US" baseline="-25000" dirty="0">
                <a:solidFill>
                  <a:schemeClr val="bg1"/>
                </a:solidFill>
              </a:rPr>
              <a:t>2</a:t>
            </a:r>
            <a:r>
              <a:rPr lang="en-US" dirty="0">
                <a:solidFill>
                  <a:schemeClr val="bg1"/>
                </a:solidFill>
              </a:rPr>
              <a:t>O</a:t>
            </a:r>
            <a:endParaRPr lang="ru-RU"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21127" y="1573933"/>
            <a:ext cx="3479838" cy="3495304"/>
          </a:xfrm>
          <a:prstGeom prst="rect">
            <a:avLst/>
          </a:prstGeom>
        </p:spPr>
      </p:pic>
    </p:spTree>
    <p:extLst>
      <p:ext uri="{BB962C8B-B14F-4D97-AF65-F5344CB8AC3E}">
        <p14:creationId xmlns:p14="http://schemas.microsoft.com/office/powerpoint/2010/main" xmlns="" val="353976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2704" y="88135"/>
            <a:ext cx="9648269" cy="6566053"/>
          </a:xfrm>
        </p:spPr>
        <p:txBody>
          <a:bodyPr>
            <a:noAutofit/>
          </a:bodyPr>
          <a:lstStyle/>
          <a:p>
            <a:pPr marL="0" indent="0" algn="ctr">
              <a:buNone/>
            </a:pPr>
            <a:r>
              <a:rPr lang="ru-RU" sz="2800" i="1" dirty="0" err="1"/>
              <a:t>Некарбонатна</a:t>
            </a:r>
            <a:r>
              <a:rPr lang="ru-RU" sz="2800" i="1" dirty="0"/>
              <a:t> </a:t>
            </a:r>
            <a:r>
              <a:rPr lang="ru-RU" sz="2800" i="1" dirty="0" err="1"/>
              <a:t>твердість</a:t>
            </a:r>
            <a:r>
              <a:rPr lang="ru-RU" sz="2800" i="1" dirty="0"/>
              <a:t> води </a:t>
            </a:r>
            <a:endParaRPr lang="ru-RU" sz="2800" i="1" dirty="0" smtClean="0"/>
          </a:p>
          <a:p>
            <a:pPr marL="0" indent="0" algn="ctr">
              <a:buNone/>
            </a:pPr>
            <a:r>
              <a:rPr lang="ru-RU" sz="2800" i="1" dirty="0" err="1" smtClean="0">
                <a:solidFill>
                  <a:schemeClr val="bg1"/>
                </a:solidFill>
              </a:rPr>
              <a:t>Обумовлюється</a:t>
            </a:r>
            <a:r>
              <a:rPr lang="ru-RU" sz="2800" i="1" dirty="0" smtClean="0">
                <a:solidFill>
                  <a:schemeClr val="bg1"/>
                </a:solidFill>
              </a:rPr>
              <a:t> </a:t>
            </a:r>
            <a:r>
              <a:rPr lang="ru-RU" sz="2800" i="1" dirty="0" err="1">
                <a:solidFill>
                  <a:schemeClr val="bg1"/>
                </a:solidFill>
              </a:rPr>
              <a:t>наявністю</a:t>
            </a:r>
            <a:r>
              <a:rPr lang="ru-RU" sz="2800" i="1" dirty="0">
                <a:solidFill>
                  <a:schemeClr val="bg1"/>
                </a:solidFill>
              </a:rPr>
              <a:t> у </a:t>
            </a:r>
            <a:r>
              <a:rPr lang="ru-RU" sz="2800" i="1" dirty="0" err="1">
                <a:solidFill>
                  <a:schemeClr val="bg1"/>
                </a:solidFill>
              </a:rPr>
              <a:t>воді</a:t>
            </a:r>
            <a:r>
              <a:rPr lang="ru-RU" sz="2800" i="1" dirty="0">
                <a:solidFill>
                  <a:schemeClr val="bg1"/>
                </a:solidFill>
              </a:rPr>
              <a:t> </a:t>
            </a:r>
            <a:r>
              <a:rPr lang="ru-RU" sz="2800" i="1" dirty="0" err="1" smtClean="0">
                <a:solidFill>
                  <a:schemeClr val="bg1"/>
                </a:solidFill>
              </a:rPr>
              <a:t>сульфатів</a:t>
            </a:r>
            <a:r>
              <a:rPr lang="ru-RU" sz="2800" i="1" dirty="0" smtClean="0">
                <a:solidFill>
                  <a:schemeClr val="bg1"/>
                </a:solidFill>
              </a:rPr>
              <a:t>, </a:t>
            </a:r>
            <a:r>
              <a:rPr lang="ru-RU" sz="2800" i="1" dirty="0" err="1">
                <a:solidFill>
                  <a:schemeClr val="bg1"/>
                </a:solidFill>
              </a:rPr>
              <a:t>хлоридів</a:t>
            </a:r>
            <a:r>
              <a:rPr lang="ru-RU" sz="2800" i="1" dirty="0">
                <a:solidFill>
                  <a:schemeClr val="bg1"/>
                </a:solidFill>
              </a:rPr>
              <a:t>, </a:t>
            </a:r>
            <a:r>
              <a:rPr lang="ru-RU" sz="2800" i="1" dirty="0" err="1">
                <a:solidFill>
                  <a:schemeClr val="bg1"/>
                </a:solidFill>
              </a:rPr>
              <a:t>нітратів</a:t>
            </a:r>
            <a:r>
              <a:rPr lang="ru-RU" sz="2800" i="1" dirty="0">
                <a:solidFill>
                  <a:schemeClr val="bg1"/>
                </a:solidFill>
              </a:rPr>
              <a:t> </a:t>
            </a:r>
            <a:r>
              <a:rPr lang="ru-RU" sz="2800" i="1" dirty="0" err="1">
                <a:solidFill>
                  <a:schemeClr val="bg1"/>
                </a:solidFill>
              </a:rPr>
              <a:t>кальцію</a:t>
            </a:r>
            <a:r>
              <a:rPr lang="ru-RU" sz="2800" i="1" dirty="0">
                <a:solidFill>
                  <a:schemeClr val="bg1"/>
                </a:solidFill>
              </a:rPr>
              <a:t> і </a:t>
            </a:r>
            <a:r>
              <a:rPr lang="ru-RU" sz="2800" i="1" dirty="0" err="1">
                <a:solidFill>
                  <a:schemeClr val="bg1"/>
                </a:solidFill>
              </a:rPr>
              <a:t>магнію</a:t>
            </a:r>
            <a:r>
              <a:rPr lang="ru-RU" sz="2800" i="1" dirty="0">
                <a:solidFill>
                  <a:schemeClr val="bg1"/>
                </a:solidFill>
              </a:rPr>
              <a:t>. </a:t>
            </a:r>
            <a:endParaRPr lang="ru-RU" sz="2800" i="1" dirty="0" smtClean="0">
              <a:solidFill>
                <a:schemeClr val="bg1"/>
              </a:solidFill>
            </a:endParaRPr>
          </a:p>
          <a:p>
            <a:pPr marL="0" indent="0" algn="just">
              <a:buNone/>
            </a:pPr>
            <a:r>
              <a:rPr lang="ru-RU" sz="2800" i="1" dirty="0" err="1" smtClean="0">
                <a:solidFill>
                  <a:schemeClr val="bg1"/>
                </a:solidFill>
              </a:rPr>
              <a:t>Усунення</a:t>
            </a:r>
            <a:r>
              <a:rPr lang="ru-RU" sz="2800" i="1" dirty="0" smtClean="0">
                <a:solidFill>
                  <a:schemeClr val="bg1"/>
                </a:solidFill>
              </a:rPr>
              <a:t> </a:t>
            </a:r>
            <a:r>
              <a:rPr lang="ru-RU" sz="2800" i="1" dirty="0" err="1">
                <a:solidFill>
                  <a:schemeClr val="bg1"/>
                </a:solidFill>
              </a:rPr>
              <a:t>некарбонатної</a:t>
            </a:r>
            <a:r>
              <a:rPr lang="ru-RU" sz="2800" i="1" dirty="0">
                <a:solidFill>
                  <a:schemeClr val="bg1"/>
                </a:solidFill>
              </a:rPr>
              <a:t> </a:t>
            </a:r>
            <a:r>
              <a:rPr lang="ru-RU" sz="2800" i="1" dirty="0" err="1">
                <a:solidFill>
                  <a:schemeClr val="bg1"/>
                </a:solidFill>
              </a:rPr>
              <a:t>твердості</a:t>
            </a:r>
            <a:r>
              <a:rPr lang="ru-RU" sz="2800" i="1" dirty="0">
                <a:solidFill>
                  <a:schemeClr val="bg1"/>
                </a:solidFill>
              </a:rPr>
              <a:t> води: </a:t>
            </a:r>
            <a:endParaRPr lang="ru-RU" sz="2800" i="1" dirty="0" smtClean="0">
              <a:solidFill>
                <a:schemeClr val="bg1"/>
              </a:solidFill>
            </a:endParaRPr>
          </a:p>
          <a:p>
            <a:pPr marL="0" indent="0">
              <a:buNone/>
            </a:pPr>
            <a:r>
              <a:rPr lang="ru-RU" sz="2800" i="1" dirty="0" smtClean="0">
                <a:solidFill>
                  <a:schemeClr val="bg1"/>
                </a:solidFill>
              </a:rPr>
              <a:t>а)</a:t>
            </a:r>
            <a:r>
              <a:rPr lang="ru-RU" sz="2800" i="1" dirty="0" err="1" smtClean="0">
                <a:solidFill>
                  <a:schemeClr val="bg1"/>
                </a:solidFill>
              </a:rPr>
              <a:t>Содовий</a:t>
            </a:r>
            <a:r>
              <a:rPr lang="ru-RU" sz="2800" i="1" dirty="0" smtClean="0">
                <a:solidFill>
                  <a:schemeClr val="bg1"/>
                </a:solidFill>
              </a:rPr>
              <a:t> </a:t>
            </a:r>
            <a:r>
              <a:rPr lang="ru-RU" sz="2800" i="1" dirty="0">
                <a:solidFill>
                  <a:schemeClr val="bg1"/>
                </a:solidFill>
              </a:rPr>
              <a:t>метод: </a:t>
            </a:r>
            <a:endParaRPr lang="ru-RU" sz="2800" i="1" dirty="0" smtClean="0">
              <a:solidFill>
                <a:schemeClr val="bg1"/>
              </a:solidFill>
            </a:endParaRPr>
          </a:p>
          <a:p>
            <a:pPr marL="0" indent="0">
              <a:buNone/>
            </a:pPr>
            <a:r>
              <a:rPr lang="en-US" sz="2800" i="1" dirty="0" smtClean="0">
                <a:solidFill>
                  <a:schemeClr val="bg1"/>
                </a:solidFill>
              </a:rPr>
              <a:t>Ca</a:t>
            </a:r>
            <a:r>
              <a:rPr lang="en-US" sz="2800" dirty="0" smtClean="0">
                <a:solidFill>
                  <a:schemeClr val="bg1"/>
                </a:solidFill>
              </a:rPr>
              <a:t>SO</a:t>
            </a:r>
            <a:r>
              <a:rPr lang="en-US" sz="2800" baseline="-25000" dirty="0" smtClean="0">
                <a:solidFill>
                  <a:schemeClr val="bg1"/>
                </a:solidFill>
              </a:rPr>
              <a:t>4</a:t>
            </a:r>
            <a:r>
              <a:rPr lang="en-US" sz="2800" i="1" dirty="0" smtClean="0">
                <a:solidFill>
                  <a:schemeClr val="bg1"/>
                </a:solidFill>
              </a:rPr>
              <a:t>+</a:t>
            </a:r>
            <a:r>
              <a:rPr lang="en-US" sz="2800" dirty="0" smtClean="0">
                <a:solidFill>
                  <a:schemeClr val="bg1"/>
                </a:solidFill>
              </a:rPr>
              <a:t>Na</a:t>
            </a:r>
            <a:r>
              <a:rPr lang="en-US" sz="2800" baseline="-25000" dirty="0" smtClean="0">
                <a:solidFill>
                  <a:schemeClr val="bg1"/>
                </a:solidFill>
              </a:rPr>
              <a:t>2</a:t>
            </a:r>
            <a:r>
              <a:rPr lang="en-US" sz="2800" dirty="0" smtClean="0">
                <a:solidFill>
                  <a:schemeClr val="bg1"/>
                </a:solidFill>
              </a:rPr>
              <a:t>CO</a:t>
            </a:r>
            <a:r>
              <a:rPr lang="en-US" sz="2800" baseline="-25000" dirty="0" smtClean="0">
                <a:solidFill>
                  <a:schemeClr val="bg1"/>
                </a:solidFill>
              </a:rPr>
              <a:t>3</a:t>
            </a:r>
            <a:r>
              <a:rPr lang="en-US" sz="2800" i="1" dirty="0" smtClean="0">
                <a:solidFill>
                  <a:schemeClr val="bg1"/>
                </a:solidFill>
              </a:rPr>
              <a:t>=Ca</a:t>
            </a:r>
            <a:r>
              <a:rPr lang="en-US" sz="2800" dirty="0" smtClean="0">
                <a:solidFill>
                  <a:schemeClr val="bg1"/>
                </a:solidFill>
              </a:rPr>
              <a:t>CO</a:t>
            </a:r>
            <a:r>
              <a:rPr lang="en-US" sz="2800" baseline="-25000" dirty="0" smtClean="0">
                <a:solidFill>
                  <a:schemeClr val="bg1"/>
                </a:solidFill>
              </a:rPr>
              <a:t>3</a:t>
            </a:r>
            <a:r>
              <a:rPr lang="en-US" sz="2800" i="1" dirty="0" smtClean="0">
                <a:solidFill>
                  <a:schemeClr val="bg1"/>
                </a:solidFill>
              </a:rPr>
              <a:t>↓+</a:t>
            </a:r>
            <a:r>
              <a:rPr lang="en-US" sz="2800" dirty="0">
                <a:solidFill>
                  <a:schemeClr val="bg1"/>
                </a:solidFill>
              </a:rPr>
              <a:t>Na</a:t>
            </a:r>
            <a:r>
              <a:rPr lang="en-US" sz="2800" baseline="-25000" dirty="0">
                <a:solidFill>
                  <a:schemeClr val="bg1"/>
                </a:solidFill>
              </a:rPr>
              <a:t>2</a:t>
            </a:r>
            <a:r>
              <a:rPr lang="en-US" sz="2800" dirty="0" smtClean="0">
                <a:solidFill>
                  <a:schemeClr val="bg1"/>
                </a:solidFill>
              </a:rPr>
              <a:t>SO</a:t>
            </a:r>
            <a:r>
              <a:rPr lang="en-US" sz="2800" baseline="-25000" dirty="0" smtClean="0">
                <a:solidFill>
                  <a:schemeClr val="bg1"/>
                </a:solidFill>
              </a:rPr>
              <a:t>4</a:t>
            </a:r>
            <a:r>
              <a:rPr lang="en-US" sz="2800" i="1" dirty="0" smtClean="0">
                <a:solidFill>
                  <a:schemeClr val="bg1"/>
                </a:solidFill>
              </a:rPr>
              <a:t> Mg</a:t>
            </a:r>
            <a:r>
              <a:rPr lang="en-US" sz="2800" dirty="0">
                <a:solidFill>
                  <a:schemeClr val="bg1"/>
                </a:solidFill>
              </a:rPr>
              <a:t>SO</a:t>
            </a:r>
            <a:r>
              <a:rPr lang="en-US" sz="2800" baseline="-25000" dirty="0">
                <a:solidFill>
                  <a:schemeClr val="bg1"/>
                </a:solidFill>
              </a:rPr>
              <a:t>4</a:t>
            </a:r>
            <a:r>
              <a:rPr lang="en-US" sz="2800" i="1" dirty="0" smtClean="0">
                <a:solidFill>
                  <a:schemeClr val="bg1"/>
                </a:solidFill>
              </a:rPr>
              <a:t>+</a:t>
            </a:r>
            <a:r>
              <a:rPr lang="en-US" sz="2800" dirty="0" smtClean="0">
                <a:solidFill>
                  <a:schemeClr val="bg1"/>
                </a:solidFill>
              </a:rPr>
              <a:t>Na</a:t>
            </a:r>
            <a:r>
              <a:rPr lang="en-US" sz="2800" baseline="-25000" dirty="0" smtClean="0">
                <a:solidFill>
                  <a:schemeClr val="bg1"/>
                </a:solidFill>
              </a:rPr>
              <a:t>2</a:t>
            </a:r>
            <a:r>
              <a:rPr lang="en-US" sz="2800" dirty="0" smtClean="0">
                <a:solidFill>
                  <a:schemeClr val="bg1"/>
                </a:solidFill>
              </a:rPr>
              <a:t>CO</a:t>
            </a:r>
            <a:r>
              <a:rPr lang="en-US" sz="2800" baseline="-25000" dirty="0" smtClean="0">
                <a:solidFill>
                  <a:schemeClr val="bg1"/>
                </a:solidFill>
              </a:rPr>
              <a:t>3</a:t>
            </a:r>
            <a:r>
              <a:rPr lang="en-US" sz="2800" i="1" dirty="0" smtClean="0">
                <a:solidFill>
                  <a:schemeClr val="bg1"/>
                </a:solidFill>
              </a:rPr>
              <a:t>=Mg</a:t>
            </a:r>
            <a:r>
              <a:rPr lang="en-US" sz="2800" dirty="0" smtClean="0">
                <a:solidFill>
                  <a:schemeClr val="bg1"/>
                </a:solidFill>
              </a:rPr>
              <a:t>CO</a:t>
            </a:r>
            <a:r>
              <a:rPr lang="en-US" sz="2800" baseline="-25000" dirty="0" smtClean="0">
                <a:solidFill>
                  <a:schemeClr val="bg1"/>
                </a:solidFill>
              </a:rPr>
              <a:t>3</a:t>
            </a:r>
            <a:r>
              <a:rPr lang="en-US" sz="2800" i="1" dirty="0" smtClean="0">
                <a:solidFill>
                  <a:schemeClr val="bg1"/>
                </a:solidFill>
              </a:rPr>
              <a:t>↓+</a:t>
            </a:r>
            <a:r>
              <a:rPr lang="en-US" sz="2800" dirty="0">
                <a:solidFill>
                  <a:schemeClr val="bg1"/>
                </a:solidFill>
              </a:rPr>
              <a:t>Na</a:t>
            </a:r>
            <a:r>
              <a:rPr lang="en-US" sz="2800" baseline="-25000" dirty="0">
                <a:solidFill>
                  <a:schemeClr val="bg1"/>
                </a:solidFill>
              </a:rPr>
              <a:t>2</a:t>
            </a:r>
            <a:r>
              <a:rPr lang="en-US" sz="2800" dirty="0" smtClean="0">
                <a:solidFill>
                  <a:schemeClr val="bg1"/>
                </a:solidFill>
              </a:rPr>
              <a:t>SO</a:t>
            </a:r>
            <a:r>
              <a:rPr lang="en-US" sz="2800" baseline="-25000" dirty="0" smtClean="0">
                <a:solidFill>
                  <a:schemeClr val="bg1"/>
                </a:solidFill>
              </a:rPr>
              <a:t>4</a:t>
            </a:r>
            <a:r>
              <a:rPr lang="en-US" sz="2800" i="1" dirty="0" smtClean="0">
                <a:solidFill>
                  <a:schemeClr val="bg1"/>
                </a:solidFill>
              </a:rPr>
              <a:t> </a:t>
            </a:r>
            <a:endParaRPr lang="uk-UA" sz="2800" i="1" dirty="0" smtClean="0">
              <a:solidFill>
                <a:schemeClr val="bg1"/>
              </a:solidFill>
            </a:endParaRPr>
          </a:p>
          <a:p>
            <a:pPr marL="0" indent="0">
              <a:buNone/>
            </a:pPr>
            <a:r>
              <a:rPr lang="en-US" sz="2800" i="1" dirty="0" smtClean="0">
                <a:solidFill>
                  <a:schemeClr val="bg1"/>
                </a:solidFill>
              </a:rPr>
              <a:t>Ca</a:t>
            </a:r>
            <a:r>
              <a:rPr lang="en-US" sz="2800" dirty="0" smtClean="0">
                <a:solidFill>
                  <a:schemeClr val="bg1"/>
                </a:solidFill>
              </a:rPr>
              <a:t>Cl</a:t>
            </a:r>
            <a:r>
              <a:rPr lang="en-US" sz="2800" baseline="-25000" dirty="0" smtClean="0">
                <a:solidFill>
                  <a:schemeClr val="bg1"/>
                </a:solidFill>
              </a:rPr>
              <a:t>2</a:t>
            </a:r>
            <a:r>
              <a:rPr lang="en-US" sz="2800" i="1" dirty="0" smtClean="0">
                <a:solidFill>
                  <a:schemeClr val="bg1"/>
                </a:solidFill>
              </a:rPr>
              <a:t>+</a:t>
            </a:r>
            <a:r>
              <a:rPr lang="en-US" sz="2800" dirty="0" smtClean="0">
                <a:solidFill>
                  <a:schemeClr val="bg1"/>
                </a:solidFill>
              </a:rPr>
              <a:t>Na</a:t>
            </a:r>
            <a:r>
              <a:rPr lang="en-US" sz="2800" baseline="-25000" dirty="0" smtClean="0">
                <a:solidFill>
                  <a:schemeClr val="bg1"/>
                </a:solidFill>
              </a:rPr>
              <a:t>2</a:t>
            </a:r>
            <a:r>
              <a:rPr lang="en-US" sz="2800" dirty="0" smtClean="0">
                <a:solidFill>
                  <a:schemeClr val="bg1"/>
                </a:solidFill>
              </a:rPr>
              <a:t>CO</a:t>
            </a:r>
            <a:r>
              <a:rPr lang="en-US" sz="2800" baseline="-25000" dirty="0" smtClean="0">
                <a:solidFill>
                  <a:schemeClr val="bg1"/>
                </a:solidFill>
              </a:rPr>
              <a:t>3</a:t>
            </a:r>
            <a:r>
              <a:rPr lang="en-US" sz="2800" i="1" dirty="0" smtClean="0">
                <a:solidFill>
                  <a:schemeClr val="bg1"/>
                </a:solidFill>
              </a:rPr>
              <a:t>=Ca</a:t>
            </a:r>
            <a:r>
              <a:rPr lang="en-US" sz="2800" dirty="0" smtClean="0">
                <a:solidFill>
                  <a:schemeClr val="bg1"/>
                </a:solidFill>
              </a:rPr>
              <a:t>CO</a:t>
            </a:r>
            <a:r>
              <a:rPr lang="en-US" sz="2800" baseline="-25000" dirty="0" smtClean="0">
                <a:solidFill>
                  <a:schemeClr val="bg1"/>
                </a:solidFill>
              </a:rPr>
              <a:t>3</a:t>
            </a:r>
            <a:r>
              <a:rPr lang="en-US" sz="2800" i="1" dirty="0" smtClean="0">
                <a:solidFill>
                  <a:schemeClr val="bg1"/>
                </a:solidFill>
              </a:rPr>
              <a:t> </a:t>
            </a:r>
            <a:r>
              <a:rPr lang="en-US" sz="2800" i="1" dirty="0">
                <a:solidFill>
                  <a:schemeClr val="bg1"/>
                </a:solidFill>
              </a:rPr>
              <a:t>↓+</a:t>
            </a:r>
            <a:r>
              <a:rPr lang="en-US" sz="2800" i="1" dirty="0" err="1">
                <a:solidFill>
                  <a:schemeClr val="bg1"/>
                </a:solidFill>
              </a:rPr>
              <a:t>NaCI</a:t>
            </a:r>
            <a:r>
              <a:rPr lang="en-US" sz="2800" i="1" dirty="0">
                <a:solidFill>
                  <a:schemeClr val="bg1"/>
                </a:solidFill>
              </a:rPr>
              <a:t> </a:t>
            </a:r>
            <a:endParaRPr lang="uk-UA" sz="2800" i="1" dirty="0" smtClean="0">
              <a:solidFill>
                <a:schemeClr val="bg1"/>
              </a:solidFill>
            </a:endParaRPr>
          </a:p>
          <a:p>
            <a:pPr marL="0" indent="0">
              <a:buNone/>
            </a:pPr>
            <a:r>
              <a:rPr lang="ru-RU" sz="2800" i="1" dirty="0" smtClean="0">
                <a:solidFill>
                  <a:schemeClr val="bg1"/>
                </a:solidFill>
              </a:rPr>
              <a:t>б)</a:t>
            </a:r>
            <a:r>
              <a:rPr lang="ru-RU" sz="2800" i="1" dirty="0" err="1" smtClean="0">
                <a:solidFill>
                  <a:schemeClr val="bg1"/>
                </a:solidFill>
              </a:rPr>
              <a:t>Фосфатний</a:t>
            </a:r>
            <a:r>
              <a:rPr lang="ru-RU" sz="2800" i="1" dirty="0" smtClean="0">
                <a:solidFill>
                  <a:schemeClr val="bg1"/>
                </a:solidFill>
              </a:rPr>
              <a:t> </a:t>
            </a:r>
            <a:r>
              <a:rPr lang="ru-RU" sz="2800" i="1" dirty="0">
                <a:solidFill>
                  <a:schemeClr val="bg1"/>
                </a:solidFill>
              </a:rPr>
              <a:t>метод: </a:t>
            </a:r>
            <a:endParaRPr lang="ru-RU" sz="2800" i="1" dirty="0" smtClean="0">
              <a:solidFill>
                <a:schemeClr val="bg1"/>
              </a:solidFill>
            </a:endParaRPr>
          </a:p>
          <a:p>
            <a:pPr marL="0" indent="0">
              <a:buNone/>
            </a:pPr>
            <a:r>
              <a:rPr lang="ru-RU" sz="2800" i="1" dirty="0" smtClean="0">
                <a:solidFill>
                  <a:schemeClr val="bg1"/>
                </a:solidFill>
              </a:rPr>
              <a:t>3</a:t>
            </a:r>
            <a:r>
              <a:rPr lang="en-US" sz="2800" i="1" dirty="0" smtClean="0">
                <a:solidFill>
                  <a:schemeClr val="bg1"/>
                </a:solidFill>
              </a:rPr>
              <a:t>Ca</a:t>
            </a:r>
            <a:r>
              <a:rPr lang="en-US" sz="2800" dirty="0" smtClean="0">
                <a:solidFill>
                  <a:schemeClr val="bg1"/>
                </a:solidFill>
              </a:rPr>
              <a:t>SO</a:t>
            </a:r>
            <a:r>
              <a:rPr lang="en-US" sz="2800" baseline="-25000" dirty="0" smtClean="0">
                <a:solidFill>
                  <a:schemeClr val="bg1"/>
                </a:solidFill>
              </a:rPr>
              <a:t>4</a:t>
            </a:r>
            <a:r>
              <a:rPr lang="en-US" sz="2800" i="1" dirty="0" smtClean="0">
                <a:solidFill>
                  <a:schemeClr val="bg1"/>
                </a:solidFill>
              </a:rPr>
              <a:t>+2</a:t>
            </a:r>
            <a:r>
              <a:rPr lang="en-US" sz="2800" dirty="0" smtClean="0">
                <a:solidFill>
                  <a:schemeClr val="bg1"/>
                </a:solidFill>
              </a:rPr>
              <a:t>Na</a:t>
            </a:r>
            <a:r>
              <a:rPr lang="en-US" sz="2800" baseline="-25000" dirty="0" smtClean="0">
                <a:solidFill>
                  <a:schemeClr val="bg1"/>
                </a:solidFill>
              </a:rPr>
              <a:t>3</a:t>
            </a:r>
            <a:r>
              <a:rPr lang="en-US" sz="2800" i="1" dirty="0" smtClean="0">
                <a:solidFill>
                  <a:schemeClr val="bg1"/>
                </a:solidFill>
              </a:rPr>
              <a:t>P</a:t>
            </a:r>
            <a:r>
              <a:rPr lang="en-US" sz="2800" dirty="0" smtClean="0">
                <a:solidFill>
                  <a:schemeClr val="bg1"/>
                </a:solidFill>
              </a:rPr>
              <a:t>O</a:t>
            </a:r>
            <a:r>
              <a:rPr lang="en-US" sz="2800" baseline="-25000" dirty="0" smtClean="0">
                <a:solidFill>
                  <a:schemeClr val="bg1"/>
                </a:solidFill>
              </a:rPr>
              <a:t>4</a:t>
            </a:r>
            <a:r>
              <a:rPr lang="en-US" sz="2800" i="1" dirty="0" smtClean="0">
                <a:solidFill>
                  <a:schemeClr val="bg1"/>
                </a:solidFill>
              </a:rPr>
              <a:t>=C</a:t>
            </a:r>
            <a:r>
              <a:rPr lang="en-US" sz="2800" dirty="0" smtClean="0">
                <a:solidFill>
                  <a:schemeClr val="bg1"/>
                </a:solidFill>
              </a:rPr>
              <a:t>a</a:t>
            </a:r>
            <a:r>
              <a:rPr lang="en-US" sz="2800" baseline="-25000" dirty="0" smtClean="0">
                <a:solidFill>
                  <a:schemeClr val="bg1"/>
                </a:solidFill>
              </a:rPr>
              <a:t>3</a:t>
            </a:r>
            <a:r>
              <a:rPr lang="en-US" sz="2800" i="1" dirty="0" smtClean="0">
                <a:solidFill>
                  <a:schemeClr val="bg1"/>
                </a:solidFill>
              </a:rPr>
              <a:t>(P</a:t>
            </a:r>
            <a:r>
              <a:rPr lang="en-US" sz="2800" dirty="0" smtClean="0">
                <a:solidFill>
                  <a:schemeClr val="bg1"/>
                </a:solidFill>
              </a:rPr>
              <a:t>O</a:t>
            </a:r>
            <a:r>
              <a:rPr lang="en-US" sz="2800" baseline="-25000" dirty="0" smtClean="0">
                <a:solidFill>
                  <a:schemeClr val="bg1"/>
                </a:solidFill>
              </a:rPr>
              <a:t>4</a:t>
            </a:r>
            <a:r>
              <a:rPr lang="en-US" sz="2800" dirty="0">
                <a:solidFill>
                  <a:schemeClr val="bg1"/>
                </a:solidFill>
              </a:rPr>
              <a:t>)</a:t>
            </a:r>
            <a:r>
              <a:rPr lang="en-US" sz="2800" baseline="-25000" dirty="0">
                <a:solidFill>
                  <a:schemeClr val="bg1"/>
                </a:solidFill>
              </a:rPr>
              <a:t>2</a:t>
            </a:r>
            <a:r>
              <a:rPr lang="en-US" sz="2800" i="1" dirty="0" smtClean="0">
                <a:solidFill>
                  <a:schemeClr val="bg1"/>
                </a:solidFill>
              </a:rPr>
              <a:t>↓</a:t>
            </a:r>
            <a:r>
              <a:rPr lang="en-US" sz="2800" i="1" dirty="0">
                <a:solidFill>
                  <a:schemeClr val="bg1"/>
                </a:solidFill>
              </a:rPr>
              <a:t>+</a:t>
            </a:r>
            <a:r>
              <a:rPr lang="en-US" sz="2800" i="1" dirty="0" smtClean="0">
                <a:solidFill>
                  <a:schemeClr val="bg1"/>
                </a:solidFill>
              </a:rPr>
              <a:t>3</a:t>
            </a:r>
            <a:r>
              <a:rPr lang="en-US" sz="2800" dirty="0">
                <a:solidFill>
                  <a:schemeClr val="bg1"/>
                </a:solidFill>
              </a:rPr>
              <a:t>Na</a:t>
            </a:r>
            <a:r>
              <a:rPr lang="en-US" sz="2800" baseline="-25000" dirty="0">
                <a:solidFill>
                  <a:schemeClr val="bg1"/>
                </a:solidFill>
              </a:rPr>
              <a:t>2</a:t>
            </a:r>
            <a:r>
              <a:rPr lang="en-US" sz="2800" dirty="0">
                <a:solidFill>
                  <a:schemeClr val="bg1"/>
                </a:solidFill>
              </a:rPr>
              <a:t>SO</a:t>
            </a:r>
            <a:r>
              <a:rPr lang="en-US" sz="2800" baseline="-25000" dirty="0">
                <a:solidFill>
                  <a:schemeClr val="bg1"/>
                </a:solidFill>
              </a:rPr>
              <a:t>4</a:t>
            </a:r>
            <a:r>
              <a:rPr lang="en-US" sz="2800" i="1" dirty="0">
                <a:solidFill>
                  <a:schemeClr val="bg1"/>
                </a:solidFill>
              </a:rPr>
              <a:t> </a:t>
            </a:r>
            <a:r>
              <a:rPr lang="en-US" sz="2800" i="1" dirty="0" smtClean="0">
                <a:solidFill>
                  <a:schemeClr val="bg1"/>
                </a:solidFill>
              </a:rPr>
              <a:t> 3Mg</a:t>
            </a:r>
            <a:r>
              <a:rPr lang="en-US" sz="2800" dirty="0" smtClean="0">
                <a:solidFill>
                  <a:schemeClr val="bg1"/>
                </a:solidFill>
              </a:rPr>
              <a:t>SO</a:t>
            </a:r>
            <a:r>
              <a:rPr lang="en-US" sz="2800" baseline="-25000" dirty="0" smtClean="0">
                <a:solidFill>
                  <a:schemeClr val="bg1"/>
                </a:solidFill>
              </a:rPr>
              <a:t>4</a:t>
            </a:r>
            <a:r>
              <a:rPr lang="en-US" sz="2800" i="1" dirty="0" smtClean="0">
                <a:solidFill>
                  <a:schemeClr val="bg1"/>
                </a:solidFill>
              </a:rPr>
              <a:t>+2</a:t>
            </a:r>
            <a:r>
              <a:rPr lang="en-US" sz="2800" dirty="0" smtClean="0">
                <a:solidFill>
                  <a:schemeClr val="bg1"/>
                </a:solidFill>
              </a:rPr>
              <a:t>Na</a:t>
            </a:r>
            <a:r>
              <a:rPr lang="en-US" sz="2800" baseline="-25000" dirty="0" smtClean="0">
                <a:solidFill>
                  <a:schemeClr val="bg1"/>
                </a:solidFill>
              </a:rPr>
              <a:t>3</a:t>
            </a:r>
            <a:r>
              <a:rPr lang="en-US" sz="2800" i="1" dirty="0" smtClean="0">
                <a:solidFill>
                  <a:schemeClr val="bg1"/>
                </a:solidFill>
              </a:rPr>
              <a:t>P</a:t>
            </a:r>
            <a:r>
              <a:rPr lang="en-US" sz="2800" dirty="0" smtClean="0">
                <a:solidFill>
                  <a:schemeClr val="bg1"/>
                </a:solidFill>
              </a:rPr>
              <a:t>O</a:t>
            </a:r>
            <a:r>
              <a:rPr lang="en-US" sz="2800" baseline="-25000" dirty="0" smtClean="0">
                <a:solidFill>
                  <a:schemeClr val="bg1"/>
                </a:solidFill>
              </a:rPr>
              <a:t>4</a:t>
            </a:r>
            <a:r>
              <a:rPr lang="en-US" sz="2800" i="1" dirty="0" smtClean="0">
                <a:solidFill>
                  <a:schemeClr val="bg1"/>
                </a:solidFill>
              </a:rPr>
              <a:t>=M</a:t>
            </a:r>
            <a:r>
              <a:rPr lang="en-US" sz="2800" dirty="0" smtClean="0">
                <a:solidFill>
                  <a:schemeClr val="bg1"/>
                </a:solidFill>
              </a:rPr>
              <a:t>g</a:t>
            </a:r>
            <a:r>
              <a:rPr lang="en-US" sz="2800" baseline="-25000" dirty="0" smtClean="0">
                <a:solidFill>
                  <a:schemeClr val="bg1"/>
                </a:solidFill>
              </a:rPr>
              <a:t>3</a:t>
            </a:r>
            <a:r>
              <a:rPr lang="en-US" sz="2800" i="1" dirty="0" smtClean="0">
                <a:solidFill>
                  <a:schemeClr val="bg1"/>
                </a:solidFill>
              </a:rPr>
              <a:t>(P</a:t>
            </a:r>
            <a:r>
              <a:rPr lang="en-US" sz="2800" dirty="0" smtClean="0">
                <a:solidFill>
                  <a:schemeClr val="bg1"/>
                </a:solidFill>
              </a:rPr>
              <a:t>O</a:t>
            </a:r>
            <a:r>
              <a:rPr lang="en-US" sz="2800" baseline="-25000" dirty="0" smtClean="0">
                <a:solidFill>
                  <a:schemeClr val="bg1"/>
                </a:solidFill>
              </a:rPr>
              <a:t>4</a:t>
            </a:r>
            <a:r>
              <a:rPr lang="en-US" sz="2800" dirty="0">
                <a:solidFill>
                  <a:schemeClr val="bg1"/>
                </a:solidFill>
              </a:rPr>
              <a:t>)</a:t>
            </a:r>
            <a:r>
              <a:rPr lang="en-US" sz="2800" baseline="-25000" dirty="0">
                <a:solidFill>
                  <a:schemeClr val="bg1"/>
                </a:solidFill>
              </a:rPr>
              <a:t>2</a:t>
            </a:r>
            <a:r>
              <a:rPr lang="en-US" sz="2800" i="1" dirty="0" smtClean="0">
                <a:solidFill>
                  <a:schemeClr val="bg1"/>
                </a:solidFill>
              </a:rPr>
              <a:t>+</a:t>
            </a:r>
            <a:r>
              <a:rPr lang="en-US" sz="2800" dirty="0" smtClean="0">
                <a:solidFill>
                  <a:schemeClr val="bg1"/>
                </a:solidFill>
              </a:rPr>
              <a:t>Na</a:t>
            </a:r>
            <a:r>
              <a:rPr lang="en-US" sz="2800" baseline="-25000" dirty="0" smtClean="0">
                <a:solidFill>
                  <a:schemeClr val="bg1"/>
                </a:solidFill>
              </a:rPr>
              <a:t>2</a:t>
            </a:r>
            <a:r>
              <a:rPr lang="en-US" sz="2800" dirty="0" smtClean="0">
                <a:solidFill>
                  <a:schemeClr val="bg1"/>
                </a:solidFill>
              </a:rPr>
              <a:t>SO</a:t>
            </a:r>
            <a:r>
              <a:rPr lang="en-US" sz="2800" baseline="-25000" dirty="0" smtClean="0">
                <a:solidFill>
                  <a:schemeClr val="bg1"/>
                </a:solidFill>
              </a:rPr>
              <a:t>4</a:t>
            </a:r>
            <a:r>
              <a:rPr lang="en-US" sz="2800" i="1" dirty="0" smtClean="0">
                <a:solidFill>
                  <a:schemeClr val="bg1"/>
                </a:solidFill>
              </a:rPr>
              <a:t> </a:t>
            </a:r>
            <a:endParaRPr lang="uk-UA" sz="2800" i="1"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66891" y="2684116"/>
            <a:ext cx="4198171" cy="2857655"/>
          </a:xfrm>
          <a:prstGeom prst="rect">
            <a:avLst/>
          </a:prstGeom>
        </p:spPr>
      </p:pic>
    </p:spTree>
    <p:extLst>
      <p:ext uri="{BB962C8B-B14F-4D97-AF65-F5344CB8AC3E}">
        <p14:creationId xmlns:p14="http://schemas.microsoft.com/office/powerpoint/2010/main" xmlns="" val="40962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25407" y="0"/>
            <a:ext cx="9966593" cy="1839817"/>
          </a:xfrm>
        </p:spPr>
        <p:txBody>
          <a:bodyPr/>
          <a:lstStyle/>
          <a:p>
            <a:r>
              <a:rPr lang="ru-RU" i="1" dirty="0"/>
              <a:t>Вода – </a:t>
            </a:r>
            <a:r>
              <a:rPr lang="ru-RU" i="1" dirty="0" err="1"/>
              <a:t>найпоширеніша</a:t>
            </a:r>
            <a:r>
              <a:rPr lang="ru-RU" i="1" dirty="0"/>
              <a:t> </a:t>
            </a:r>
            <a:r>
              <a:rPr lang="ru-RU" i="1" dirty="0" err="1"/>
              <a:t>речовина</a:t>
            </a:r>
            <a:r>
              <a:rPr lang="ru-RU" i="1" dirty="0"/>
              <a:t> на </a:t>
            </a:r>
            <a:r>
              <a:rPr lang="ru-RU" i="1" dirty="0" err="1"/>
              <a:t>Землі</a:t>
            </a:r>
            <a:endParaRPr lang="ru-RU" dirty="0"/>
          </a:p>
        </p:txBody>
      </p:sp>
      <p:sp>
        <p:nvSpPr>
          <p:cNvPr id="3" name="Подзаголовок 2"/>
          <p:cNvSpPr>
            <a:spLocks noGrp="1"/>
          </p:cNvSpPr>
          <p:nvPr>
            <p:ph type="subTitle" idx="1"/>
          </p:nvPr>
        </p:nvSpPr>
        <p:spPr>
          <a:xfrm>
            <a:off x="2225408" y="2104222"/>
            <a:ext cx="9408404" cy="4649118"/>
          </a:xfrm>
        </p:spPr>
        <p:txBody>
          <a:bodyPr>
            <a:normAutofit lnSpcReduction="10000"/>
          </a:bodyPr>
          <a:lstStyle/>
          <a:p>
            <a:pPr marL="457200" indent="-457200">
              <a:buAutoNum type="arabicPeriod"/>
            </a:pPr>
            <a:r>
              <a:rPr lang="ru-RU" sz="2800" i="1" dirty="0" err="1" smtClean="0">
                <a:solidFill>
                  <a:schemeClr val="bg1">
                    <a:lumMod val="95000"/>
                    <a:lumOff val="5000"/>
                  </a:schemeClr>
                </a:solidFill>
              </a:rPr>
              <a:t>Водна</a:t>
            </a:r>
            <a:r>
              <a:rPr lang="ru-RU" sz="2800" i="1" dirty="0" smtClean="0">
                <a:solidFill>
                  <a:schemeClr val="bg1">
                    <a:lumMod val="95000"/>
                    <a:lumOff val="5000"/>
                  </a:schemeClr>
                </a:solidFill>
              </a:rPr>
              <a:t> </a:t>
            </a:r>
            <a:r>
              <a:rPr lang="ru-RU" sz="2800" i="1" dirty="0" err="1">
                <a:solidFill>
                  <a:schemeClr val="bg1">
                    <a:lumMod val="95000"/>
                    <a:lumOff val="5000"/>
                  </a:schemeClr>
                </a:solidFill>
              </a:rPr>
              <a:t>оболонка</a:t>
            </a:r>
            <a:r>
              <a:rPr lang="ru-RU" sz="2800" i="1" dirty="0">
                <a:solidFill>
                  <a:schemeClr val="bg1">
                    <a:lumMod val="95000"/>
                    <a:lumOff val="5000"/>
                  </a:schemeClr>
                </a:solidFill>
              </a:rPr>
              <a:t> </a:t>
            </a:r>
            <a:r>
              <a:rPr lang="ru-RU" sz="2800" i="1" dirty="0" err="1">
                <a:solidFill>
                  <a:schemeClr val="bg1">
                    <a:lumMod val="95000"/>
                    <a:lumOff val="5000"/>
                  </a:schemeClr>
                </a:solidFill>
              </a:rPr>
              <a:t>Землі</a:t>
            </a:r>
            <a:r>
              <a:rPr lang="ru-RU" sz="2800" i="1" dirty="0">
                <a:solidFill>
                  <a:schemeClr val="bg1">
                    <a:lumMod val="95000"/>
                    <a:lumOff val="5000"/>
                  </a:schemeClr>
                </a:solidFill>
              </a:rPr>
              <a:t> – </a:t>
            </a:r>
            <a:r>
              <a:rPr lang="ru-RU" sz="2800" i="1" dirty="0" err="1">
                <a:solidFill>
                  <a:schemeClr val="bg1">
                    <a:lumMod val="95000"/>
                    <a:lumOff val="5000"/>
                  </a:schemeClr>
                </a:solidFill>
              </a:rPr>
              <a:t>гідросфера</a:t>
            </a:r>
            <a:r>
              <a:rPr lang="ru-RU" sz="2800" i="1" dirty="0">
                <a:solidFill>
                  <a:schemeClr val="bg1">
                    <a:lumMod val="95000"/>
                    <a:lumOff val="5000"/>
                  </a:schemeClr>
                </a:solidFill>
              </a:rPr>
              <a:t> – </a:t>
            </a:r>
            <a:r>
              <a:rPr lang="ru-RU" sz="2800" i="1" dirty="0" err="1">
                <a:solidFill>
                  <a:schemeClr val="bg1">
                    <a:lumMod val="95000"/>
                    <a:lumOff val="5000"/>
                  </a:schemeClr>
                </a:solidFill>
              </a:rPr>
              <a:t>охоплює</a:t>
            </a:r>
            <a:r>
              <a:rPr lang="ru-RU" sz="2800" i="1" dirty="0">
                <a:solidFill>
                  <a:schemeClr val="bg1">
                    <a:lumMod val="95000"/>
                    <a:lumOff val="5000"/>
                  </a:schemeClr>
                </a:solidFill>
              </a:rPr>
              <a:t> 71% </a:t>
            </a:r>
            <a:r>
              <a:rPr lang="ru-RU" sz="2800" i="1" dirty="0" err="1">
                <a:solidFill>
                  <a:schemeClr val="bg1">
                    <a:lumMod val="95000"/>
                    <a:lumOff val="5000"/>
                  </a:schemeClr>
                </a:solidFill>
              </a:rPr>
              <a:t>земної</a:t>
            </a:r>
            <a:r>
              <a:rPr lang="ru-RU" sz="2800" i="1" dirty="0">
                <a:solidFill>
                  <a:schemeClr val="bg1">
                    <a:lumMod val="95000"/>
                    <a:lumOff val="5000"/>
                  </a:schemeClr>
                </a:solidFill>
              </a:rPr>
              <a:t> </a:t>
            </a:r>
            <a:r>
              <a:rPr lang="ru-RU" sz="2800" i="1" dirty="0" err="1">
                <a:solidFill>
                  <a:schemeClr val="bg1">
                    <a:lumMod val="95000"/>
                    <a:lumOff val="5000"/>
                  </a:schemeClr>
                </a:solidFill>
              </a:rPr>
              <a:t>поверхні</a:t>
            </a:r>
            <a:r>
              <a:rPr lang="ru-RU" sz="2800" i="1" dirty="0" smtClean="0">
                <a:solidFill>
                  <a:schemeClr val="bg1">
                    <a:lumMod val="95000"/>
                    <a:lumOff val="5000"/>
                  </a:schemeClr>
                </a:solidFill>
              </a:rPr>
              <a:t>.</a:t>
            </a:r>
          </a:p>
          <a:p>
            <a:pPr marL="457200" indent="-457200">
              <a:buAutoNum type="arabicPeriod"/>
            </a:pPr>
            <a:r>
              <a:rPr lang="ru-RU" sz="2800" i="1" dirty="0" err="1" smtClean="0">
                <a:solidFill>
                  <a:schemeClr val="bg1">
                    <a:lumMod val="95000"/>
                    <a:lumOff val="5000"/>
                  </a:schemeClr>
                </a:solidFill>
              </a:rPr>
              <a:t>Кількість</a:t>
            </a:r>
            <a:r>
              <a:rPr lang="ru-RU" sz="2800" i="1" dirty="0" smtClean="0">
                <a:solidFill>
                  <a:schemeClr val="bg1">
                    <a:lumMod val="95000"/>
                    <a:lumOff val="5000"/>
                  </a:schemeClr>
                </a:solidFill>
              </a:rPr>
              <a:t> </a:t>
            </a:r>
            <a:r>
              <a:rPr lang="ru-RU" sz="2800" i="1" dirty="0">
                <a:solidFill>
                  <a:schemeClr val="bg1">
                    <a:lumMod val="95000"/>
                    <a:lumOff val="5000"/>
                  </a:schemeClr>
                </a:solidFill>
              </a:rPr>
              <a:t>води на </a:t>
            </a:r>
            <a:r>
              <a:rPr lang="ru-RU" sz="2800" i="1" dirty="0" err="1">
                <a:solidFill>
                  <a:schemeClr val="bg1">
                    <a:lumMod val="95000"/>
                    <a:lumOff val="5000"/>
                  </a:schemeClr>
                </a:solidFill>
              </a:rPr>
              <a:t>планеті</a:t>
            </a:r>
            <a:r>
              <a:rPr lang="ru-RU" sz="2800" i="1" dirty="0">
                <a:solidFill>
                  <a:schemeClr val="bg1">
                    <a:lumMod val="95000"/>
                    <a:lumOff val="5000"/>
                  </a:schemeClr>
                </a:solidFill>
              </a:rPr>
              <a:t> – 1,39х1018 тон </a:t>
            </a:r>
            <a:r>
              <a:rPr lang="ru-RU" sz="2800" i="1" dirty="0" smtClean="0">
                <a:solidFill>
                  <a:schemeClr val="bg1">
                    <a:lumMod val="95000"/>
                    <a:lumOff val="5000"/>
                  </a:schemeClr>
                </a:solidFill>
              </a:rPr>
              <a:t>Моря</a:t>
            </a:r>
          </a:p>
          <a:p>
            <a:pPr marL="457200" indent="-457200">
              <a:buFont typeface="Arial" panose="020B0604020202020204" pitchFamily="34" charset="0"/>
              <a:buAutoNum type="arabicPeriod"/>
            </a:pPr>
            <a:r>
              <a:rPr lang="ru-RU" sz="2800" i="1" dirty="0" err="1" smtClean="0">
                <a:solidFill>
                  <a:schemeClr val="bg1">
                    <a:lumMod val="95000"/>
                    <a:lumOff val="5000"/>
                  </a:schemeClr>
                </a:solidFill>
              </a:rPr>
              <a:t>океани</a:t>
            </a:r>
            <a:r>
              <a:rPr lang="ru-RU" sz="2800" i="1" dirty="0" smtClean="0">
                <a:solidFill>
                  <a:schemeClr val="bg1">
                    <a:lumMod val="95000"/>
                    <a:lumOff val="5000"/>
                  </a:schemeClr>
                </a:solidFill>
              </a:rPr>
              <a:t> </a:t>
            </a:r>
            <a:r>
              <a:rPr lang="ru-RU" sz="2800" i="1" dirty="0">
                <a:solidFill>
                  <a:schemeClr val="bg1">
                    <a:lumMod val="95000"/>
                    <a:lumOff val="5000"/>
                  </a:schemeClr>
                </a:solidFill>
              </a:rPr>
              <a:t>– 1,4 млрд. </a:t>
            </a:r>
            <a:r>
              <a:rPr lang="uk-UA" sz="2800" dirty="0" smtClean="0">
                <a:solidFill>
                  <a:schemeClr val="bg1">
                    <a:lumMod val="95000"/>
                    <a:lumOff val="5000"/>
                  </a:schemeClr>
                </a:solidFill>
              </a:rPr>
              <a:t>Км</a:t>
            </a:r>
            <a:r>
              <a:rPr lang="uk-UA" sz="2800" baseline="30000" dirty="0" smtClean="0">
                <a:solidFill>
                  <a:schemeClr val="bg1">
                    <a:lumMod val="95000"/>
                    <a:lumOff val="5000"/>
                  </a:schemeClr>
                </a:solidFill>
              </a:rPr>
              <a:t>3</a:t>
            </a:r>
            <a:endParaRPr lang="ru-RU" sz="2800" i="1" dirty="0" smtClean="0">
              <a:solidFill>
                <a:schemeClr val="bg1">
                  <a:lumMod val="95000"/>
                  <a:lumOff val="5000"/>
                </a:schemeClr>
              </a:solidFill>
            </a:endParaRPr>
          </a:p>
          <a:p>
            <a:pPr marL="457200" indent="-457200">
              <a:buAutoNum type="arabicPeriod"/>
            </a:pPr>
            <a:r>
              <a:rPr lang="ru-RU" sz="2800" i="1" dirty="0" err="1" smtClean="0">
                <a:solidFill>
                  <a:schemeClr val="bg1">
                    <a:lumMod val="95000"/>
                    <a:lumOff val="5000"/>
                  </a:schemeClr>
                </a:solidFill>
              </a:rPr>
              <a:t>Льодовики</a:t>
            </a:r>
            <a:r>
              <a:rPr lang="ru-RU" sz="2800" i="1" dirty="0" smtClean="0">
                <a:solidFill>
                  <a:schemeClr val="bg1">
                    <a:lumMod val="95000"/>
                    <a:lumOff val="5000"/>
                  </a:schemeClr>
                </a:solidFill>
              </a:rPr>
              <a:t> </a:t>
            </a:r>
            <a:r>
              <a:rPr lang="ru-RU" sz="2800" i="1" dirty="0">
                <a:solidFill>
                  <a:schemeClr val="bg1">
                    <a:lumMod val="95000"/>
                    <a:lumOff val="5000"/>
                  </a:schemeClr>
                </a:solidFill>
              </a:rPr>
              <a:t>– 30 млн. </a:t>
            </a:r>
            <a:r>
              <a:rPr lang="uk-UA" sz="2800" dirty="0">
                <a:solidFill>
                  <a:schemeClr val="bg1">
                    <a:lumMod val="95000"/>
                    <a:lumOff val="5000"/>
                  </a:schemeClr>
                </a:solidFill>
              </a:rPr>
              <a:t>Км</a:t>
            </a:r>
            <a:r>
              <a:rPr lang="uk-UA" sz="2800" baseline="30000" dirty="0">
                <a:solidFill>
                  <a:schemeClr val="bg1">
                    <a:lumMod val="95000"/>
                    <a:lumOff val="5000"/>
                  </a:schemeClr>
                </a:solidFill>
              </a:rPr>
              <a:t>3</a:t>
            </a:r>
            <a:endParaRPr lang="ru-RU" sz="2800" dirty="0">
              <a:solidFill>
                <a:schemeClr val="bg1">
                  <a:lumMod val="95000"/>
                  <a:lumOff val="5000"/>
                </a:schemeClr>
              </a:solidFill>
            </a:endParaRPr>
          </a:p>
          <a:p>
            <a:pPr marL="457200" indent="-457200">
              <a:buFont typeface="Arial" panose="020B0604020202020204" pitchFamily="34" charset="0"/>
              <a:buAutoNum type="arabicPeriod"/>
            </a:pPr>
            <a:r>
              <a:rPr lang="ru-RU" sz="2800" i="1" dirty="0" err="1" smtClean="0">
                <a:solidFill>
                  <a:schemeClr val="bg1">
                    <a:lumMod val="95000"/>
                    <a:lumOff val="5000"/>
                  </a:schemeClr>
                </a:solidFill>
              </a:rPr>
              <a:t>Річки</a:t>
            </a:r>
            <a:r>
              <a:rPr lang="ru-RU" sz="2800" i="1" dirty="0">
                <a:solidFill>
                  <a:schemeClr val="bg1">
                    <a:lumMod val="95000"/>
                    <a:lumOff val="5000"/>
                  </a:schemeClr>
                </a:solidFill>
              </a:rPr>
              <a:t>, озера – 2 млн. </a:t>
            </a:r>
            <a:r>
              <a:rPr lang="uk-UA" sz="2800" dirty="0" smtClean="0">
                <a:solidFill>
                  <a:schemeClr val="bg1">
                    <a:lumMod val="95000"/>
                    <a:lumOff val="5000"/>
                  </a:schemeClr>
                </a:solidFill>
              </a:rPr>
              <a:t>Км</a:t>
            </a:r>
            <a:r>
              <a:rPr lang="uk-UA" sz="2800" baseline="30000" dirty="0" smtClean="0">
                <a:solidFill>
                  <a:schemeClr val="bg1">
                    <a:lumMod val="95000"/>
                    <a:lumOff val="5000"/>
                  </a:schemeClr>
                </a:solidFill>
              </a:rPr>
              <a:t>3</a:t>
            </a:r>
            <a:endParaRPr lang="ru-RU" sz="2800" i="1" dirty="0">
              <a:solidFill>
                <a:schemeClr val="bg1">
                  <a:lumMod val="95000"/>
                  <a:lumOff val="5000"/>
                </a:schemeClr>
              </a:solidFill>
            </a:endParaRPr>
          </a:p>
          <a:p>
            <a:pPr marL="457200" indent="-457200">
              <a:buFont typeface="Arial" panose="020B0604020202020204" pitchFamily="34" charset="0"/>
              <a:buAutoNum type="arabicPeriod"/>
            </a:pPr>
            <a:r>
              <a:rPr lang="ru-RU" sz="2800" i="1" dirty="0" smtClean="0">
                <a:solidFill>
                  <a:schemeClr val="bg1">
                    <a:lumMod val="95000"/>
                    <a:lumOff val="5000"/>
                  </a:schemeClr>
                </a:solidFill>
              </a:rPr>
              <a:t>Атмосфера </a:t>
            </a:r>
            <a:r>
              <a:rPr lang="ru-RU" sz="2800" i="1" dirty="0">
                <a:solidFill>
                  <a:schemeClr val="bg1">
                    <a:lumMod val="95000"/>
                    <a:lumOff val="5000"/>
                  </a:schemeClr>
                </a:solidFill>
              </a:rPr>
              <a:t>– 1,3х1013 тон </a:t>
            </a:r>
            <a:r>
              <a:rPr lang="ru-RU" sz="2800" i="1" dirty="0" err="1">
                <a:solidFill>
                  <a:schemeClr val="bg1">
                    <a:lumMod val="95000"/>
                    <a:lumOff val="5000"/>
                  </a:schemeClr>
                </a:solidFill>
              </a:rPr>
              <a:t>або</a:t>
            </a:r>
            <a:r>
              <a:rPr lang="ru-RU" sz="2800" i="1" dirty="0">
                <a:solidFill>
                  <a:schemeClr val="bg1">
                    <a:lumMod val="95000"/>
                    <a:lumOff val="5000"/>
                  </a:schemeClr>
                </a:solidFill>
              </a:rPr>
              <a:t> 14 тис. </a:t>
            </a:r>
            <a:r>
              <a:rPr lang="uk-UA" sz="2800" dirty="0" smtClean="0">
                <a:solidFill>
                  <a:schemeClr val="bg1">
                    <a:lumMod val="95000"/>
                    <a:lumOff val="5000"/>
                  </a:schemeClr>
                </a:solidFill>
              </a:rPr>
              <a:t>Км</a:t>
            </a:r>
            <a:r>
              <a:rPr lang="uk-UA" sz="2800" baseline="30000" dirty="0" smtClean="0">
                <a:solidFill>
                  <a:schemeClr val="bg1">
                    <a:lumMod val="95000"/>
                    <a:lumOff val="5000"/>
                  </a:schemeClr>
                </a:solidFill>
              </a:rPr>
              <a:t>3</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48931" y="3948284"/>
            <a:ext cx="2466975" cy="1847850"/>
          </a:xfrm>
          <a:prstGeom prst="rect">
            <a:avLst/>
          </a:prstGeom>
        </p:spPr>
      </p:pic>
    </p:spTree>
    <p:extLst>
      <p:ext uri="{BB962C8B-B14F-4D97-AF65-F5344CB8AC3E}">
        <p14:creationId xmlns:p14="http://schemas.microsoft.com/office/powerpoint/2010/main" xmlns="" val="204624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50733" y="0"/>
            <a:ext cx="9905999" cy="3541714"/>
          </a:xfrm>
        </p:spPr>
        <p:txBody>
          <a:bodyPr>
            <a:normAutofit/>
          </a:bodyPr>
          <a:lstStyle/>
          <a:p>
            <a:pPr marL="0" indent="0">
              <a:buNone/>
            </a:pPr>
            <a:r>
              <a:rPr lang="ru-RU" sz="2800" i="1" dirty="0">
                <a:solidFill>
                  <a:schemeClr val="bg1">
                    <a:lumMod val="95000"/>
                    <a:lumOff val="5000"/>
                  </a:schemeClr>
                </a:solidFill>
              </a:rPr>
              <a:t>Запаси води на </a:t>
            </a:r>
            <a:r>
              <a:rPr lang="ru-RU" sz="2800" i="1" dirty="0" err="1">
                <a:solidFill>
                  <a:schemeClr val="bg1">
                    <a:lumMod val="95000"/>
                    <a:lumOff val="5000"/>
                  </a:schemeClr>
                </a:solidFill>
              </a:rPr>
              <a:t>Землі</a:t>
            </a:r>
            <a:r>
              <a:rPr lang="ru-RU" sz="2800" i="1" dirty="0">
                <a:solidFill>
                  <a:schemeClr val="bg1">
                    <a:lumMod val="95000"/>
                    <a:lumOff val="5000"/>
                  </a:schemeClr>
                </a:solidFill>
              </a:rPr>
              <a:t> </a:t>
            </a:r>
            <a:r>
              <a:rPr lang="ru-RU" sz="2800" i="1" dirty="0" err="1">
                <a:solidFill>
                  <a:schemeClr val="bg1">
                    <a:lumMod val="95000"/>
                    <a:lumOff val="5000"/>
                  </a:schemeClr>
                </a:solidFill>
              </a:rPr>
              <a:t>складають</a:t>
            </a:r>
            <a:r>
              <a:rPr lang="ru-RU" sz="2800" i="1" dirty="0">
                <a:solidFill>
                  <a:schemeClr val="bg1">
                    <a:lumMod val="95000"/>
                    <a:lumOff val="5000"/>
                  </a:schemeClr>
                </a:solidFill>
              </a:rPr>
              <a:t> 1 млн. </a:t>
            </a:r>
            <a:r>
              <a:rPr lang="ru-RU" sz="2800" i="1" dirty="0" smtClean="0">
                <a:solidFill>
                  <a:schemeClr val="bg1">
                    <a:lumMod val="95000"/>
                    <a:lumOff val="5000"/>
                  </a:schemeClr>
                </a:solidFill>
              </a:rPr>
              <a:t>359</a:t>
            </a:r>
            <a:r>
              <a:rPr lang="uk-UA" sz="2800" dirty="0">
                <a:solidFill>
                  <a:schemeClr val="bg1">
                    <a:lumMod val="95000"/>
                    <a:lumOff val="5000"/>
                  </a:schemeClr>
                </a:solidFill>
              </a:rPr>
              <a:t> м</a:t>
            </a:r>
            <a:r>
              <a:rPr lang="uk-UA" sz="2800" baseline="30000" dirty="0">
                <a:solidFill>
                  <a:schemeClr val="bg1">
                    <a:lumMod val="95000"/>
                    <a:lumOff val="5000"/>
                  </a:schemeClr>
                </a:solidFill>
              </a:rPr>
              <a:t>3</a:t>
            </a:r>
            <a:r>
              <a:rPr lang="ru-RU" sz="2800" i="1" dirty="0" smtClean="0">
                <a:solidFill>
                  <a:schemeClr val="bg1">
                    <a:lumMod val="95000"/>
                    <a:lumOff val="5000"/>
                  </a:schemeClr>
                </a:solidFill>
              </a:rPr>
              <a:t>. </a:t>
            </a:r>
            <a:r>
              <a:rPr lang="ru-RU" sz="2800" i="1" dirty="0">
                <a:solidFill>
                  <a:schemeClr val="bg1">
                    <a:lumMod val="95000"/>
                    <a:lumOff val="5000"/>
                  </a:schemeClr>
                </a:solidFill>
              </a:rPr>
              <a:t>На </a:t>
            </a:r>
            <a:r>
              <a:rPr lang="ru-RU" sz="2800" i="1" dirty="0" err="1">
                <a:solidFill>
                  <a:schemeClr val="bg1">
                    <a:lumMod val="95000"/>
                    <a:lumOff val="5000"/>
                  </a:schemeClr>
                </a:solidFill>
              </a:rPr>
              <a:t>прісну</a:t>
            </a:r>
            <a:r>
              <a:rPr lang="ru-RU" sz="2800" i="1" dirty="0">
                <a:solidFill>
                  <a:schemeClr val="bg1">
                    <a:lumMod val="95000"/>
                    <a:lumOff val="5000"/>
                  </a:schemeClr>
                </a:solidFill>
              </a:rPr>
              <a:t> воду </a:t>
            </a:r>
            <a:r>
              <a:rPr lang="ru-RU" sz="2800" i="1" dirty="0" err="1">
                <a:solidFill>
                  <a:schemeClr val="bg1">
                    <a:lumMod val="95000"/>
                    <a:lumOff val="5000"/>
                  </a:schemeClr>
                </a:solidFill>
              </a:rPr>
              <a:t>припадає</a:t>
            </a:r>
            <a:r>
              <a:rPr lang="ru-RU" sz="2800" i="1" dirty="0">
                <a:solidFill>
                  <a:schemeClr val="bg1">
                    <a:lumMod val="95000"/>
                    <a:lumOff val="5000"/>
                  </a:schemeClr>
                </a:solidFill>
              </a:rPr>
              <a:t> </a:t>
            </a:r>
            <a:r>
              <a:rPr lang="ru-RU" sz="2800" i="1" dirty="0" err="1">
                <a:solidFill>
                  <a:schemeClr val="bg1">
                    <a:lumMod val="95000"/>
                    <a:lumOff val="5000"/>
                  </a:schemeClr>
                </a:solidFill>
              </a:rPr>
              <a:t>тільки</a:t>
            </a:r>
            <a:r>
              <a:rPr lang="ru-RU" sz="2800" i="1" dirty="0">
                <a:solidFill>
                  <a:schemeClr val="bg1">
                    <a:lumMod val="95000"/>
                    <a:lumOff val="5000"/>
                  </a:schemeClr>
                </a:solidFill>
              </a:rPr>
              <a:t> 2,8%. Не доступно </a:t>
            </a:r>
            <a:r>
              <a:rPr lang="ru-RU" sz="2800" i="1" dirty="0" err="1">
                <a:solidFill>
                  <a:schemeClr val="bg1">
                    <a:lumMod val="95000"/>
                    <a:lumOff val="5000"/>
                  </a:schemeClr>
                </a:solidFill>
              </a:rPr>
              <a:t>людині</a:t>
            </a:r>
            <a:r>
              <a:rPr lang="ru-RU" sz="2800" i="1" dirty="0">
                <a:solidFill>
                  <a:schemeClr val="bg1">
                    <a:lumMod val="95000"/>
                    <a:lumOff val="5000"/>
                  </a:schemeClr>
                </a:solidFill>
              </a:rPr>
              <a:t> – 2,2%. </a:t>
            </a:r>
            <a:r>
              <a:rPr lang="ru-RU" sz="2800" i="1" dirty="0" err="1">
                <a:solidFill>
                  <a:schemeClr val="bg1">
                    <a:lumMod val="95000"/>
                    <a:lumOff val="5000"/>
                  </a:schemeClr>
                </a:solidFill>
              </a:rPr>
              <a:t>Це</a:t>
            </a:r>
            <a:r>
              <a:rPr lang="ru-RU" sz="2800" i="1" dirty="0">
                <a:solidFill>
                  <a:schemeClr val="bg1">
                    <a:lumMod val="95000"/>
                    <a:lumOff val="5000"/>
                  </a:schemeClr>
                </a:solidFill>
              </a:rPr>
              <a:t> </a:t>
            </a:r>
            <a:r>
              <a:rPr lang="ru-RU" sz="2800" i="1" dirty="0" err="1">
                <a:solidFill>
                  <a:schemeClr val="bg1">
                    <a:lumMod val="95000"/>
                    <a:lumOff val="5000"/>
                  </a:schemeClr>
                </a:solidFill>
              </a:rPr>
              <a:t>льодовий</a:t>
            </a:r>
            <a:r>
              <a:rPr lang="ru-RU" sz="2800" i="1" dirty="0">
                <a:solidFill>
                  <a:schemeClr val="bg1">
                    <a:lumMod val="95000"/>
                    <a:lumOff val="5000"/>
                  </a:schemeClr>
                </a:solidFill>
              </a:rPr>
              <a:t> щит </a:t>
            </a:r>
            <a:r>
              <a:rPr lang="ru-RU" sz="2800" i="1" dirty="0" err="1">
                <a:solidFill>
                  <a:schemeClr val="bg1">
                    <a:lumMod val="95000"/>
                    <a:lumOff val="5000"/>
                  </a:schemeClr>
                </a:solidFill>
              </a:rPr>
              <a:t>Північно-Льодовитого</a:t>
            </a:r>
            <a:r>
              <a:rPr lang="ru-RU" sz="2800" i="1" dirty="0">
                <a:solidFill>
                  <a:schemeClr val="bg1">
                    <a:lumMod val="95000"/>
                    <a:lumOff val="5000"/>
                  </a:schemeClr>
                </a:solidFill>
              </a:rPr>
              <a:t> океану, </a:t>
            </a:r>
            <a:r>
              <a:rPr lang="ru-RU" sz="2800" i="1" dirty="0" err="1">
                <a:solidFill>
                  <a:schemeClr val="bg1">
                    <a:lumMod val="95000"/>
                    <a:lumOff val="5000"/>
                  </a:schemeClr>
                </a:solidFill>
              </a:rPr>
              <a:t>Антарктиди</a:t>
            </a:r>
            <a:r>
              <a:rPr lang="ru-RU" sz="2800" i="1" dirty="0">
                <a:solidFill>
                  <a:schemeClr val="bg1">
                    <a:lumMod val="95000"/>
                    <a:lumOff val="5000"/>
                  </a:schemeClr>
                </a:solidFill>
              </a:rPr>
              <a:t>, </a:t>
            </a:r>
            <a:r>
              <a:rPr lang="ru-RU" sz="2800" i="1" dirty="0" err="1" smtClean="0">
                <a:solidFill>
                  <a:schemeClr val="bg1">
                    <a:lumMod val="95000"/>
                    <a:lumOff val="5000"/>
                  </a:schemeClr>
                </a:solidFill>
              </a:rPr>
              <a:t>Гренландії</a:t>
            </a:r>
            <a:r>
              <a:rPr lang="ru-RU" sz="2800" i="1" dirty="0" smtClean="0">
                <a:solidFill>
                  <a:schemeClr val="bg1">
                    <a:lumMod val="95000"/>
                    <a:lumOff val="5000"/>
                  </a:schemeClr>
                </a:solidFill>
              </a:rPr>
              <a:t>.</a:t>
            </a:r>
            <a:endParaRPr lang="ru-RU" sz="2800" dirty="0">
              <a:solidFill>
                <a:schemeClr val="bg1">
                  <a:lumMod val="95000"/>
                  <a:lumOff val="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38664" y="1557248"/>
            <a:ext cx="5291907" cy="396893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191616"/>
            <a:ext cx="5092603" cy="245199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47430" y="4368385"/>
            <a:ext cx="3721015" cy="2498784"/>
          </a:xfrm>
          <a:prstGeom prst="rect">
            <a:avLst/>
          </a:prstGeom>
        </p:spPr>
      </p:pic>
    </p:spTree>
    <p:extLst>
      <p:ext uri="{BB962C8B-B14F-4D97-AF65-F5344CB8AC3E}">
        <p14:creationId xmlns:p14="http://schemas.microsoft.com/office/powerpoint/2010/main" xmlns="" val="193504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4231" y="0"/>
            <a:ext cx="11387769" cy="3541714"/>
          </a:xfrm>
        </p:spPr>
        <p:txBody>
          <a:bodyPr>
            <a:noAutofit/>
          </a:bodyPr>
          <a:lstStyle/>
          <a:p>
            <a:pPr marL="0" indent="0">
              <a:lnSpc>
                <a:spcPct val="100000"/>
              </a:lnSpc>
              <a:buNone/>
            </a:pPr>
            <a:r>
              <a:rPr lang="ru-RU" sz="2800" dirty="0">
                <a:solidFill>
                  <a:schemeClr val="bg1">
                    <a:lumMod val="95000"/>
                    <a:lumOff val="5000"/>
                  </a:schemeClr>
                </a:solidFill>
              </a:rPr>
              <a:t>Вода – </a:t>
            </a:r>
            <a:r>
              <a:rPr lang="ru-RU" sz="2800" dirty="0" err="1">
                <a:solidFill>
                  <a:schemeClr val="bg1">
                    <a:lumMod val="95000"/>
                    <a:lumOff val="5000"/>
                  </a:schemeClr>
                </a:solidFill>
              </a:rPr>
              <a:t>складова</a:t>
            </a:r>
            <a:r>
              <a:rPr lang="ru-RU" sz="2800" dirty="0">
                <a:solidFill>
                  <a:schemeClr val="bg1">
                    <a:lumMod val="95000"/>
                    <a:lumOff val="5000"/>
                  </a:schemeClr>
                </a:solidFill>
              </a:rPr>
              <a:t> </a:t>
            </a:r>
            <a:r>
              <a:rPr lang="ru-RU" sz="2800" dirty="0" err="1">
                <a:solidFill>
                  <a:schemeClr val="bg1">
                    <a:lumMod val="95000"/>
                    <a:lumOff val="5000"/>
                  </a:schemeClr>
                </a:solidFill>
              </a:rPr>
              <a:t>частина</a:t>
            </a:r>
            <a:r>
              <a:rPr lang="ru-RU" sz="2800" dirty="0">
                <a:solidFill>
                  <a:schemeClr val="bg1">
                    <a:lumMod val="95000"/>
                    <a:lumOff val="5000"/>
                  </a:schemeClr>
                </a:solidFill>
              </a:rPr>
              <a:t> </a:t>
            </a:r>
            <a:r>
              <a:rPr lang="ru-RU" sz="2800" dirty="0" err="1">
                <a:solidFill>
                  <a:schemeClr val="bg1">
                    <a:lumMod val="95000"/>
                    <a:lumOff val="5000"/>
                  </a:schemeClr>
                </a:solidFill>
              </a:rPr>
              <a:t>живих</a:t>
            </a:r>
            <a:r>
              <a:rPr lang="ru-RU" sz="2800" dirty="0">
                <a:solidFill>
                  <a:schemeClr val="bg1">
                    <a:lumMod val="95000"/>
                    <a:lumOff val="5000"/>
                  </a:schemeClr>
                </a:solidFill>
              </a:rPr>
              <a:t> </a:t>
            </a:r>
            <a:r>
              <a:rPr lang="ru-RU" sz="2800" dirty="0" err="1">
                <a:solidFill>
                  <a:schemeClr val="bg1">
                    <a:lumMod val="95000"/>
                    <a:lumOff val="5000"/>
                  </a:schemeClr>
                </a:solidFill>
              </a:rPr>
              <a:t>організмів</a:t>
            </a:r>
            <a:r>
              <a:rPr lang="ru-RU" sz="2800" dirty="0">
                <a:solidFill>
                  <a:schemeClr val="bg1">
                    <a:lumMod val="95000"/>
                    <a:lumOff val="5000"/>
                  </a:schemeClr>
                </a:solidFill>
              </a:rPr>
              <a:t>. В </a:t>
            </a:r>
            <a:r>
              <a:rPr lang="ru-RU" sz="2800" dirty="0" err="1">
                <a:solidFill>
                  <a:schemeClr val="bg1">
                    <a:lumMod val="95000"/>
                    <a:lumOff val="5000"/>
                  </a:schemeClr>
                </a:solidFill>
              </a:rPr>
              <a:t>організмі</a:t>
            </a:r>
            <a:r>
              <a:rPr lang="ru-RU" sz="2800" dirty="0">
                <a:solidFill>
                  <a:schemeClr val="bg1">
                    <a:lumMod val="95000"/>
                    <a:lumOff val="5000"/>
                  </a:schemeClr>
                </a:solidFill>
              </a:rPr>
              <a:t> </a:t>
            </a:r>
            <a:r>
              <a:rPr lang="ru-RU" sz="2800" dirty="0" err="1">
                <a:solidFill>
                  <a:schemeClr val="bg1">
                    <a:lumMod val="95000"/>
                    <a:lumOff val="5000"/>
                  </a:schemeClr>
                </a:solidFill>
              </a:rPr>
              <a:t>тварини</a:t>
            </a:r>
            <a:r>
              <a:rPr lang="ru-RU" sz="2800" dirty="0">
                <a:solidFill>
                  <a:schemeClr val="bg1">
                    <a:lumMod val="95000"/>
                    <a:lumOff val="5000"/>
                  </a:schemeClr>
                </a:solidFill>
              </a:rPr>
              <a:t> і </a:t>
            </a:r>
            <a:r>
              <a:rPr lang="ru-RU" sz="2800" dirty="0" err="1">
                <a:solidFill>
                  <a:schemeClr val="bg1">
                    <a:lumMod val="95000"/>
                    <a:lumOff val="5000"/>
                  </a:schemeClr>
                </a:solidFill>
              </a:rPr>
              <a:t>людини</a:t>
            </a:r>
            <a:r>
              <a:rPr lang="ru-RU" sz="2800" dirty="0">
                <a:solidFill>
                  <a:schemeClr val="bg1">
                    <a:lumMod val="95000"/>
                    <a:lumOff val="5000"/>
                  </a:schemeClr>
                </a:solidFill>
              </a:rPr>
              <a:t> вода становить </a:t>
            </a:r>
            <a:r>
              <a:rPr lang="ru-RU" sz="2800" dirty="0" err="1">
                <a:solidFill>
                  <a:schemeClr val="bg1">
                    <a:lumMod val="95000"/>
                    <a:lumOff val="5000"/>
                  </a:schemeClr>
                </a:solidFill>
              </a:rPr>
              <a:t>понад</a:t>
            </a:r>
            <a:r>
              <a:rPr lang="ru-RU" sz="2800" dirty="0">
                <a:solidFill>
                  <a:schemeClr val="bg1">
                    <a:lumMod val="95000"/>
                    <a:lumOff val="5000"/>
                  </a:schemeClr>
                </a:solidFill>
              </a:rPr>
              <a:t> ½ </a:t>
            </a:r>
            <a:r>
              <a:rPr lang="ru-RU" sz="2800" dirty="0" err="1">
                <a:solidFill>
                  <a:schemeClr val="bg1">
                    <a:lumMod val="95000"/>
                    <a:lumOff val="5000"/>
                  </a:schemeClr>
                </a:solidFill>
              </a:rPr>
              <a:t>маси</a:t>
            </a:r>
            <a:r>
              <a:rPr lang="ru-RU" sz="2800" dirty="0">
                <a:solidFill>
                  <a:schemeClr val="bg1">
                    <a:lumMod val="95000"/>
                    <a:lumOff val="5000"/>
                  </a:schemeClr>
                </a:solidFill>
              </a:rPr>
              <a:t> </a:t>
            </a:r>
            <a:r>
              <a:rPr lang="ru-RU" sz="2800" dirty="0" err="1">
                <a:solidFill>
                  <a:schemeClr val="bg1">
                    <a:lumMod val="95000"/>
                    <a:lumOff val="5000"/>
                  </a:schemeClr>
                </a:solidFill>
              </a:rPr>
              <a:t>тіла</a:t>
            </a:r>
            <a:r>
              <a:rPr lang="ru-RU" sz="2800" dirty="0">
                <a:solidFill>
                  <a:schemeClr val="bg1">
                    <a:lumMod val="95000"/>
                    <a:lumOff val="5000"/>
                  </a:schemeClr>
                </a:solidFill>
              </a:rPr>
              <a:t>. Вона </a:t>
            </a:r>
            <a:r>
              <a:rPr lang="ru-RU" sz="2800" dirty="0" err="1">
                <a:solidFill>
                  <a:schemeClr val="bg1">
                    <a:lumMod val="95000"/>
                    <a:lumOff val="5000"/>
                  </a:schemeClr>
                </a:solidFill>
              </a:rPr>
              <a:t>наявна</a:t>
            </a:r>
            <a:r>
              <a:rPr lang="ru-RU" sz="2800" dirty="0">
                <a:solidFill>
                  <a:schemeClr val="bg1">
                    <a:lumMod val="95000"/>
                    <a:lumOff val="5000"/>
                  </a:schemeClr>
                </a:solidFill>
              </a:rPr>
              <a:t> у </a:t>
            </a:r>
            <a:r>
              <a:rPr lang="ru-RU" sz="2800" dirty="0" err="1">
                <a:solidFill>
                  <a:schemeClr val="bg1">
                    <a:lumMod val="95000"/>
                    <a:lumOff val="5000"/>
                  </a:schemeClr>
                </a:solidFill>
              </a:rPr>
              <a:t>складі</a:t>
            </a:r>
            <a:r>
              <a:rPr lang="ru-RU" sz="2800" dirty="0">
                <a:solidFill>
                  <a:schemeClr val="bg1">
                    <a:lumMod val="95000"/>
                    <a:lumOff val="5000"/>
                  </a:schemeClr>
                </a:solidFill>
              </a:rPr>
              <a:t> </a:t>
            </a:r>
            <a:r>
              <a:rPr lang="ru-RU" sz="2800" dirty="0" err="1">
                <a:solidFill>
                  <a:schemeClr val="bg1">
                    <a:lumMod val="95000"/>
                    <a:lumOff val="5000"/>
                  </a:schemeClr>
                </a:solidFill>
              </a:rPr>
              <a:t>крові</a:t>
            </a:r>
            <a:r>
              <a:rPr lang="ru-RU" sz="2800" dirty="0">
                <a:solidFill>
                  <a:schemeClr val="bg1">
                    <a:lumMod val="95000"/>
                    <a:lumOff val="5000"/>
                  </a:schemeClr>
                </a:solidFill>
              </a:rPr>
              <a:t>, </a:t>
            </a:r>
            <a:r>
              <a:rPr lang="ru-RU" sz="2800" dirty="0" err="1">
                <a:solidFill>
                  <a:schemeClr val="bg1">
                    <a:lumMod val="95000"/>
                    <a:lumOff val="5000"/>
                  </a:schemeClr>
                </a:solidFill>
              </a:rPr>
              <a:t>травних</a:t>
            </a:r>
            <a:r>
              <a:rPr lang="ru-RU" sz="2800" dirty="0">
                <a:solidFill>
                  <a:schemeClr val="bg1">
                    <a:lumMod val="95000"/>
                    <a:lumOff val="5000"/>
                  </a:schemeClr>
                </a:solidFill>
              </a:rPr>
              <a:t> </a:t>
            </a:r>
            <a:r>
              <a:rPr lang="ru-RU" sz="2800" dirty="0" err="1">
                <a:solidFill>
                  <a:schemeClr val="bg1">
                    <a:lumMod val="95000"/>
                    <a:lumOff val="5000"/>
                  </a:schemeClr>
                </a:solidFill>
              </a:rPr>
              <a:t>соків</a:t>
            </a:r>
            <a:r>
              <a:rPr lang="ru-RU" sz="2800" dirty="0">
                <a:solidFill>
                  <a:schemeClr val="bg1">
                    <a:lumMod val="95000"/>
                    <a:lumOff val="5000"/>
                  </a:schemeClr>
                </a:solidFill>
              </a:rPr>
              <a:t>, </a:t>
            </a:r>
            <a:r>
              <a:rPr lang="ru-RU" sz="2800" dirty="0" err="1">
                <a:solidFill>
                  <a:schemeClr val="bg1">
                    <a:lumMod val="95000"/>
                    <a:lumOff val="5000"/>
                  </a:schemeClr>
                </a:solidFill>
              </a:rPr>
              <a:t>сліз</a:t>
            </a:r>
            <a:r>
              <a:rPr lang="ru-RU" sz="2800" dirty="0">
                <a:solidFill>
                  <a:schemeClr val="bg1">
                    <a:lumMod val="95000"/>
                    <a:lumOff val="5000"/>
                  </a:schemeClr>
                </a:solidFill>
              </a:rPr>
              <a:t> та </a:t>
            </a:r>
            <a:r>
              <a:rPr lang="ru-RU" sz="2800" dirty="0" err="1">
                <a:solidFill>
                  <a:schemeClr val="bg1">
                    <a:lumMod val="95000"/>
                    <a:lumOff val="5000"/>
                  </a:schemeClr>
                </a:solidFill>
              </a:rPr>
              <a:t>інших</a:t>
            </a:r>
            <a:r>
              <a:rPr lang="ru-RU" sz="2800" dirty="0">
                <a:solidFill>
                  <a:schemeClr val="bg1">
                    <a:lumMod val="95000"/>
                    <a:lumOff val="5000"/>
                  </a:schemeClr>
                </a:solidFill>
              </a:rPr>
              <a:t> </a:t>
            </a:r>
            <a:r>
              <a:rPr lang="ru-RU" sz="2800" dirty="0" err="1">
                <a:solidFill>
                  <a:schemeClr val="bg1">
                    <a:lumMod val="95000"/>
                    <a:lumOff val="5000"/>
                  </a:schemeClr>
                </a:solidFill>
              </a:rPr>
              <a:t>рідин</a:t>
            </a:r>
            <a:r>
              <a:rPr lang="ru-RU" sz="2800" dirty="0">
                <a:solidFill>
                  <a:schemeClr val="bg1">
                    <a:lumMod val="95000"/>
                    <a:lumOff val="5000"/>
                  </a:schemeClr>
                </a:solidFill>
              </a:rPr>
              <a:t> </a:t>
            </a:r>
            <a:r>
              <a:rPr lang="ru-RU" sz="2800" dirty="0" err="1">
                <a:solidFill>
                  <a:schemeClr val="bg1">
                    <a:lumMod val="95000"/>
                    <a:lumOff val="5000"/>
                  </a:schemeClr>
                </a:solidFill>
              </a:rPr>
              <a:t>тіла</a:t>
            </a:r>
            <a:r>
              <a:rPr lang="ru-RU" sz="2800" dirty="0">
                <a:solidFill>
                  <a:schemeClr val="bg1">
                    <a:lumMod val="95000"/>
                    <a:lumOff val="5000"/>
                  </a:schemeClr>
                </a:solidFill>
              </a:rPr>
              <a:t>. </a:t>
            </a:r>
            <a:r>
              <a:rPr lang="ru-RU" sz="2800" dirty="0" err="1">
                <a:solidFill>
                  <a:schemeClr val="bg1">
                    <a:lumMod val="95000"/>
                    <a:lumOff val="5000"/>
                  </a:schemeClr>
                </a:solidFill>
              </a:rPr>
              <a:t>Навіть</a:t>
            </a:r>
            <a:r>
              <a:rPr lang="ru-RU" sz="2800" dirty="0">
                <a:solidFill>
                  <a:schemeClr val="bg1">
                    <a:lumMod val="95000"/>
                    <a:lumOff val="5000"/>
                  </a:schemeClr>
                </a:solidFill>
              </a:rPr>
              <a:t> </a:t>
            </a:r>
            <a:r>
              <a:rPr lang="ru-RU" sz="2800" dirty="0" err="1">
                <a:solidFill>
                  <a:schemeClr val="bg1">
                    <a:lumMod val="95000"/>
                    <a:lumOff val="5000"/>
                  </a:schemeClr>
                </a:solidFill>
              </a:rPr>
              <a:t>кістки</a:t>
            </a:r>
            <a:r>
              <a:rPr lang="ru-RU" sz="2800" dirty="0">
                <a:solidFill>
                  <a:schemeClr val="bg1">
                    <a:lumMod val="95000"/>
                    <a:lumOff val="5000"/>
                  </a:schemeClr>
                </a:solidFill>
              </a:rPr>
              <a:t> </a:t>
            </a:r>
            <a:r>
              <a:rPr lang="ru-RU" sz="2800" dirty="0" err="1">
                <a:solidFill>
                  <a:schemeClr val="bg1">
                    <a:lumMod val="95000"/>
                    <a:lumOff val="5000"/>
                  </a:schemeClr>
                </a:solidFill>
              </a:rPr>
              <a:t>містять</a:t>
            </a:r>
            <a:r>
              <a:rPr lang="ru-RU" sz="2800" dirty="0">
                <a:solidFill>
                  <a:schemeClr val="bg1">
                    <a:lumMod val="95000"/>
                    <a:lumOff val="5000"/>
                  </a:schemeClr>
                </a:solidFill>
              </a:rPr>
              <a:t> воду. </a:t>
            </a:r>
            <a:r>
              <a:rPr lang="ru-RU" sz="2800" dirty="0" err="1">
                <a:solidFill>
                  <a:schemeClr val="bg1">
                    <a:lumMod val="95000"/>
                    <a:lumOff val="5000"/>
                  </a:schemeClr>
                </a:solidFill>
              </a:rPr>
              <a:t>Зневоднення</a:t>
            </a:r>
            <a:r>
              <a:rPr lang="ru-RU" sz="2800" dirty="0">
                <a:solidFill>
                  <a:schemeClr val="bg1">
                    <a:lumMod val="95000"/>
                    <a:lumOff val="5000"/>
                  </a:schemeClr>
                </a:solidFill>
              </a:rPr>
              <a:t> </a:t>
            </a:r>
            <a:r>
              <a:rPr lang="ru-RU" sz="2800" dirty="0" err="1">
                <a:solidFill>
                  <a:schemeClr val="bg1">
                    <a:lumMod val="95000"/>
                    <a:lumOff val="5000"/>
                  </a:schemeClr>
                </a:solidFill>
              </a:rPr>
              <a:t>організму</a:t>
            </a:r>
            <a:r>
              <a:rPr lang="ru-RU" sz="2800" dirty="0">
                <a:solidFill>
                  <a:schemeClr val="bg1">
                    <a:lumMod val="95000"/>
                    <a:lumOff val="5000"/>
                  </a:schemeClr>
                </a:solidFill>
              </a:rPr>
              <a:t> приводить до </a:t>
            </a:r>
            <a:r>
              <a:rPr lang="ru-RU" sz="2800" dirty="0" err="1">
                <a:solidFill>
                  <a:schemeClr val="bg1">
                    <a:lumMod val="95000"/>
                    <a:lumOff val="5000"/>
                  </a:schemeClr>
                </a:solidFill>
              </a:rPr>
              <a:t>його</a:t>
            </a:r>
            <a:r>
              <a:rPr lang="ru-RU" sz="2800" dirty="0">
                <a:solidFill>
                  <a:schemeClr val="bg1">
                    <a:lumMod val="95000"/>
                    <a:lumOff val="5000"/>
                  </a:schemeClr>
                </a:solidFill>
              </a:rPr>
              <a:t> </a:t>
            </a:r>
            <a:r>
              <a:rPr lang="ru-RU" sz="2800" dirty="0" err="1">
                <a:solidFill>
                  <a:schemeClr val="bg1">
                    <a:lumMod val="95000"/>
                    <a:lumOff val="5000"/>
                  </a:schemeClr>
                </a:solidFill>
              </a:rPr>
              <a:t>загибелі</a:t>
            </a:r>
            <a:r>
              <a:rPr lang="ru-RU" sz="2800" dirty="0">
                <a:solidFill>
                  <a:schemeClr val="bg1">
                    <a:lumMod val="95000"/>
                    <a:lumOff val="5000"/>
                  </a:schemeClr>
                </a:solidFill>
              </a:rPr>
              <a:t>. </a:t>
            </a:r>
            <a:r>
              <a:rPr lang="ru-RU" sz="2800" dirty="0" err="1">
                <a:solidFill>
                  <a:schemeClr val="bg1">
                    <a:lumMod val="95000"/>
                    <a:lumOff val="5000"/>
                  </a:schemeClr>
                </a:solidFill>
              </a:rPr>
              <a:t>Під</a:t>
            </a:r>
            <a:r>
              <a:rPr lang="ru-RU" sz="2800" dirty="0">
                <a:solidFill>
                  <a:schemeClr val="bg1">
                    <a:lumMod val="95000"/>
                    <a:lumOff val="5000"/>
                  </a:schemeClr>
                </a:solidFill>
              </a:rPr>
              <a:t> час </a:t>
            </a:r>
            <a:r>
              <a:rPr lang="ru-RU" sz="2800" dirty="0" err="1">
                <a:solidFill>
                  <a:schemeClr val="bg1">
                    <a:lumMod val="95000"/>
                    <a:lumOff val="5000"/>
                  </a:schemeClr>
                </a:solidFill>
              </a:rPr>
              <a:t>випаровування</a:t>
            </a:r>
            <a:r>
              <a:rPr lang="ru-RU" sz="2800" dirty="0">
                <a:solidFill>
                  <a:schemeClr val="bg1">
                    <a:lumMod val="95000"/>
                    <a:lumOff val="5000"/>
                  </a:schemeClr>
                </a:solidFill>
              </a:rPr>
              <a:t> води з потом </a:t>
            </a:r>
            <a:r>
              <a:rPr lang="ru-RU" sz="2800" dirty="0" err="1">
                <a:solidFill>
                  <a:schemeClr val="bg1">
                    <a:lumMod val="95000"/>
                    <a:lumOff val="5000"/>
                  </a:schemeClr>
                </a:solidFill>
              </a:rPr>
              <a:t>тіла</a:t>
            </a:r>
            <a:r>
              <a:rPr lang="ru-RU" sz="2800" dirty="0">
                <a:solidFill>
                  <a:schemeClr val="bg1">
                    <a:lumMod val="95000"/>
                    <a:lumOff val="5000"/>
                  </a:schemeClr>
                </a:solidFill>
              </a:rPr>
              <a:t> </a:t>
            </a:r>
            <a:r>
              <a:rPr lang="ru-RU" sz="2800" dirty="0" err="1">
                <a:solidFill>
                  <a:schemeClr val="bg1">
                    <a:lumMod val="95000"/>
                    <a:lumOff val="5000"/>
                  </a:schemeClr>
                </a:solidFill>
              </a:rPr>
              <a:t>тварин</a:t>
            </a:r>
            <a:r>
              <a:rPr lang="ru-RU" sz="2800" dirty="0">
                <a:solidFill>
                  <a:schemeClr val="bg1">
                    <a:lumMod val="95000"/>
                    <a:lumOff val="5000"/>
                  </a:schemeClr>
                </a:solidFill>
              </a:rPr>
              <a:t> і </a:t>
            </a:r>
            <a:r>
              <a:rPr lang="ru-RU" sz="2800" dirty="0" err="1">
                <a:solidFill>
                  <a:schemeClr val="bg1">
                    <a:lumMod val="95000"/>
                    <a:lumOff val="5000"/>
                  </a:schemeClr>
                </a:solidFill>
              </a:rPr>
              <a:t>людини</a:t>
            </a:r>
            <a:r>
              <a:rPr lang="ru-RU" sz="2800" dirty="0">
                <a:solidFill>
                  <a:schemeClr val="bg1">
                    <a:lumMod val="95000"/>
                    <a:lumOff val="5000"/>
                  </a:schemeClr>
                </a:solidFill>
              </a:rPr>
              <a:t> </a:t>
            </a:r>
            <a:r>
              <a:rPr lang="ru-RU" sz="2800" dirty="0" err="1">
                <a:solidFill>
                  <a:schemeClr val="bg1">
                    <a:lumMod val="95000"/>
                    <a:lumOff val="5000"/>
                  </a:schemeClr>
                </a:solidFill>
              </a:rPr>
              <a:t>охолоджуються</a:t>
            </a:r>
            <a:r>
              <a:rPr lang="ru-RU" sz="2800" dirty="0">
                <a:solidFill>
                  <a:schemeClr val="bg1">
                    <a:lumMod val="95000"/>
                    <a:lumOff val="5000"/>
                  </a:schemeClr>
                </a:solidFill>
              </a:rPr>
              <a:t>. Таким чином, вода </a:t>
            </a:r>
            <a:r>
              <a:rPr lang="ru-RU" sz="2800" dirty="0" err="1">
                <a:solidFill>
                  <a:schemeClr val="bg1">
                    <a:lumMod val="95000"/>
                    <a:lumOff val="5000"/>
                  </a:schemeClr>
                </a:solidFill>
              </a:rPr>
              <a:t>відіграє</a:t>
            </a:r>
            <a:r>
              <a:rPr lang="ru-RU" sz="2800" dirty="0">
                <a:solidFill>
                  <a:schemeClr val="bg1">
                    <a:lumMod val="95000"/>
                    <a:lumOff val="5000"/>
                  </a:schemeClr>
                </a:solidFill>
              </a:rPr>
              <a:t> </a:t>
            </a:r>
            <a:r>
              <a:rPr lang="ru-RU" sz="2800" dirty="0" err="1">
                <a:solidFill>
                  <a:schemeClr val="bg1">
                    <a:lumMod val="95000"/>
                    <a:lumOff val="5000"/>
                  </a:schemeClr>
                </a:solidFill>
              </a:rPr>
              <a:t>значну</a:t>
            </a:r>
            <a:r>
              <a:rPr lang="ru-RU" sz="2800" dirty="0">
                <a:solidFill>
                  <a:schemeClr val="bg1">
                    <a:lumMod val="95000"/>
                    <a:lumOff val="5000"/>
                  </a:schemeClr>
                </a:solidFill>
              </a:rPr>
              <a:t> роль у </a:t>
            </a:r>
            <a:r>
              <a:rPr lang="ru-RU" sz="2800" dirty="0" err="1">
                <a:solidFill>
                  <a:schemeClr val="bg1">
                    <a:lumMod val="95000"/>
                    <a:lumOff val="5000"/>
                  </a:schemeClr>
                </a:solidFill>
              </a:rPr>
              <a:t>теплорегуляції</a:t>
            </a:r>
            <a:r>
              <a:rPr lang="ru-RU" sz="2800" dirty="0">
                <a:solidFill>
                  <a:schemeClr val="bg1">
                    <a:lumMod val="95000"/>
                    <a:lumOff val="5000"/>
                  </a:schemeClr>
                </a:solidFill>
              </a:rPr>
              <a:t> </a:t>
            </a:r>
            <a:r>
              <a:rPr lang="ru-RU" sz="2800" dirty="0" err="1">
                <a:solidFill>
                  <a:schemeClr val="bg1">
                    <a:lumMod val="95000"/>
                    <a:lumOff val="5000"/>
                  </a:schemeClr>
                </a:solidFill>
              </a:rPr>
              <a:t>організму</a:t>
            </a:r>
            <a:r>
              <a:rPr lang="ru-RU" sz="2800" dirty="0">
                <a:solidFill>
                  <a:schemeClr val="bg1">
                    <a:lumMod val="95000"/>
                    <a:lumOff val="5000"/>
                  </a:schemeClr>
                </a:solidFill>
              </a:rPr>
              <a:t>.</a:t>
            </a:r>
            <a:endParaRPr lang="ru-RU" sz="2800" dirty="0" smtClean="0">
              <a:solidFill>
                <a:schemeClr val="bg1">
                  <a:lumMod val="95000"/>
                  <a:lumOff val="5000"/>
                </a:schemeClr>
              </a:solidFill>
            </a:endParaRPr>
          </a:p>
          <a:p>
            <a:pPr marL="0" indent="0">
              <a:lnSpc>
                <a:spcPct val="100000"/>
              </a:lnSpc>
              <a:buNone/>
            </a:pPr>
            <a:endParaRPr lang="ru-RU" sz="2800" dirty="0">
              <a:solidFill>
                <a:schemeClr val="bg1">
                  <a:lumMod val="95000"/>
                  <a:lumOff val="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81340" y="2658507"/>
            <a:ext cx="7976212" cy="4486620"/>
          </a:xfrm>
          <a:prstGeom prst="rect">
            <a:avLst/>
          </a:prstGeom>
        </p:spPr>
      </p:pic>
    </p:spTree>
    <p:extLst>
      <p:ext uri="{BB962C8B-B14F-4D97-AF65-F5344CB8AC3E}">
        <p14:creationId xmlns:p14="http://schemas.microsoft.com/office/powerpoint/2010/main" xmlns="" val="321974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9196" y="0"/>
            <a:ext cx="5600910" cy="719980"/>
          </a:xfrm>
        </p:spPr>
        <p:txBody>
          <a:bodyPr>
            <a:normAutofit fontScale="90000"/>
          </a:bodyPr>
          <a:lstStyle/>
          <a:p>
            <a:r>
              <a:rPr lang="uk-UA" dirty="0" smtClean="0"/>
              <a:t>Будова молекули води</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59651" y="1244905"/>
            <a:ext cx="5404750" cy="4652384"/>
          </a:xfrm>
        </p:spPr>
      </p:pic>
      <p:sp>
        <p:nvSpPr>
          <p:cNvPr id="5" name="TextBox 4"/>
          <p:cNvSpPr txBox="1"/>
          <p:nvPr/>
        </p:nvSpPr>
        <p:spPr>
          <a:xfrm>
            <a:off x="691892" y="1830328"/>
            <a:ext cx="5067759" cy="2554545"/>
          </a:xfrm>
          <a:prstGeom prst="rect">
            <a:avLst/>
          </a:prstGeom>
          <a:noFill/>
        </p:spPr>
        <p:txBody>
          <a:bodyPr wrap="square" rtlCol="0">
            <a:spAutoFit/>
          </a:bodyPr>
          <a:lstStyle/>
          <a:p>
            <a:r>
              <a:rPr lang="uk-UA" sz="3200" dirty="0" smtClean="0">
                <a:solidFill>
                  <a:schemeClr val="bg1">
                    <a:lumMod val="95000"/>
                    <a:lumOff val="5000"/>
                  </a:schemeClr>
                </a:solidFill>
                <a:latin typeface="Times New Roman" panose="02020603050405020304" pitchFamily="18" charset="0"/>
                <a:cs typeface="Times New Roman" panose="02020603050405020304" pitchFamily="18" charset="0"/>
              </a:rPr>
              <a:t>Молекула води складається з двох атомів Гідрогену та одного атома </a:t>
            </a:r>
            <a:r>
              <a:rPr lang="uk-UA" sz="3200" dirty="0" err="1" smtClean="0">
                <a:solidFill>
                  <a:schemeClr val="bg1">
                    <a:lumMod val="95000"/>
                    <a:lumOff val="5000"/>
                  </a:schemeClr>
                </a:solidFill>
                <a:latin typeface="Times New Roman" panose="02020603050405020304" pitchFamily="18" charset="0"/>
                <a:cs typeface="Times New Roman" panose="02020603050405020304" pitchFamily="18" charset="0"/>
              </a:rPr>
              <a:t>Оксигену</a:t>
            </a:r>
            <a:r>
              <a:rPr lang="uk-UA" sz="3200" dirty="0" smtClean="0">
                <a:solidFill>
                  <a:schemeClr val="bg1">
                    <a:lumMod val="95000"/>
                    <a:lumOff val="5000"/>
                  </a:schemeClr>
                </a:solidFill>
                <a:latin typeface="Times New Roman" panose="02020603050405020304" pitchFamily="18" charset="0"/>
                <a:cs typeface="Times New Roman" panose="02020603050405020304" pitchFamily="18" charset="0"/>
              </a:rPr>
              <a:t>, які знаходяться один відносно одного під кутом 105°</a:t>
            </a:r>
            <a:endParaRPr lang="ru-RU" sz="32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8396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949" y="-152662"/>
            <a:ext cx="9905998" cy="1478570"/>
          </a:xfrm>
        </p:spPr>
        <p:txBody>
          <a:bodyPr/>
          <a:lstStyle/>
          <a:p>
            <a:r>
              <a:rPr lang="uk-UA" dirty="0" smtClean="0"/>
              <a:t>Фізичні властивості води</a:t>
            </a:r>
            <a:endParaRPr lang="ru-RU" dirty="0"/>
          </a:p>
        </p:txBody>
      </p:sp>
      <p:sp>
        <p:nvSpPr>
          <p:cNvPr id="8" name="TextBox 7"/>
          <p:cNvSpPr txBox="1"/>
          <p:nvPr/>
        </p:nvSpPr>
        <p:spPr>
          <a:xfrm>
            <a:off x="903384" y="1325908"/>
            <a:ext cx="8615190" cy="4801314"/>
          </a:xfrm>
          <a:prstGeom prst="rect">
            <a:avLst/>
          </a:prstGeom>
          <a:noFill/>
        </p:spPr>
        <p:txBody>
          <a:bodyPr wrap="square" rtlCol="0">
            <a:spAutoFit/>
          </a:bodyPr>
          <a:lstStyle/>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Рідина без кольору, запаху, смаку</a:t>
            </a:r>
          </a:p>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Температура замерзання 0°С</a:t>
            </a:r>
          </a:p>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Температура кипіння 100°С</a:t>
            </a:r>
          </a:p>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Густина води (при 4°С) 1 г/см</a:t>
            </a:r>
            <a:r>
              <a:rPr lang="uk-UA" sz="3600" baseline="30000" dirty="0" smtClean="0">
                <a:solidFill>
                  <a:schemeClr val="bg1">
                    <a:lumMod val="95000"/>
                    <a:lumOff val="5000"/>
                  </a:schemeClr>
                </a:solidFill>
                <a:latin typeface="Times New Roman" panose="02020603050405020304" pitchFamily="18" charset="0"/>
                <a:cs typeface="Times New Roman" panose="02020603050405020304" pitchFamily="18" charset="0"/>
              </a:rPr>
              <a:t>3 </a:t>
            </a:r>
            <a:endPar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Густина льоду 0,917 г/см</a:t>
            </a:r>
            <a:r>
              <a:rPr lang="uk-UA" sz="3600" baseline="30000" dirty="0" smtClean="0">
                <a:solidFill>
                  <a:schemeClr val="bg1">
                    <a:lumMod val="95000"/>
                    <a:lumOff val="5000"/>
                  </a:schemeClr>
                </a:solidFill>
                <a:latin typeface="Times New Roman" panose="02020603050405020304" pitchFamily="18" charset="0"/>
                <a:cs typeface="Times New Roman" panose="02020603050405020304" pitchFamily="18" charset="0"/>
              </a:rPr>
              <a:t>3 </a:t>
            </a:r>
            <a:endPar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Має малу теплопровідність</a:t>
            </a:r>
          </a:p>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Не проводить електричний струм</a:t>
            </a:r>
          </a:p>
          <a:p>
            <a:pPr marL="285750" indent="-285750">
              <a:buFont typeface="Arial" panose="020B0604020202020204" pitchFamily="34" charset="0"/>
              <a:buChar char="•"/>
            </a:pPr>
            <a:r>
              <a:rPr lang="uk-UA" sz="3600" dirty="0" smtClean="0">
                <a:solidFill>
                  <a:schemeClr val="bg1">
                    <a:lumMod val="95000"/>
                    <a:lumOff val="5000"/>
                  </a:schemeClr>
                </a:solidFill>
                <a:latin typeface="Times New Roman" panose="02020603050405020304" pitchFamily="18" charset="0"/>
                <a:cs typeface="Times New Roman" panose="02020603050405020304" pitchFamily="18" charset="0"/>
              </a:rPr>
              <a:t>Добрий розчинник багатьох речовин </a:t>
            </a:r>
            <a:endParaRPr lang="uk-UA" sz="3600" baseline="30000"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67421" y="1864160"/>
            <a:ext cx="3546054" cy="2902617"/>
          </a:xfrm>
          <a:prstGeom prst="rect">
            <a:avLst/>
          </a:prstGeom>
        </p:spPr>
      </p:pic>
    </p:spTree>
    <p:extLst>
      <p:ext uri="{BB962C8B-B14F-4D97-AF65-F5344CB8AC3E}">
        <p14:creationId xmlns:p14="http://schemas.microsoft.com/office/powerpoint/2010/main" xmlns="" val="345917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2863" y="-97578"/>
            <a:ext cx="9516066" cy="1320450"/>
          </a:xfrm>
        </p:spPr>
        <p:txBody>
          <a:bodyPr/>
          <a:lstStyle/>
          <a:p>
            <a:r>
              <a:rPr lang="uk-UA" dirty="0" smtClean="0"/>
              <a:t>Хімічні властивості води</a:t>
            </a:r>
            <a:endParaRPr lang="ru-RU" dirty="0"/>
          </a:p>
        </p:txBody>
      </p:sp>
      <p:sp>
        <p:nvSpPr>
          <p:cNvPr id="3" name="Объект 2"/>
          <p:cNvSpPr>
            <a:spLocks noGrp="1"/>
          </p:cNvSpPr>
          <p:nvPr>
            <p:ph idx="1"/>
          </p:nvPr>
        </p:nvSpPr>
        <p:spPr>
          <a:xfrm>
            <a:off x="1156770" y="837282"/>
            <a:ext cx="10598227" cy="5916058"/>
          </a:xfrm>
        </p:spPr>
        <p:txBody>
          <a:bodyPr>
            <a:normAutofit fontScale="55000" lnSpcReduction="20000"/>
          </a:bodyPr>
          <a:lstStyle/>
          <a:p>
            <a:pPr marL="0" indent="0">
              <a:buNone/>
            </a:pPr>
            <a:r>
              <a:rPr lang="uk-UA" sz="6000" dirty="0" smtClean="0">
                <a:solidFill>
                  <a:schemeClr val="bg1">
                    <a:lumMod val="95000"/>
                    <a:lumOff val="5000"/>
                  </a:schemeClr>
                </a:solidFill>
                <a:latin typeface="Times New Roman" panose="02020603050405020304" pitchFamily="18" charset="0"/>
                <a:cs typeface="Times New Roman" panose="02020603050405020304" pitchFamily="18" charset="0"/>
              </a:rPr>
              <a:t>1. Взаємодія з простими речовинами</a:t>
            </a:r>
          </a:p>
          <a:p>
            <a:pPr marL="0" indent="0">
              <a:buNone/>
            </a:pPr>
            <a:r>
              <a:rPr lang="ru-RU" sz="6000" i="1" dirty="0" smtClean="0">
                <a:solidFill>
                  <a:schemeClr val="bg1">
                    <a:lumMod val="95000"/>
                    <a:lumOff val="5000"/>
                  </a:schemeClr>
                </a:solidFill>
                <a:latin typeface="Times New Roman" panose="02020603050405020304" pitchFamily="18" charset="0"/>
                <a:cs typeface="Times New Roman" panose="02020603050405020304" pitchFamily="18" charset="0"/>
              </a:rPr>
              <a:t>А</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з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лужними</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і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лужноземельними</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металами</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a:t>
            </a:r>
            <a:endParaRPr lang="ru-RU" sz="6000" i="1"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0" indent="0">
              <a:buNone/>
            </a:pPr>
            <a:r>
              <a:rPr lang="ru-RU" sz="6000" i="1" dirty="0" smtClean="0">
                <a:latin typeface="Times New Roman" panose="02020603050405020304" pitchFamily="18" charset="0"/>
                <a:cs typeface="Times New Roman" panose="02020603050405020304" pitchFamily="18" charset="0"/>
              </a:rPr>
              <a:t>  2</a:t>
            </a:r>
            <a:r>
              <a:rPr lang="en-US" sz="6000" i="1" dirty="0" smtClean="0">
                <a:latin typeface="Times New Roman" panose="02020603050405020304" pitchFamily="18" charset="0"/>
                <a:cs typeface="Times New Roman" panose="02020603050405020304" pitchFamily="18" charset="0"/>
              </a:rPr>
              <a:t>Na + 2</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r>
              <a:rPr lang="en-US" sz="6000" dirty="0" smtClean="0">
                <a:latin typeface="Times New Roman" panose="02020603050405020304" pitchFamily="18" charset="0"/>
                <a:cs typeface="Times New Roman" panose="02020603050405020304" pitchFamily="18" charset="0"/>
              </a:rPr>
              <a:t>O </a:t>
            </a:r>
            <a:r>
              <a:rPr lang="en-US" sz="6000" i="1" dirty="0" smtClean="0">
                <a:latin typeface="Times New Roman" panose="02020603050405020304" pitchFamily="18" charset="0"/>
                <a:cs typeface="Times New Roman" panose="02020603050405020304" pitchFamily="18" charset="0"/>
              </a:rPr>
              <a:t>= 2NaOH + </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endParaRPr lang="uk-UA" sz="6000" i="1" dirty="0" smtClean="0">
              <a:latin typeface="Times New Roman" panose="02020603050405020304" pitchFamily="18" charset="0"/>
              <a:cs typeface="Times New Roman" panose="02020603050405020304" pitchFamily="18" charset="0"/>
            </a:endParaRPr>
          </a:p>
          <a:p>
            <a:pPr marL="0" indent="0">
              <a:buNone/>
            </a:pPr>
            <a:r>
              <a:rPr lang="uk-UA" sz="6000" i="1" dirty="0" smtClean="0">
                <a:latin typeface="Times New Roman" panose="02020603050405020304" pitchFamily="18" charset="0"/>
                <a:cs typeface="Times New Roman" panose="02020603050405020304" pitchFamily="18" charset="0"/>
              </a:rPr>
              <a:t>  </a:t>
            </a:r>
            <a:r>
              <a:rPr lang="en-US" sz="6000" i="1" dirty="0" err="1" smtClean="0">
                <a:latin typeface="Times New Roman" panose="02020603050405020304" pitchFamily="18" charset="0"/>
                <a:cs typeface="Times New Roman" panose="02020603050405020304" pitchFamily="18" charset="0"/>
              </a:rPr>
              <a:t>Ca</a:t>
            </a:r>
            <a:r>
              <a:rPr lang="en-US" sz="6000" i="1" dirty="0" smtClean="0">
                <a:latin typeface="Times New Roman" panose="02020603050405020304" pitchFamily="18" charset="0"/>
                <a:cs typeface="Times New Roman" panose="02020603050405020304" pitchFamily="18" charset="0"/>
              </a:rPr>
              <a:t> + 2</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r>
              <a:rPr lang="en-US" sz="6000" dirty="0" smtClean="0">
                <a:latin typeface="Times New Roman" panose="02020603050405020304" pitchFamily="18" charset="0"/>
                <a:cs typeface="Times New Roman" panose="02020603050405020304" pitchFamily="18" charset="0"/>
              </a:rPr>
              <a:t>O </a:t>
            </a:r>
            <a:r>
              <a:rPr lang="en-US" sz="6000" i="1" dirty="0" smtClean="0">
                <a:latin typeface="Times New Roman" panose="02020603050405020304" pitchFamily="18" charset="0"/>
                <a:cs typeface="Times New Roman" panose="02020603050405020304" pitchFamily="18" charset="0"/>
              </a:rPr>
              <a:t>= </a:t>
            </a:r>
            <a:r>
              <a:rPr lang="en-US" sz="6000" i="1" dirty="0" err="1" smtClean="0">
                <a:latin typeface="Times New Roman" panose="02020603050405020304" pitchFamily="18" charset="0"/>
                <a:cs typeface="Times New Roman" panose="02020603050405020304" pitchFamily="18" charset="0"/>
              </a:rPr>
              <a:t>Ca</a:t>
            </a:r>
            <a:r>
              <a:rPr lang="en-US" sz="6000" dirty="0" smtClean="0">
                <a:latin typeface="Times New Roman" panose="02020603050405020304" pitchFamily="18" charset="0"/>
                <a:cs typeface="Times New Roman" panose="02020603050405020304" pitchFamily="18" charset="0"/>
              </a:rPr>
              <a:t>(OH)</a:t>
            </a:r>
            <a:r>
              <a:rPr lang="en-US" sz="6000" baseline="-25000" dirty="0" smtClean="0">
                <a:latin typeface="Times New Roman" panose="02020603050405020304" pitchFamily="18" charset="0"/>
                <a:cs typeface="Times New Roman" panose="02020603050405020304" pitchFamily="18" charset="0"/>
              </a:rPr>
              <a:t>2</a:t>
            </a:r>
            <a:r>
              <a:rPr lang="en-US" sz="6000" dirty="0">
                <a:latin typeface="Times New Roman" panose="02020603050405020304" pitchFamily="18" charset="0"/>
                <a:cs typeface="Times New Roman" panose="02020603050405020304" pitchFamily="18" charset="0"/>
              </a:rPr>
              <a:t> </a:t>
            </a:r>
            <a:r>
              <a:rPr lang="en-US" sz="6000" i="1" dirty="0" smtClean="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endParaRPr lang="uk-UA" sz="6000" i="1" dirty="0" smtClean="0">
              <a:latin typeface="Times New Roman" panose="02020603050405020304" pitchFamily="18" charset="0"/>
              <a:cs typeface="Times New Roman" panose="02020603050405020304" pitchFamily="18" charset="0"/>
            </a:endParaRPr>
          </a:p>
          <a:p>
            <a:pPr marL="0" indent="0">
              <a:buNone/>
            </a:pPr>
            <a:r>
              <a:rPr lang="uk-UA" sz="6000" i="1" dirty="0" smtClean="0">
                <a:solidFill>
                  <a:schemeClr val="bg1">
                    <a:lumMod val="95000"/>
                    <a:lumOff val="5000"/>
                  </a:schemeClr>
                </a:solidFill>
                <a:latin typeface="Times New Roman" panose="02020603050405020304" pitchFamily="18" charset="0"/>
                <a:cs typeface="Times New Roman" panose="02020603050405020304" pitchFamily="18" charset="0"/>
              </a:rPr>
              <a:t>Б)</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6000" i="1" dirty="0" smtClean="0">
                <a:solidFill>
                  <a:schemeClr val="bg1">
                    <a:lumMod val="95000"/>
                    <a:lumOff val="5000"/>
                  </a:schemeClr>
                </a:solidFill>
                <a:latin typeface="Times New Roman" panose="02020603050405020304" pitchFamily="18" charset="0"/>
                <a:cs typeface="Times New Roman" panose="02020603050405020304" pitchFamily="18" charset="0"/>
              </a:rPr>
              <a:t>при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нагріванні</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до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високої</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температури</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з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деякими</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6000" i="1" dirty="0" err="1">
                <a:solidFill>
                  <a:schemeClr val="bg1">
                    <a:lumMod val="95000"/>
                    <a:lumOff val="5000"/>
                  </a:schemeClr>
                </a:solidFill>
                <a:latin typeface="Times New Roman" panose="02020603050405020304" pitchFamily="18" charset="0"/>
                <a:cs typeface="Times New Roman" panose="02020603050405020304" pitchFamily="18" charset="0"/>
              </a:rPr>
              <a:t>металами</a:t>
            </a:r>
            <a:r>
              <a:rPr lang="ru-RU" sz="6000" i="1" dirty="0">
                <a:solidFill>
                  <a:schemeClr val="bg1">
                    <a:lumMod val="95000"/>
                    <a:lumOff val="5000"/>
                  </a:schemeClr>
                </a:solidFill>
                <a:latin typeface="Times New Roman" panose="02020603050405020304" pitchFamily="18" charset="0"/>
                <a:cs typeface="Times New Roman" panose="02020603050405020304" pitchFamily="18" charset="0"/>
              </a:rPr>
              <a:t> і </a:t>
            </a:r>
            <a:r>
              <a:rPr lang="ru-RU" sz="6000" i="1" dirty="0" err="1" smtClean="0">
                <a:solidFill>
                  <a:schemeClr val="bg1">
                    <a:lumMod val="95000"/>
                    <a:lumOff val="5000"/>
                  </a:schemeClr>
                </a:solidFill>
                <a:latin typeface="Times New Roman" panose="02020603050405020304" pitchFamily="18" charset="0"/>
                <a:cs typeface="Times New Roman" panose="02020603050405020304" pitchFamily="18" charset="0"/>
              </a:rPr>
              <a:t>неметалами</a:t>
            </a:r>
            <a:endParaRPr lang="ru-RU" sz="6000" i="1"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0" indent="0">
              <a:buNone/>
            </a:pPr>
            <a:r>
              <a:rPr lang="ru-RU" sz="6000" i="1" dirty="0" smtClean="0">
                <a:latin typeface="Times New Roman" panose="02020603050405020304" pitchFamily="18" charset="0"/>
                <a:cs typeface="Times New Roman" panose="02020603050405020304" pitchFamily="18" charset="0"/>
              </a:rPr>
              <a:t>  </a:t>
            </a:r>
            <a:r>
              <a:rPr lang="en-US" sz="6000" i="1" dirty="0" smtClean="0">
                <a:latin typeface="Times New Roman" panose="02020603050405020304" pitchFamily="18" charset="0"/>
                <a:cs typeface="Times New Roman" panose="02020603050405020304" pitchFamily="18" charset="0"/>
              </a:rPr>
              <a:t>Zn + </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r>
              <a:rPr lang="en-US" sz="6000" dirty="0" smtClean="0">
                <a:latin typeface="Times New Roman" panose="02020603050405020304" pitchFamily="18" charset="0"/>
                <a:cs typeface="Times New Roman" panose="02020603050405020304" pitchFamily="18" charset="0"/>
              </a:rPr>
              <a:t>O </a:t>
            </a:r>
            <a:r>
              <a:rPr lang="en-US" sz="6000" i="1" dirty="0" smtClean="0">
                <a:latin typeface="Times New Roman" panose="02020603050405020304" pitchFamily="18" charset="0"/>
                <a:cs typeface="Times New Roman" panose="02020603050405020304" pitchFamily="18" charset="0"/>
              </a:rPr>
              <a:t>= </a:t>
            </a:r>
            <a:r>
              <a:rPr lang="en-US" sz="6000" i="1" dirty="0" err="1" smtClean="0">
                <a:latin typeface="Times New Roman" panose="02020603050405020304" pitchFamily="18" charset="0"/>
                <a:cs typeface="Times New Roman" panose="02020603050405020304" pitchFamily="18" charset="0"/>
              </a:rPr>
              <a:t>ZnO</a:t>
            </a:r>
            <a:r>
              <a:rPr lang="en-US" sz="6000" i="1" dirty="0" smtClean="0">
                <a:latin typeface="Times New Roman" panose="02020603050405020304" pitchFamily="18" charset="0"/>
                <a:cs typeface="Times New Roman" panose="02020603050405020304" pitchFamily="18" charset="0"/>
              </a:rPr>
              <a:t> + </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endParaRPr lang="uk-UA" sz="6000" i="1" dirty="0" smtClean="0">
              <a:latin typeface="Times New Roman" panose="02020603050405020304" pitchFamily="18" charset="0"/>
              <a:cs typeface="Times New Roman" panose="02020603050405020304" pitchFamily="18" charset="0"/>
            </a:endParaRPr>
          </a:p>
          <a:p>
            <a:pPr marL="0" indent="0">
              <a:buNone/>
            </a:pPr>
            <a:r>
              <a:rPr lang="uk-UA" sz="6000" i="1" dirty="0" smtClean="0">
                <a:latin typeface="Times New Roman" panose="02020603050405020304" pitchFamily="18" charset="0"/>
                <a:cs typeface="Times New Roman" panose="02020603050405020304" pitchFamily="18" charset="0"/>
              </a:rPr>
              <a:t>  </a:t>
            </a:r>
            <a:r>
              <a:rPr lang="en-US" sz="6000" i="1" dirty="0" smtClean="0">
                <a:latin typeface="Times New Roman" panose="02020603050405020304" pitchFamily="18" charset="0"/>
                <a:cs typeface="Times New Roman" panose="02020603050405020304" pitchFamily="18" charset="0"/>
              </a:rPr>
              <a:t>4Fe + 4</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r>
              <a:rPr lang="en-US" sz="6000" dirty="0" smtClean="0">
                <a:latin typeface="Times New Roman" panose="02020603050405020304" pitchFamily="18" charset="0"/>
                <a:cs typeface="Times New Roman" panose="02020603050405020304" pitchFamily="18" charset="0"/>
              </a:rPr>
              <a:t>O </a:t>
            </a:r>
            <a:r>
              <a:rPr lang="en-US" sz="6000" i="1" dirty="0" smtClean="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cs typeface="Times New Roman" panose="02020603050405020304" pitchFamily="18" charset="0"/>
              </a:rPr>
              <a:t>Fe</a:t>
            </a:r>
            <a:r>
              <a:rPr lang="en-US" sz="6000" baseline="-25000" dirty="0" smtClean="0">
                <a:latin typeface="Times New Roman" panose="02020603050405020304" pitchFamily="18" charset="0"/>
                <a:cs typeface="Times New Roman" panose="02020603050405020304" pitchFamily="18" charset="0"/>
              </a:rPr>
              <a:t>3</a:t>
            </a:r>
            <a:r>
              <a:rPr lang="en-US" sz="6000" dirty="0" smtClean="0">
                <a:latin typeface="Times New Roman" panose="02020603050405020304" pitchFamily="18" charset="0"/>
                <a:cs typeface="Times New Roman" panose="02020603050405020304" pitchFamily="18" charset="0"/>
              </a:rPr>
              <a:t>O</a:t>
            </a:r>
            <a:r>
              <a:rPr lang="en-US" sz="6000" baseline="-25000" dirty="0" smtClean="0">
                <a:latin typeface="Times New Roman" panose="02020603050405020304" pitchFamily="18" charset="0"/>
                <a:cs typeface="Times New Roman" panose="02020603050405020304" pitchFamily="18" charset="0"/>
              </a:rPr>
              <a:t>4</a:t>
            </a:r>
            <a:r>
              <a:rPr lang="en-US" sz="6000" dirty="0" smtClean="0">
                <a:latin typeface="Times New Roman" panose="02020603050405020304" pitchFamily="18" charset="0"/>
                <a:cs typeface="Times New Roman" panose="02020603050405020304" pitchFamily="18" charset="0"/>
              </a:rPr>
              <a:t> </a:t>
            </a:r>
            <a:r>
              <a:rPr lang="en-US" sz="6000" i="1" dirty="0" smtClean="0">
                <a:latin typeface="Times New Roman" panose="02020603050405020304" pitchFamily="18" charset="0"/>
                <a:cs typeface="Times New Roman" panose="02020603050405020304" pitchFamily="18" charset="0"/>
              </a:rPr>
              <a:t>+ 4</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r>
              <a:rPr lang="en-US" sz="6000" i="1" dirty="0" smtClean="0">
                <a:latin typeface="Times New Roman" panose="02020603050405020304" pitchFamily="18" charset="0"/>
                <a:cs typeface="Times New Roman" panose="02020603050405020304" pitchFamily="18" charset="0"/>
              </a:rPr>
              <a:t> </a:t>
            </a:r>
            <a:endParaRPr lang="uk-UA" sz="6000" i="1" dirty="0" smtClean="0">
              <a:latin typeface="Times New Roman" panose="02020603050405020304" pitchFamily="18" charset="0"/>
              <a:cs typeface="Times New Roman" panose="02020603050405020304" pitchFamily="18" charset="0"/>
            </a:endParaRPr>
          </a:p>
          <a:p>
            <a:pPr marL="0" indent="0">
              <a:buNone/>
            </a:pPr>
            <a:r>
              <a:rPr lang="uk-UA" sz="6000" i="1" dirty="0" smtClean="0">
                <a:latin typeface="Times New Roman" panose="02020603050405020304" pitchFamily="18" charset="0"/>
                <a:cs typeface="Times New Roman" panose="02020603050405020304" pitchFamily="18" charset="0"/>
              </a:rPr>
              <a:t>  </a:t>
            </a:r>
            <a:r>
              <a:rPr lang="en-US" sz="6000" i="1" dirty="0" smtClean="0">
                <a:latin typeface="Times New Roman" panose="02020603050405020304" pitchFamily="18" charset="0"/>
                <a:cs typeface="Times New Roman" panose="02020603050405020304" pitchFamily="18" charset="0"/>
              </a:rPr>
              <a:t>C + </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r>
              <a:rPr lang="en-US" sz="6000" dirty="0" smtClean="0">
                <a:latin typeface="Times New Roman" panose="02020603050405020304" pitchFamily="18" charset="0"/>
                <a:cs typeface="Times New Roman" panose="02020603050405020304" pitchFamily="18" charset="0"/>
              </a:rPr>
              <a:t>O </a:t>
            </a:r>
            <a:r>
              <a:rPr lang="en-US" sz="6000" i="1" dirty="0" smtClean="0">
                <a:latin typeface="Times New Roman" panose="02020603050405020304" pitchFamily="18" charset="0"/>
                <a:cs typeface="Times New Roman" panose="02020603050405020304" pitchFamily="18" charset="0"/>
              </a:rPr>
              <a:t>= CO + </a:t>
            </a:r>
            <a:r>
              <a:rPr lang="en-US" sz="6000" dirty="0" smtClean="0">
                <a:latin typeface="Times New Roman" panose="02020603050405020304" pitchFamily="18" charset="0"/>
                <a:cs typeface="Times New Roman" panose="02020603050405020304" pitchFamily="18" charset="0"/>
              </a:rPr>
              <a:t>H</a:t>
            </a:r>
            <a:r>
              <a:rPr lang="en-US" sz="6000" baseline="-25000" dirty="0" smtClean="0">
                <a:latin typeface="Times New Roman" panose="02020603050405020304" pitchFamily="18" charset="0"/>
                <a:cs typeface="Times New Roman" panose="02020603050405020304" pitchFamily="18" charset="0"/>
              </a:rPr>
              <a:t>2</a:t>
            </a:r>
            <a:endParaRPr lang="ru-RU" sz="6000" dirty="0">
              <a:latin typeface="Times New Roman" panose="02020603050405020304" pitchFamily="18" charset="0"/>
              <a:cs typeface="Times New Roman" panose="02020603050405020304" pitchFamily="18" charset="0"/>
            </a:endParaRPr>
          </a:p>
          <a:p>
            <a:pPr marL="0" indent="0">
              <a:buNone/>
            </a:pPr>
            <a:endParaRPr lang="uk-UA" i="1" dirty="0" smtClean="0"/>
          </a:p>
          <a:p>
            <a:pPr marL="0" indent="0">
              <a:buNone/>
            </a:pPr>
            <a:endParaRPr lang="ru-RU" dirty="0"/>
          </a:p>
        </p:txBody>
      </p:sp>
    </p:spTree>
    <p:extLst>
      <p:ext uri="{BB962C8B-B14F-4D97-AF65-F5344CB8AC3E}">
        <p14:creationId xmlns:p14="http://schemas.microsoft.com/office/powerpoint/2010/main" xmlns="" val="420511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22872" y="-110169"/>
            <a:ext cx="9824538" cy="5901370"/>
          </a:xfrm>
        </p:spPr>
        <p:txBody>
          <a:bodyPr>
            <a:noAutofit/>
          </a:bodyPr>
          <a:lstStyle/>
          <a:p>
            <a:pPr marL="0" indent="0">
              <a:buNone/>
            </a:pPr>
            <a:r>
              <a:rPr lang="uk-UA" sz="2800" dirty="0" smtClean="0">
                <a:solidFill>
                  <a:schemeClr val="bg1">
                    <a:lumMod val="95000"/>
                    <a:lumOff val="5000"/>
                  </a:schemeClr>
                </a:solidFill>
                <a:latin typeface="Times New Roman" panose="02020603050405020304" pitchFamily="18" charset="0"/>
                <a:cs typeface="Times New Roman" panose="02020603050405020304" pitchFamily="18" charset="0"/>
              </a:rPr>
              <a:t>2. Взаємодія зі складними речовинами</a:t>
            </a:r>
          </a:p>
          <a:p>
            <a:pPr marL="0" indent="0">
              <a:buNone/>
            </a:pP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А) з оксидами </a:t>
            </a:r>
            <a:r>
              <a:rPr lang="ru-RU" sz="2800" i="1" dirty="0" err="1">
                <a:solidFill>
                  <a:schemeClr val="bg1">
                    <a:lumMod val="95000"/>
                    <a:lumOff val="5000"/>
                  </a:schemeClr>
                </a:solidFill>
                <a:latin typeface="Times New Roman" panose="02020603050405020304" pitchFamily="18" charset="0"/>
                <a:cs typeface="Times New Roman" panose="02020603050405020304" pitchFamily="18" charset="0"/>
              </a:rPr>
              <a:t>лужних</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і </a:t>
            </a:r>
            <a:r>
              <a:rPr lang="ru-RU" sz="2800" i="1" dirty="0" err="1">
                <a:solidFill>
                  <a:schemeClr val="bg1">
                    <a:lumMod val="95000"/>
                    <a:lumOff val="5000"/>
                  </a:schemeClr>
                </a:solidFill>
                <a:latin typeface="Times New Roman" panose="02020603050405020304" pitchFamily="18" charset="0"/>
                <a:cs typeface="Times New Roman" panose="02020603050405020304" pitchFamily="18" charset="0"/>
              </a:rPr>
              <a:t>лужноземельних</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800" i="1" dirty="0" err="1">
                <a:solidFill>
                  <a:schemeClr val="bg1">
                    <a:lumMod val="95000"/>
                    <a:lumOff val="5000"/>
                  </a:schemeClr>
                </a:solidFill>
                <a:latin typeface="Times New Roman" panose="02020603050405020304" pitchFamily="18" charset="0"/>
                <a:cs typeface="Times New Roman" panose="02020603050405020304" pitchFamily="18" charset="0"/>
              </a:rPr>
              <a:t>металів</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a:t>
            </a:r>
            <a:endParaRPr lang="ru-RU" sz="2800" i="1"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  Na</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 </a:t>
            </a:r>
            <a:r>
              <a:rPr lang="en-US" sz="2800" i="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r>
              <a:rPr lang="en-US" sz="2800" i="1" dirty="0" smtClean="0">
                <a:latin typeface="Times New Roman" panose="02020603050405020304" pitchFamily="18" charset="0"/>
                <a:cs typeface="Times New Roman" panose="02020603050405020304" pitchFamily="18" charset="0"/>
              </a:rPr>
              <a:t> = 2NaOH </a:t>
            </a:r>
            <a:endParaRPr lang="uk-UA" sz="2800" i="1" dirty="0" smtClean="0">
              <a:latin typeface="Times New Roman" panose="02020603050405020304" pitchFamily="18" charset="0"/>
              <a:cs typeface="Times New Roman" panose="02020603050405020304" pitchFamily="18" charset="0"/>
            </a:endParaRPr>
          </a:p>
          <a:p>
            <a:pPr marL="0" indent="0">
              <a:buNone/>
            </a:pPr>
            <a:r>
              <a:rPr lang="uk-UA"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CaO</a:t>
            </a:r>
            <a:r>
              <a:rPr lang="en-US" sz="2800" i="1" dirty="0" smtClean="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r>
              <a:rPr lang="en-US" sz="2800" i="1" dirty="0" smtClean="0">
                <a:latin typeface="Times New Roman" panose="02020603050405020304" pitchFamily="18" charset="0"/>
                <a:cs typeface="Times New Roman" panose="02020603050405020304" pitchFamily="18" charset="0"/>
              </a:rPr>
              <a:t> = </a:t>
            </a:r>
            <a:r>
              <a:rPr lang="en-US" sz="2800" i="1" dirty="0" err="1" smtClean="0">
                <a:latin typeface="Times New Roman" panose="02020603050405020304" pitchFamily="18" charset="0"/>
                <a:cs typeface="Times New Roman" panose="02020603050405020304" pitchFamily="18" charset="0"/>
              </a:rPr>
              <a:t>Ca</a:t>
            </a:r>
            <a:r>
              <a:rPr lang="en-US" sz="2800" dirty="0" smtClean="0">
                <a:latin typeface="Times New Roman" panose="02020603050405020304" pitchFamily="18" charset="0"/>
                <a:cs typeface="Times New Roman" panose="02020603050405020304" pitchFamily="18" charset="0"/>
              </a:rPr>
              <a:t>(OH)</a:t>
            </a:r>
            <a:r>
              <a:rPr lang="en-US" sz="2800" baseline="-25000" dirty="0" smtClean="0">
                <a:latin typeface="Times New Roman" panose="02020603050405020304" pitchFamily="18" charset="0"/>
                <a:cs typeface="Times New Roman" panose="02020603050405020304" pitchFamily="18" charset="0"/>
              </a:rPr>
              <a:t>2</a:t>
            </a:r>
            <a:endParaRPr lang="uk-UA" sz="2800" i="1" dirty="0" smtClean="0">
              <a:latin typeface="Times New Roman" panose="02020603050405020304" pitchFamily="18" charset="0"/>
              <a:cs typeface="Times New Roman" panose="02020603050405020304" pitchFamily="18" charset="0"/>
            </a:endParaRPr>
          </a:p>
          <a:p>
            <a:pPr marL="0" indent="0">
              <a:buNone/>
            </a:pPr>
            <a:r>
              <a:rPr lang="ru-RU" sz="2800" i="1" dirty="0" smtClean="0">
                <a:solidFill>
                  <a:schemeClr val="bg1">
                    <a:lumMod val="95000"/>
                    <a:lumOff val="5000"/>
                  </a:schemeClr>
                </a:solidFill>
                <a:latin typeface="Times New Roman" panose="02020603050405020304" pitchFamily="18" charset="0"/>
                <a:cs typeface="Times New Roman" panose="02020603050405020304" pitchFamily="18" charset="0"/>
              </a:rPr>
              <a:t>Б</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з оксидами </a:t>
            </a:r>
            <a:r>
              <a:rPr lang="ru-RU" sz="2800" i="1" dirty="0" err="1" smtClean="0">
                <a:solidFill>
                  <a:schemeClr val="bg1">
                    <a:lumMod val="95000"/>
                    <a:lumOff val="5000"/>
                  </a:schemeClr>
                </a:solidFill>
                <a:latin typeface="Times New Roman" panose="02020603050405020304" pitchFamily="18" charset="0"/>
                <a:cs typeface="Times New Roman" panose="02020603050405020304" pitchFamily="18" charset="0"/>
              </a:rPr>
              <a:t>неметалів</a:t>
            </a:r>
            <a:endParaRPr lang="ru-RU" sz="2800" i="1"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0" indent="0">
              <a:buNone/>
            </a:pPr>
            <a:r>
              <a:rPr lang="ru-RU" sz="2800" i="1"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2</a:t>
            </a:r>
            <a:r>
              <a:rPr lang="en-US" sz="2800" i="1" dirty="0" smtClean="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r>
              <a:rPr lang="en-US" sz="2800" i="1" dirty="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SO</a:t>
            </a:r>
            <a:r>
              <a:rPr lang="en-US" sz="2800" baseline="-25000" dirty="0">
                <a:latin typeface="Times New Roman" panose="02020603050405020304" pitchFamily="18" charset="0"/>
                <a:cs typeface="Times New Roman" panose="02020603050405020304" pitchFamily="18" charset="0"/>
              </a:rPr>
              <a:t>3</a:t>
            </a:r>
            <a:endParaRPr lang="ru-RU" sz="2800" dirty="0">
              <a:latin typeface="Times New Roman" panose="02020603050405020304" pitchFamily="18" charset="0"/>
              <a:cs typeface="Times New Roman" panose="02020603050405020304" pitchFamily="18" charset="0"/>
            </a:endParaRPr>
          </a:p>
          <a:p>
            <a:pPr marL="0" indent="0">
              <a:buNone/>
            </a:pPr>
            <a:r>
              <a:rPr lang="uk-UA" sz="2800" i="1" dirty="0" smtClean="0">
                <a:solidFill>
                  <a:schemeClr val="bg1">
                    <a:lumMod val="95000"/>
                    <a:lumOff val="5000"/>
                  </a:schemeClr>
                </a:solidFill>
                <a:latin typeface="Times New Roman" panose="02020603050405020304" pitchFamily="18" charset="0"/>
                <a:cs typeface="Times New Roman" panose="02020603050405020304" pitchFamily="18" charset="0"/>
              </a:rPr>
              <a:t>3. </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Вода </a:t>
            </a:r>
            <a:r>
              <a:rPr lang="ru-RU" sz="2800" i="1" dirty="0" err="1">
                <a:solidFill>
                  <a:schemeClr val="bg1">
                    <a:lumMod val="95000"/>
                    <a:lumOff val="5000"/>
                  </a:schemeClr>
                </a:solidFill>
                <a:latin typeface="Times New Roman" panose="02020603050405020304" pitchFamily="18" charset="0"/>
                <a:cs typeface="Times New Roman" panose="02020603050405020304" pitchFamily="18" charset="0"/>
              </a:rPr>
              <a:t>утворює</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800" i="1" dirty="0" err="1">
                <a:solidFill>
                  <a:schemeClr val="bg1">
                    <a:lumMod val="95000"/>
                    <a:lumOff val="5000"/>
                  </a:schemeClr>
                </a:solidFill>
                <a:latin typeface="Times New Roman" panose="02020603050405020304" pitchFamily="18" charset="0"/>
                <a:cs typeface="Times New Roman" panose="02020603050405020304" pitchFamily="18" charset="0"/>
              </a:rPr>
              <a:t>численні</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800" i="1" dirty="0" err="1">
                <a:solidFill>
                  <a:schemeClr val="bg1">
                    <a:lumMod val="95000"/>
                    <a:lumOff val="5000"/>
                  </a:schemeClr>
                </a:solidFill>
                <a:latin typeface="Times New Roman" panose="02020603050405020304" pitchFamily="18" charset="0"/>
                <a:cs typeface="Times New Roman" panose="02020603050405020304" pitchFamily="18" charset="0"/>
              </a:rPr>
              <a:t>кристалогідрати</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2800" i="1" dirty="0" err="1">
                <a:solidFill>
                  <a:schemeClr val="bg1">
                    <a:lumMod val="95000"/>
                    <a:lumOff val="5000"/>
                  </a:schemeClr>
                </a:solidFill>
                <a:latin typeface="Times New Roman" panose="02020603050405020304" pitchFamily="18" charset="0"/>
                <a:cs typeface="Times New Roman" panose="02020603050405020304" pitchFamily="18" charset="0"/>
              </a:rPr>
              <a:t>наприклад</a:t>
            </a:r>
            <a:r>
              <a:rPr lang="ru-RU" sz="2800" i="1" dirty="0">
                <a:solidFill>
                  <a:schemeClr val="bg1">
                    <a:lumMod val="95000"/>
                    <a:lumOff val="5000"/>
                  </a:schemeClr>
                </a:solidFill>
                <a:latin typeface="Times New Roman" panose="02020603050405020304" pitchFamily="18" charset="0"/>
                <a:cs typeface="Times New Roman" panose="02020603050405020304" pitchFamily="18" charset="0"/>
              </a:rPr>
              <a:t>: </a:t>
            </a:r>
            <a:endParaRPr lang="en-US" sz="2800" i="1" dirty="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2800" i="1" dirty="0" smtClean="0">
                <a:latin typeface="Times New Roman" panose="02020603050405020304" pitchFamily="18" charset="0"/>
                <a:cs typeface="Times New Roman" panose="02020603050405020304" pitchFamily="18" charset="0"/>
              </a:rPr>
              <a:t>  n</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2</a:t>
            </a:r>
            <a:r>
              <a:rPr lang="en-US" sz="2800" i="1" dirty="0" smtClean="0">
                <a:latin typeface="Times New Roman" panose="02020603050405020304" pitchFamily="18" charset="0"/>
                <a:cs typeface="Times New Roman" panose="02020603050405020304" pitchFamily="18" charset="0"/>
              </a:rPr>
              <a:t>O+</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SO</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SO</a:t>
            </a:r>
            <a:r>
              <a:rPr lang="en-US" sz="2800" baseline="-25000" dirty="0" smtClean="0">
                <a:latin typeface="Times New Roman" panose="02020603050405020304" pitchFamily="18" charset="0"/>
                <a:cs typeface="Times New Roman" panose="02020603050405020304" pitchFamily="18" charset="0"/>
              </a:rPr>
              <a:t>4</a:t>
            </a:r>
            <a:r>
              <a:rPr lang="en-US" sz="2800" i="1" dirty="0" smtClean="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endParaRPr lang="ru-RU" sz="2800" dirty="0" smtClean="0">
              <a:latin typeface="Times New Roman" panose="02020603050405020304" pitchFamily="18" charset="0"/>
              <a:cs typeface="Times New Roman" panose="02020603050405020304" pitchFamily="18" charset="0"/>
            </a:endParaRPr>
          </a:p>
          <a:p>
            <a:pPr marL="0" indent="0">
              <a:buNone/>
            </a:pPr>
            <a:r>
              <a:rPr lang="ru-RU" sz="2800" i="1"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5</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 </a:t>
            </a:r>
            <a:r>
              <a:rPr lang="en-US" sz="2800" i="1" dirty="0" smtClean="0">
                <a:latin typeface="Times New Roman" panose="02020603050405020304" pitchFamily="18" charset="0"/>
                <a:cs typeface="Times New Roman" panose="02020603050405020304" pitchFamily="18" charset="0"/>
              </a:rPr>
              <a:t>+CuS</a:t>
            </a:r>
            <a:r>
              <a:rPr lang="en-US" sz="280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4</a:t>
            </a:r>
            <a:r>
              <a:rPr lang="ru-RU" sz="2800" baseline="-250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ru-RU" sz="2800" i="1"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CuS</a:t>
            </a:r>
            <a:r>
              <a:rPr lang="en-US" sz="280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4</a:t>
            </a:r>
            <a:r>
              <a:rPr lang="en-US" sz="2800" i="1" dirty="0" smtClean="0">
                <a:latin typeface="Times New Roman" panose="02020603050405020304" pitchFamily="18" charset="0"/>
                <a:cs typeface="Times New Roman" panose="02020603050405020304" pitchFamily="18" charset="0"/>
              </a:rPr>
              <a:t>*5</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a:t>
            </a:r>
            <a:endParaRPr lang="ru-RU" sz="2800" dirty="0" smtClean="0">
              <a:latin typeface="Times New Roman" panose="02020603050405020304" pitchFamily="18" charset="0"/>
              <a:cs typeface="Times New Roman" panose="02020603050405020304" pitchFamily="18" charset="0"/>
            </a:endParaRPr>
          </a:p>
          <a:p>
            <a:pPr marL="0" indent="0">
              <a:buNone/>
            </a:pPr>
            <a:r>
              <a:rPr lang="uk-UA" sz="2800" i="1" dirty="0" smtClean="0">
                <a:solidFill>
                  <a:schemeClr val="bg1">
                    <a:lumMod val="95000"/>
                    <a:lumOff val="5000"/>
                  </a:schemeClr>
                </a:solidFill>
                <a:latin typeface="Times New Roman" panose="02020603050405020304" pitchFamily="18" charset="0"/>
                <a:cs typeface="Times New Roman" panose="02020603050405020304" pitchFamily="18" charset="0"/>
              </a:rPr>
              <a:t>4. Реакція розкладу</a:t>
            </a:r>
          </a:p>
          <a:p>
            <a:pPr marL="0" indent="0">
              <a:buNone/>
            </a:pPr>
            <a:r>
              <a:rPr lang="uk-UA" sz="2800" i="1"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 2</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i="1" dirty="0" smtClean="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2</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80967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154</TotalTime>
  <Words>1082</Words>
  <Application>Microsoft Office PowerPoint</Application>
  <PresentationFormat>Произвольный</PresentationFormat>
  <Paragraphs>102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Контур</vt:lpstr>
      <vt:lpstr>   Херсонський державний університет медичний факультет кафедра хімії та фармації  Хімія води   Вибіркова навчальна дисципліна освітньої програми Фармація, промислова фармація перший (бакалаврський) рівень вищої освіти спеціальність 226 фармація, промислова фармація семестр викладання  5 група 361</vt:lpstr>
      <vt:lpstr>Мета та завдання курсу </vt:lpstr>
      <vt:lpstr>Вода – найпоширеніша речовина на Землі</vt:lpstr>
      <vt:lpstr>Слайд 4</vt:lpstr>
      <vt:lpstr>Слайд 5</vt:lpstr>
      <vt:lpstr>Будова молекули води</vt:lpstr>
      <vt:lpstr>Фізичні властивості води</vt:lpstr>
      <vt:lpstr>Хімічні властивості води</vt:lpstr>
      <vt:lpstr>Слайд 9</vt:lpstr>
      <vt:lpstr>Слайд 10</vt:lpstr>
      <vt:lpstr>Важка вода</vt:lpstr>
      <vt:lpstr>Слайд 12</vt:lpstr>
      <vt:lpstr>Дистильована вода</vt:lpstr>
      <vt:lpstr>Слайд 14</vt:lpstr>
      <vt:lpstr>Вода для ін`єкцій </vt:lpstr>
      <vt:lpstr>Біологічна роль води</vt:lpstr>
      <vt:lpstr>Слайд 17</vt:lpstr>
      <vt:lpstr>Слайд 18</vt:lpstr>
      <vt:lpstr>Слайд 19</vt:lpstr>
      <vt:lpstr>Мінеральні води</vt:lpstr>
      <vt:lpstr>Твердість води та її усунення</vt:lpstr>
      <vt:lpstr>Слайд 22</vt:lpstr>
      <vt:lpstr>Слайд 23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Вода – найпоширеніша речовина на Землі</dc:title>
  <dc:creator>Dimon 1970</dc:creator>
  <cp:lastModifiedBy>chemist</cp:lastModifiedBy>
  <cp:revision>20</cp:revision>
  <dcterms:created xsi:type="dcterms:W3CDTF">2018-02-19T16:07:47Z</dcterms:created>
  <dcterms:modified xsi:type="dcterms:W3CDTF">2021-03-15T15:13:11Z</dcterms:modified>
</cp:coreProperties>
</file>