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charts/style1.xml" ContentType="application/vnd.ms-office.chart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58" r:id="rId4"/>
    <p:sldId id="277" r:id="rId5"/>
    <p:sldId id="278" r:id="rId6"/>
    <p:sldId id="260" r:id="rId7"/>
    <p:sldId id="281" r:id="rId8"/>
    <p:sldId id="280" r:id="rId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Титульні слайди" id="{A20B76A2-4316-477D-AF86-7429618BC60A}">
          <p14:sldIdLst>
            <p14:sldId id="257"/>
          </p14:sldIdLst>
        </p14:section>
        <p14:section name="Звичані інформаційні слайди" id="{400A2E87-DEDA-4406-A499-17582B272859}">
          <p14:sldIdLst>
            <p14:sldId id="263"/>
            <p14:sldId id="258"/>
            <p14:sldId id="277"/>
            <p14:sldId id="278"/>
            <p14:sldId id="260"/>
            <p14:sldId id="281"/>
            <p14:sldId id="280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8A107856-5554-42FB-B03E-39F5DBC370BA}" styleName="Помірний стиль 4 –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Помірний стиль 4 –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-65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75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3985442340153582"/>
          <c:y val="0.1101145311381532"/>
          <c:w val="0.3673793285133039"/>
          <c:h val="0.748674540682414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dPt>
            <c:idx val="0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BEF-4DD2-9164-7E28FE5EBAED}"/>
              </c:ext>
            </c:extLst>
          </c:dPt>
          <c:dPt>
            <c:idx val="1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BEF-4DD2-9164-7E28FE5EBAED}"/>
              </c:ext>
            </c:extLst>
          </c:dPt>
          <c:dPt>
            <c:idx val="2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BEF-4DD2-9164-7E28FE5EBAED}"/>
              </c:ext>
            </c:extLst>
          </c:dPt>
          <c:dLbls>
            <c:dLbl>
              <c:idx val="0"/>
              <c:layout>
                <c:manualLayout>
                  <c:x val="-8.6947520960563199E-2"/>
                  <c:y val="-0.24390243902439043"/>
                </c:manualLayout>
              </c:layout>
              <c:dLblPos val="bestFit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BEF-4DD2-9164-7E28FE5EBAED}"/>
                </c:ext>
              </c:extLst>
            </c:dLbl>
            <c:dLbl>
              <c:idx val="1"/>
              <c:layout>
                <c:manualLayout>
                  <c:x val="5.5894834903219143E-2"/>
                  <c:y val="0.14227642276422767"/>
                </c:manualLayout>
              </c:layout>
              <c:dLblPos val="bestFit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BEF-4DD2-9164-7E28FE5EBAED}"/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BEF-4DD2-9164-7E28FE5EBA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2"/>
                <c:pt idx="0">
                  <c:v>Так</c:v>
                </c:pt>
                <c:pt idx="1">
                  <c:v>Ні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0.78600000000000003</c:v>
                </c:pt>
                <c:pt idx="1">
                  <c:v>0.21400000000000002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5BEF-4DD2-9164-7E28FE5EBAED}"/>
            </c:ext>
          </c:extLst>
        </c:ser>
        <c:dLbls>
          <c:showPercent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.86124160212299328"/>
          <c:y val="0.35440952883938281"/>
          <c:w val="8.3238477293640256E-2"/>
          <c:h val="0.38136282888419443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02.09.2026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373766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02.09.2026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805695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02.09.2026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538598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02.09.2026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110941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02.09.2026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03061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02.09.2026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74455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02.09.2026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199946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02.09.2026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176918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02.09.2026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463918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02.09.2026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63795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02.09.2026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545186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D994F-20DC-44BD-AAA0-CBF3F40A2F4D}" type="datetimeFigureOut">
              <a:rPr lang="uk-UA" smtClean="0"/>
              <a:pPr/>
              <a:t>02.09.2026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456964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361" y="1079478"/>
            <a:ext cx="10922577" cy="3311835"/>
          </a:xfrm>
        </p:spPr>
        <p:txBody>
          <a:bodyPr anchor="b">
            <a:normAutofit fontScale="90000"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результати опитування щодо якості організації та змістового наповнення практик здобувачів </a:t>
            </a:r>
            <a:b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освітньої програми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«Фармація» </a:t>
            </a:r>
            <a:b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другого (магістерського) рівня вищої освіти</a:t>
            </a:r>
            <a:r>
              <a:rPr lang="uk-UA" sz="3600" b="1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600" b="1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b="0" dirty="0">
                <a:effectLst/>
              </a:rPr>
              <a:t/>
            </a:r>
            <a:br>
              <a:rPr lang="uk-UA" sz="1400" b="0" dirty="0">
                <a:effectLst/>
              </a:rPr>
            </a:br>
            <a:r>
              <a:rPr lang="uk-UA" sz="1400" dirty="0"/>
              <a:t/>
            </a:r>
            <a:br>
              <a:rPr lang="uk-UA" sz="1400" dirty="0"/>
            </a:br>
            <a:endParaRPr lang="uk-UA" sz="4500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068711"/>
            <a:ext cx="10515600" cy="1162756"/>
          </a:xfrm>
        </p:spPr>
        <p:txBody>
          <a:bodyPr anchor="t">
            <a:normAutofit/>
          </a:bodyPr>
          <a:lstStyle/>
          <a:p>
            <a:pPr algn="r"/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Доповідач:   керівниця відділу забезпечення якості освіти</a:t>
            </a:r>
          </a:p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Черкашина Тетяна Олександрівна</a:t>
            </a:r>
          </a:p>
          <a:p>
            <a:pPr algn="ctr"/>
            <a:endParaRPr lang="uk-UA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8476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031DF51-8C7A-6E36-FDD8-8ED7E1C14451}"/>
              </a:ext>
            </a:extLst>
          </p:cNvPr>
          <p:cNvSpPr txBox="1"/>
          <p:nvPr/>
        </p:nvSpPr>
        <p:spPr>
          <a:xfrm>
            <a:off x="-1238251" y="3917275"/>
            <a:ext cx="5286376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81635" algn="ctr" rtl="0">
              <a:spcBef>
                <a:spcPts val="0"/>
              </a:spcBef>
              <a:spcAft>
                <a:spcPts val="0"/>
              </a:spcAft>
            </a:pPr>
            <a:endParaRPr lang="uk-UA" sz="2400" b="1" i="0" u="none" strike="noStrike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81635" algn="ctr" rtl="0">
              <a:spcBef>
                <a:spcPts val="0"/>
              </a:spcBef>
              <a:spcAft>
                <a:spcPts val="0"/>
              </a:spcAft>
            </a:pPr>
            <a:endParaRPr lang="uk-UA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81635" algn="ctr" rtl="0">
              <a:spcBef>
                <a:spcPts val="0"/>
              </a:spcBef>
              <a:spcAft>
                <a:spcPts val="0"/>
              </a:spcAft>
            </a:pPr>
            <a:r>
              <a:rPr lang="uk-UA" sz="2400" b="1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 «Фармація»</a:t>
            </a:r>
          </a:p>
          <a:p>
            <a:pPr indent="381635" algn="ctr" rtl="0">
              <a:spcBef>
                <a:spcPts val="0"/>
              </a:spcBef>
              <a:spcAft>
                <a:spcPts val="0"/>
              </a:spcAft>
            </a:pPr>
            <a:endParaRPr lang="uk-UA" sz="3200" b="1" i="0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611313"/>
            <a:r>
              <a:rPr lang="uk-UA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Виробнича практика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920CE25-1F92-58D2-E6D5-EBD2FBA81A4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8762" y="540068"/>
            <a:ext cx="6943725" cy="39664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E9CA651-4755-CB5A-FED6-8B2629367CC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75232" y="2989748"/>
            <a:ext cx="6626280" cy="368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25456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7579" y="1128696"/>
            <a:ext cx="6680900" cy="561632"/>
          </a:xfrm>
        </p:spPr>
        <p:txBody>
          <a:bodyPr>
            <a:noAutofit/>
          </a:bodyPr>
          <a:lstStyle/>
          <a:p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2800" b="1" dirty="0" err="1">
                <a:latin typeface="Times New Roman" panose="02020603050405020304" pitchFamily="18" charset="0"/>
              </a:rPr>
              <a:t>З</a:t>
            </a:r>
            <a:r>
              <a:rPr lang="ru-RU" sz="2800" b="1" i="0" u="none" strike="noStrike" dirty="0" err="1">
                <a:effectLst/>
                <a:latin typeface="Times New Roman" panose="02020603050405020304" pitchFamily="18" charset="0"/>
              </a:rPr>
              <a:t>алученість</a:t>
            </a:r>
            <a:r>
              <a:rPr lang="ru-RU" sz="2800" b="1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i="0" u="none" strike="noStrike" dirty="0" err="1">
                <a:effectLst/>
                <a:latin typeface="Times New Roman" panose="02020603050405020304" pitchFamily="18" charset="0"/>
              </a:rPr>
              <a:t>здобувачів</a:t>
            </a:r>
            <a:r>
              <a:rPr lang="ru-RU" sz="2800" b="1" i="0" u="none" strike="noStrike" dirty="0">
                <a:effectLst/>
                <a:latin typeface="Times New Roman" panose="02020603050405020304" pitchFamily="18" charset="0"/>
              </a:rPr>
              <a:t> до </a:t>
            </a:r>
            <a:r>
              <a:rPr lang="ru-RU" sz="2800" b="1" i="0" u="none" strike="noStrike" dirty="0" err="1">
                <a:effectLst/>
                <a:latin typeface="Times New Roman" panose="02020603050405020304" pitchFamily="18" charset="0"/>
              </a:rPr>
              <a:t>опитування</a:t>
            </a:r>
            <a:r>
              <a:rPr lang="ru-RU" sz="2800" b="1" i="0" u="none" strike="noStrike" dirty="0">
                <a:effectLst/>
                <a:latin typeface="Times New Roman" panose="02020603050405020304" pitchFamily="18" charset="0"/>
              </a:rPr>
              <a:t/>
            </a:r>
            <a:br>
              <a:rPr lang="ru-RU" sz="2800" b="1" i="0" u="none" strike="noStrike" dirty="0">
                <a:effectLst/>
                <a:latin typeface="Times New Roman" panose="02020603050405020304" pitchFamily="18" charset="0"/>
              </a:rPr>
            </a:br>
            <a:r>
              <a:rPr lang="ru-RU" sz="2800" b="1" i="0" u="none" strike="noStrike" dirty="0">
                <a:effectLst/>
                <a:latin typeface="Times New Roman" panose="02020603050405020304" pitchFamily="18" charset="0"/>
              </a:rPr>
              <a:t>                          </a:t>
            </a:r>
            <a:br>
              <a:rPr lang="ru-RU" sz="2800" b="1" i="0" u="none" strike="noStrike" dirty="0">
                <a:effectLst/>
                <a:latin typeface="Times New Roman" panose="02020603050405020304" pitchFamily="18" charset="0"/>
              </a:rPr>
            </a:br>
            <a:r>
              <a:rPr lang="ru-RU" sz="2800" b="1" i="0" u="none" strike="noStrike" dirty="0">
                <a:effectLst/>
                <a:latin typeface="Times New Roman" panose="02020603050405020304" pitchFamily="18" charset="0"/>
              </a:rPr>
              <a:t>                            </a:t>
            </a:r>
            <a:endParaRPr lang="uk-UA" sz="2400" dirty="0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xmlns="" id="{3878E09F-932D-049C-9170-8F2893C73D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5252" y="315487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Таблиця 3">
            <a:extLst>
              <a:ext uri="{FF2B5EF4-FFF2-40B4-BE49-F238E27FC236}">
                <a16:creationId xmlns:a16="http://schemas.microsoft.com/office/drawing/2014/main" xmlns="" id="{C0D36057-91D8-76E1-36A7-A6BF158B58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46644671"/>
              </p:ext>
            </p:extLst>
          </p:nvPr>
        </p:nvGraphicFramePr>
        <p:xfrm>
          <a:off x="255818" y="1690328"/>
          <a:ext cx="10121861" cy="4730136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974818">
                  <a:extLst>
                    <a:ext uri="{9D8B030D-6E8A-4147-A177-3AD203B41FA5}">
                      <a16:colId xmlns:a16="http://schemas.microsoft.com/office/drawing/2014/main" xmlns="" val="3358687587"/>
                    </a:ext>
                  </a:extLst>
                </a:gridCol>
                <a:gridCol w="4137777">
                  <a:extLst>
                    <a:ext uri="{9D8B030D-6E8A-4147-A177-3AD203B41FA5}">
                      <a16:colId xmlns:a16="http://schemas.microsoft.com/office/drawing/2014/main" xmlns="" val="307976118"/>
                    </a:ext>
                  </a:extLst>
                </a:gridCol>
                <a:gridCol w="1749360">
                  <a:extLst>
                    <a:ext uri="{9D8B030D-6E8A-4147-A177-3AD203B41FA5}">
                      <a16:colId xmlns:a16="http://schemas.microsoft.com/office/drawing/2014/main" xmlns="" val="1520686262"/>
                    </a:ext>
                  </a:extLst>
                </a:gridCol>
                <a:gridCol w="1586468">
                  <a:extLst>
                    <a:ext uri="{9D8B030D-6E8A-4147-A177-3AD203B41FA5}">
                      <a16:colId xmlns:a16="http://schemas.microsoft.com/office/drawing/2014/main" xmlns="" val="1176468258"/>
                    </a:ext>
                  </a:extLst>
                </a:gridCol>
                <a:gridCol w="1673438">
                  <a:extLst>
                    <a:ext uri="{9D8B030D-6E8A-4147-A177-3AD203B41FA5}">
                      <a16:colId xmlns:a16="http://schemas.microsoft.com/office/drawing/2014/main" xmlns="" val="295282935"/>
                    </a:ext>
                  </a:extLst>
                </a:gridCol>
              </a:tblGrid>
              <a:tr h="1385254"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uk-UA" sz="20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uk-UA" sz="20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 практики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uk-UA" sz="20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Заплановано для опитування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uk-UA" sz="20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 опитаних</a:t>
                      </a:r>
                      <a:endParaRPr lang="uk-UA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rtl="0" fontAlgn="t">
                        <a:buNone/>
                      </a:pPr>
                      <a:r>
                        <a:rPr lang="uk-UA" sz="20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здобувачів</a:t>
                      </a:r>
                      <a:endParaRPr lang="uk-UA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uk-UA" sz="20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Відсоток залучених до опитування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xmlns="" val="3886383341"/>
                  </a:ext>
                </a:extLst>
              </a:tr>
              <a:tr h="1385254">
                <a:tc>
                  <a:txBody>
                    <a:bodyPr/>
                    <a:lstStyle/>
                    <a:p>
                      <a:pPr marL="0" indent="265113" algn="ctr" rtl="0" fontAlgn="t">
                        <a:buNone/>
                      </a:pPr>
                      <a:r>
                        <a:rPr lang="uk-UA" sz="2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1.             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uk-UA" sz="2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Фармація (фармацевтична, з технології ліків аптечного виробництва)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uk-UA" sz="2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uk-UA" sz="2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uk-UA" sz="2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xmlns="" val="2970893896"/>
                  </a:ext>
                </a:extLst>
              </a:tr>
              <a:tr h="1385254">
                <a:tc>
                  <a:txBody>
                    <a:bodyPr/>
                    <a:lstStyle/>
                    <a:p>
                      <a:pPr marL="0" indent="265113" algn="ctr" rtl="0" fontAlgn="t">
                        <a:buNone/>
                      </a:pPr>
                      <a:r>
                        <a:rPr lang="uk-UA" sz="2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2.             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uk-UA" sz="20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Фармація (фармацевтична, з фармакогнозії з основами ресурсознавства)</a:t>
                      </a:r>
                      <a:endParaRPr lang="uk-UA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uk-UA" sz="2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uk-UA" sz="2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uk-UA" sz="20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xmlns="" val="1400530518"/>
                  </a:ext>
                </a:extLst>
              </a:tr>
              <a:tr h="574374"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uk-UA" sz="20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uk-UA" sz="20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Всього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uk-UA" sz="20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uk-UA" sz="20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uk-UA" sz="20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xmlns="" val="35969680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4483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378692" y="743995"/>
            <a:ext cx="10908144" cy="1124836"/>
          </a:xfrm>
        </p:spPr>
        <p:txBody>
          <a:bodyPr>
            <a:normAutofit/>
          </a:bodyPr>
          <a:lstStyle/>
          <a:p>
            <a:pPr algn="ctr"/>
            <a:r>
              <a:rPr lang="ru-RU" sz="2400" b="1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«</a:t>
            </a:r>
            <a:r>
              <a:rPr lang="ru-RU" sz="2400" b="1" i="0" u="none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400" b="1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була</a:t>
            </a:r>
            <a:r>
              <a:rPr lang="ru-RU" sz="2400" b="1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у вас </a:t>
            </a:r>
            <a:r>
              <a:rPr lang="ru-RU" sz="2400" b="1" i="0" u="none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sz="2400" b="1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самостійно</a:t>
            </a:r>
            <a:r>
              <a:rPr lang="ru-RU" sz="2400" b="1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обрати базу практики </a:t>
            </a:r>
            <a:r>
              <a:rPr lang="ru-RU" sz="2400" b="1" i="0" u="none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400" b="1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запропонованого</a:t>
            </a:r>
            <a:r>
              <a:rPr lang="ru-RU" sz="2400" b="1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переліку</a:t>
            </a:r>
            <a:r>
              <a:rPr lang="ru-RU" sz="2400" b="1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?»</a:t>
            </a:r>
            <a:endParaRPr lang="uk-UA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xmlns="" id="{ED9CF66F-D9D8-C055-F0EE-5205F8878166}"/>
              </a:ext>
            </a:extLst>
          </p:cNvPr>
          <p:cNvSpPr/>
          <p:nvPr/>
        </p:nvSpPr>
        <p:spPr>
          <a:xfrm>
            <a:off x="10644043" y="3962400"/>
            <a:ext cx="1285586" cy="143827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xmlns="" id="{FB62CB54-B2F2-CF31-66AE-FA145373B4B5}"/>
              </a:ext>
            </a:extLst>
          </p:cNvPr>
          <p:cNvSpPr/>
          <p:nvPr/>
        </p:nvSpPr>
        <p:spPr>
          <a:xfrm>
            <a:off x="800100" y="5104507"/>
            <a:ext cx="3524250" cy="10772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6" name="Діаграма 5">
            <a:extLst>
              <a:ext uri="{FF2B5EF4-FFF2-40B4-BE49-F238E27FC236}">
                <a16:creationId xmlns:a16="http://schemas.microsoft.com/office/drawing/2014/main" xmlns="" id="{1B55145D-CEC4-6425-B145-9073E0C8A2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906850677"/>
              </p:ext>
            </p:extLst>
          </p:nvPr>
        </p:nvGraphicFramePr>
        <p:xfrm>
          <a:off x="893618" y="2901314"/>
          <a:ext cx="10577946" cy="3613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4253836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5857" y="2372297"/>
            <a:ext cx="3913124" cy="3417048"/>
          </a:xfrm>
        </p:spPr>
        <p:txBody>
          <a:bodyPr>
            <a:noAutofit/>
          </a:bodyPr>
          <a:lstStyle/>
          <a:p>
            <a:pPr algn="ctr">
              <a:tabLst>
                <a:tab pos="1885950" algn="l"/>
              </a:tabLst>
            </a:pPr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2400" b="1" dirty="0" err="1">
                <a:latin typeface="Times New Roman" panose="02020603050405020304" pitchFamily="18" charset="0"/>
              </a:rPr>
              <a:t>Рівень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</a:rPr>
              <a:t>задоволеності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</a:rPr>
              <a:t>якістю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</a:rPr>
              <a:t>організації</a:t>
            </a:r>
            <a:r>
              <a:rPr lang="ru-RU" sz="2400" b="1" dirty="0">
                <a:latin typeface="Times New Roman" panose="02020603050405020304" pitchFamily="18" charset="0"/>
              </a:rPr>
              <a:t> та </a:t>
            </a:r>
            <a:r>
              <a:rPr lang="ru-RU" sz="2400" b="1" dirty="0" err="1">
                <a:latin typeface="Times New Roman" panose="02020603050405020304" pitchFamily="18" charset="0"/>
              </a:rPr>
              <a:t>змістовим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</a:rPr>
              <a:t>наповненням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</a:rPr>
              <a:t>виробничої</a:t>
            </a:r>
            <a:r>
              <a:rPr lang="ru-RU" sz="2400" b="1" dirty="0">
                <a:latin typeface="Times New Roman" panose="02020603050405020304" pitchFamily="18" charset="0"/>
              </a:rPr>
              <a:t> практики</a:t>
            </a:r>
            <a:endParaRPr lang="uk-UA" sz="2400" dirty="0"/>
          </a:p>
        </p:txBody>
      </p:sp>
      <p:sp>
        <p:nvSpPr>
          <p:cNvPr id="4" name="Прямоугольник 3"/>
          <p:cNvSpPr/>
          <p:nvPr/>
        </p:nvSpPr>
        <p:spPr>
          <a:xfrm rot="5400000">
            <a:off x="5723426" y="538284"/>
            <a:ext cx="7037791" cy="58993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B3A381A3-8AAD-11B4-9AFE-05FC8B732A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2275" y="17510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6" name="Таблиця 5">
            <a:extLst>
              <a:ext uri="{FF2B5EF4-FFF2-40B4-BE49-F238E27FC236}">
                <a16:creationId xmlns:a16="http://schemas.microsoft.com/office/drawing/2014/main" xmlns="" id="{79E2C2AE-6E66-36FF-1DCD-8A0A74DC41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08291593"/>
              </p:ext>
            </p:extLst>
          </p:nvPr>
        </p:nvGraphicFramePr>
        <p:xfrm>
          <a:off x="4862945" y="1"/>
          <a:ext cx="7329055" cy="685799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476363">
                  <a:extLst>
                    <a:ext uri="{9D8B030D-6E8A-4147-A177-3AD203B41FA5}">
                      <a16:colId xmlns:a16="http://schemas.microsoft.com/office/drawing/2014/main" xmlns="" val="3433818158"/>
                    </a:ext>
                  </a:extLst>
                </a:gridCol>
                <a:gridCol w="1426346">
                  <a:extLst>
                    <a:ext uri="{9D8B030D-6E8A-4147-A177-3AD203B41FA5}">
                      <a16:colId xmlns:a16="http://schemas.microsoft.com/office/drawing/2014/main" xmlns="" val="2913608749"/>
                    </a:ext>
                  </a:extLst>
                </a:gridCol>
                <a:gridCol w="1426346">
                  <a:extLst>
                    <a:ext uri="{9D8B030D-6E8A-4147-A177-3AD203B41FA5}">
                      <a16:colId xmlns:a16="http://schemas.microsoft.com/office/drawing/2014/main" xmlns="" val="3990430495"/>
                    </a:ext>
                  </a:extLst>
                </a:gridCol>
              </a:tblGrid>
              <a:tr h="710312">
                <a:tc rowSpan="3">
                  <a:txBody>
                    <a:bodyPr/>
                    <a:lstStyle/>
                    <a:p>
                      <a:pPr marL="25400" algn="ctr">
                        <a:buNone/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Запитання анкети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4" marR="4866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5"/>
                        </a:spcAft>
                        <a:buNone/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Оцінка рівня задоволеності здобувачів за  </a:t>
                      </a:r>
                    </a:p>
                    <a:p>
                      <a:pPr marL="22860" algn="ctr">
                        <a:buNone/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бальною шкалою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4" marR="48664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69559382"/>
                  </a:ext>
                </a:extLst>
              </a:tr>
              <a:tr h="27184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5"/>
                        </a:spcAft>
                        <a:buNone/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Виробнича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4" marR="48664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56162258"/>
                  </a:ext>
                </a:extLst>
              </a:tr>
              <a:tr h="1262777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5"/>
                        </a:spcAft>
                        <a:buNone/>
                      </a:pP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Фармація (фармацевтична, з технології ліків аптечного виробництва)</a:t>
                      </a:r>
                      <a:endParaRPr lang="uk-UA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4" marR="486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5"/>
                        </a:spcAft>
                        <a:buNone/>
                      </a:pP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Фармація (фармацевтична, з фармакогнозії з основами </a:t>
                      </a:r>
                      <a:r>
                        <a:rPr lang="uk-UA" sz="12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ресурсознавства</a:t>
                      </a: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uk-UA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4" marR="48664" marT="0" marB="0"/>
                </a:tc>
                <a:extLst>
                  <a:ext uri="{0D108BD9-81ED-4DB2-BD59-A6C34878D82A}">
                    <a16:rowId xmlns:a16="http://schemas.microsoft.com/office/drawing/2014/main" xmlns="" val="879095833"/>
                  </a:ext>
                </a:extLst>
              </a:tr>
              <a:tr h="35515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Чи відповідає Вашій спеціальності база проходження практики? 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4" marR="48664" marT="0" marB="0"/>
                </a:tc>
                <a:tc>
                  <a:txBody>
                    <a:bodyPr/>
                    <a:lstStyle/>
                    <a:p>
                      <a:pPr marL="26670" algn="ctr">
                        <a:buNone/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4" marR="48664" marT="0" marB="0" anchor="ctr"/>
                </a:tc>
                <a:tc>
                  <a:txBody>
                    <a:bodyPr/>
                    <a:lstStyle/>
                    <a:p>
                      <a:pPr marL="26670" algn="ctr">
                        <a:buNone/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4" marR="48664" marT="0" marB="0" anchor="ctr"/>
                </a:tc>
                <a:extLst>
                  <a:ext uri="{0D108BD9-81ED-4DB2-BD59-A6C34878D82A}">
                    <a16:rowId xmlns:a16="http://schemas.microsoft.com/office/drawing/2014/main" xmlns="" val="2428854566"/>
                  </a:ext>
                </a:extLst>
              </a:tr>
              <a:tr h="887890">
                <a:tc>
                  <a:txBody>
                    <a:bodyPr/>
                    <a:lstStyle/>
                    <a:p>
                      <a:pPr marR="203835">
                        <a:buNone/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Чи ознайомили Вас керівники практики від університету із порядком проходження, програмою та особливостями практики?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4" marR="48664" marT="0" marB="0"/>
                </a:tc>
                <a:tc>
                  <a:txBody>
                    <a:bodyPr/>
                    <a:lstStyle/>
                    <a:p>
                      <a:pPr marL="26670" algn="ctr">
                        <a:buNone/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4" marR="48664" marT="0" marB="0" anchor="ctr"/>
                </a:tc>
                <a:tc>
                  <a:txBody>
                    <a:bodyPr/>
                    <a:lstStyle/>
                    <a:p>
                      <a:pPr marL="26670" algn="ctr">
                        <a:buNone/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4" marR="48664" marT="0" marB="0" anchor="ctr"/>
                </a:tc>
                <a:extLst>
                  <a:ext uri="{0D108BD9-81ED-4DB2-BD59-A6C34878D82A}">
                    <a16:rowId xmlns:a16="http://schemas.microsoft.com/office/drawing/2014/main" xmlns="" val="3295530793"/>
                  </a:ext>
                </a:extLst>
              </a:tr>
              <a:tr h="8878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Чи ознайомили Вас керівники практики від університету із критеріями оцінювання та порядком захисту звіту про проходження практики?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4" marR="48664" marT="0" marB="0"/>
                </a:tc>
                <a:tc>
                  <a:txBody>
                    <a:bodyPr/>
                    <a:lstStyle/>
                    <a:p>
                      <a:pPr marL="26670" algn="ctr">
                        <a:buNone/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4,9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4" marR="48664" marT="0" marB="0" anchor="ctr"/>
                </a:tc>
                <a:tc>
                  <a:txBody>
                    <a:bodyPr/>
                    <a:lstStyle/>
                    <a:p>
                      <a:pPr marL="26670" algn="ctr">
                        <a:buNone/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4" marR="48664" marT="0" marB="0" anchor="ctr"/>
                </a:tc>
                <a:extLst>
                  <a:ext uri="{0D108BD9-81ED-4DB2-BD59-A6C34878D82A}">
                    <a16:rowId xmlns:a16="http://schemas.microsoft.com/office/drawing/2014/main" xmlns="" val="92574488"/>
                  </a:ext>
                </a:extLst>
              </a:tr>
              <a:tr h="53273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Чи були доступні керівники практики від університету для консультацій?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4" marR="48664" marT="0" marB="0"/>
                </a:tc>
                <a:tc>
                  <a:txBody>
                    <a:bodyPr/>
                    <a:lstStyle/>
                    <a:p>
                      <a:pPr marL="26670" algn="ctr">
                        <a:buNone/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4" marR="48664" marT="0" marB="0" anchor="ctr"/>
                </a:tc>
                <a:tc>
                  <a:txBody>
                    <a:bodyPr/>
                    <a:lstStyle/>
                    <a:p>
                      <a:pPr marL="26670" algn="ctr">
                        <a:buNone/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4,9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4" marR="48664" marT="0" marB="0" anchor="ctr"/>
                </a:tc>
                <a:extLst>
                  <a:ext uri="{0D108BD9-81ED-4DB2-BD59-A6C34878D82A}">
                    <a16:rowId xmlns:a16="http://schemas.microsoft.com/office/drawing/2014/main" xmlns="" val="236334985"/>
                  </a:ext>
                </a:extLst>
              </a:tr>
              <a:tr h="71031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Чи достатня, на Вашу думку, кількість годин, виділених на проходження практики та для виконання програми практики?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4" marR="48664" marT="0" marB="0"/>
                </a:tc>
                <a:tc>
                  <a:txBody>
                    <a:bodyPr/>
                    <a:lstStyle/>
                    <a:p>
                      <a:pPr marL="26670" algn="ctr">
                        <a:buNone/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4,9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4" marR="48664" marT="0" marB="0" anchor="ctr"/>
                </a:tc>
                <a:tc>
                  <a:txBody>
                    <a:bodyPr/>
                    <a:lstStyle/>
                    <a:p>
                      <a:pPr marL="26670" algn="ctr">
                        <a:buNone/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4" marR="48664" marT="0" marB="0" anchor="ctr"/>
                </a:tc>
                <a:extLst>
                  <a:ext uri="{0D108BD9-81ED-4DB2-BD59-A6C34878D82A}">
                    <a16:rowId xmlns:a16="http://schemas.microsoft.com/office/drawing/2014/main" xmlns="" val="941191116"/>
                  </a:ext>
                </a:extLst>
              </a:tr>
              <a:tr h="53273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Чи сприяло проходження практики формуванню у Вас професійних компетентностей?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4" marR="48664" marT="0" marB="0"/>
                </a:tc>
                <a:tc>
                  <a:txBody>
                    <a:bodyPr/>
                    <a:lstStyle/>
                    <a:p>
                      <a:pPr marL="26670" algn="ctr">
                        <a:buNone/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4" marR="48664" marT="0" marB="0" anchor="ctr"/>
                </a:tc>
                <a:tc>
                  <a:txBody>
                    <a:bodyPr/>
                    <a:lstStyle/>
                    <a:p>
                      <a:pPr marL="26670" algn="ctr">
                        <a:buNone/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4" marR="48664" marT="0" marB="0" anchor="ctr"/>
                </a:tc>
                <a:extLst>
                  <a:ext uri="{0D108BD9-81ED-4DB2-BD59-A6C34878D82A}">
                    <a16:rowId xmlns:a16="http://schemas.microsoft.com/office/drawing/2014/main" xmlns="" val="24142710"/>
                  </a:ext>
                </a:extLst>
              </a:tr>
              <a:tr h="35515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Чи порекомендуєте Ви цю базу практики іншим здобувачам?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4" marR="48664" marT="0" marB="0"/>
                </a:tc>
                <a:tc>
                  <a:txBody>
                    <a:bodyPr/>
                    <a:lstStyle/>
                    <a:p>
                      <a:pPr marL="26670" algn="ctr">
                        <a:buNone/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4" marR="48664" marT="0" marB="0" anchor="ctr"/>
                </a:tc>
                <a:tc>
                  <a:txBody>
                    <a:bodyPr/>
                    <a:lstStyle/>
                    <a:p>
                      <a:pPr marL="26670" algn="ctr">
                        <a:buNone/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4" marR="48664" marT="0" marB="0" anchor="ctr"/>
                </a:tc>
                <a:extLst>
                  <a:ext uri="{0D108BD9-81ED-4DB2-BD59-A6C34878D82A}">
                    <a16:rowId xmlns:a16="http://schemas.microsoft.com/office/drawing/2014/main" xmlns="" val="1683632925"/>
                  </a:ext>
                </a:extLst>
              </a:tr>
              <a:tr h="3511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Середній бал</a:t>
                      </a:r>
                      <a:endParaRPr lang="uk-UA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4" marR="48664" marT="0" marB="0"/>
                </a:tc>
                <a:tc>
                  <a:txBody>
                    <a:bodyPr/>
                    <a:lstStyle/>
                    <a:p>
                      <a:pPr marL="102870" algn="ctr">
                        <a:buNone/>
                      </a:pP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4,8</a:t>
                      </a:r>
                      <a:endParaRPr lang="uk-UA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4" marR="48664" marT="0" marB="0" anchor="ctr"/>
                </a:tc>
                <a:tc>
                  <a:txBody>
                    <a:bodyPr/>
                    <a:lstStyle/>
                    <a:p>
                      <a:pPr marL="102870" algn="ctr">
                        <a:buNone/>
                      </a:pP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4" marR="48664" marT="0" marB="0" anchor="ctr"/>
                </a:tc>
                <a:extLst>
                  <a:ext uri="{0D108BD9-81ED-4DB2-BD59-A6C34878D82A}">
                    <a16:rowId xmlns:a16="http://schemas.microsoft.com/office/drawing/2014/main" xmlns="" val="2423571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84403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23808"/>
            <a:ext cx="10515600" cy="733530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Позитивні сторони практики</a:t>
            </a:r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xmlns="" id="{5500FA3E-BA3E-0739-2553-EEB95FE01EFA}"/>
              </a:ext>
            </a:extLst>
          </p:cNvPr>
          <p:cNvSpPr/>
          <p:nvPr/>
        </p:nvSpPr>
        <p:spPr>
          <a:xfrm>
            <a:off x="771525" y="5943600"/>
            <a:ext cx="1085850" cy="9144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xmlns="" id="{B5C200A7-BD64-BCEC-FB47-DEF1CAEA6B7F}"/>
              </a:ext>
            </a:extLst>
          </p:cNvPr>
          <p:cNvSpPr/>
          <p:nvPr/>
        </p:nvSpPr>
        <p:spPr>
          <a:xfrm>
            <a:off x="838200" y="1657350"/>
            <a:ext cx="3305175" cy="2000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6AF43A0-2372-A58D-7256-D7F33D1C33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9034" y="1857375"/>
            <a:ext cx="11253932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Можливість вивчати нове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Вивчення рослинної сировини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Здобуті знаття знадобляться далі в роботі в аптечній мережі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Додаткова інформація для знань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Відпрацювання практичних навичок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Ознайомлення з місцевістю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Тилігульського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парку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Дуже цікаво,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пізнавально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Місце розташування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Багатий вибір флори</a:t>
            </a:r>
          </a:p>
          <a:p>
            <a:pPr lvl="0" fontAlgn="base"/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5795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E6338B53-83A0-9AB6-3C77-C18E5AEC8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6C0B05-BC15-4521-FAAD-3778AE5E2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8328"/>
            <a:ext cx="10515600" cy="733530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xmlns="" id="{3FF80617-0CEA-CFA5-2FEF-F8E4FDE3A758}"/>
              </a:ext>
            </a:extLst>
          </p:cNvPr>
          <p:cNvSpPr/>
          <p:nvPr/>
        </p:nvSpPr>
        <p:spPr>
          <a:xfrm>
            <a:off x="771525" y="5943600"/>
            <a:ext cx="1085850" cy="9144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xmlns="" id="{28C06CE2-5E60-E10C-5F98-8F619F9BF84E}"/>
              </a:ext>
            </a:extLst>
          </p:cNvPr>
          <p:cNvSpPr/>
          <p:nvPr/>
        </p:nvSpPr>
        <p:spPr>
          <a:xfrm>
            <a:off x="838200" y="1657350"/>
            <a:ext cx="3305175" cy="2000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7DE0BFA3-B83D-2586-4D4F-F73D3FE7E9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5727" y="1757362"/>
            <a:ext cx="11253932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Поки що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Менше презентацій при захисті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Відео презентацію робити недоречно, це забирає багато зайвого часу</a:t>
            </a:r>
          </a:p>
          <a:p>
            <a:pPr lvl="0" fontAlgn="base"/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7658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17579C9-4EA6-919A-5C44-C915CCB70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81B385-6BC1-E287-6575-AFCCEA554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62" y="467249"/>
            <a:ext cx="10515600" cy="733530"/>
          </a:xfrm>
        </p:spPr>
        <p:txBody>
          <a:bodyPr>
            <a:normAutofit/>
          </a:bodyPr>
          <a:lstStyle/>
          <a:p>
            <a:r>
              <a:rPr lang="uk-UA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рішення</a:t>
            </a:r>
          </a:p>
        </p:txBody>
      </p:sp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xmlns="" id="{68EB29B4-1803-1BA7-22AB-ED6E0BCA2067}"/>
              </a:ext>
            </a:extLst>
          </p:cNvPr>
          <p:cNvSpPr/>
          <p:nvPr/>
        </p:nvSpPr>
        <p:spPr>
          <a:xfrm>
            <a:off x="919162" y="1600200"/>
            <a:ext cx="3205163" cy="32385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43CACA9-7ADD-DEB4-C36D-CDB1527FD7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9588" y="1200779"/>
            <a:ext cx="11387137" cy="4999996"/>
          </a:xfrm>
        </p:spPr>
        <p:txBody>
          <a:bodyPr>
            <a:noAutofit/>
          </a:bodyPr>
          <a:lstStyle/>
          <a:p>
            <a:pPr marL="266700" indent="-85725">
              <a:buFont typeface="Arial" panose="020B0604020202020204" pitchFamily="34" charset="0"/>
              <a:buAutoNum type="arabicPeriod"/>
            </a:pP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Затвердити результати опитування  щодо якості організації та змістового наповнення практик у 2025/2026 </a:t>
            </a:r>
            <a:r>
              <a:rPr lang="uk-UA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здобувачів освітньої програми «Фармація» другого (магістерського) рівня вищої освіти</a:t>
            </a:r>
          </a:p>
          <a:p>
            <a:pPr marL="266700" indent="-85725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Гарантові ОП «Фармація» Богуцькій О.О.: </a:t>
            </a:r>
          </a:p>
          <a:p>
            <a:pPr marL="342900" indent="19050">
              <a:lnSpc>
                <a:spcPct val="100000"/>
              </a:lnSpc>
              <a:buAutoNum type="arabicParenR"/>
            </a:pP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 забезпечити </a:t>
            </a:r>
            <a:r>
              <a:rPr lang="uk-UA" sz="20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здобувачам можливість </a:t>
            </a: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 обирати базу практики;</a:t>
            </a:r>
          </a:p>
          <a:p>
            <a:pPr marL="342900" indent="19050">
              <a:lnSpc>
                <a:spcPct val="100000"/>
              </a:lnSpc>
              <a:buAutoNum type="arabicParenR"/>
            </a:pP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розмістити фото/відео та інші медіа-матеріали про проходження практики здобувачами на сторінці кафедри або/та факультету та зберігати разом із звітною документацією з практик на корпоративних хмарних сховищах; </a:t>
            </a:r>
          </a:p>
          <a:p>
            <a:pPr marL="361950" indent="-3175">
              <a:lnSpc>
                <a:spcPct val="100000"/>
              </a:lnSpc>
              <a:buNone/>
            </a:pP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врахувати результати опитування та об’єктивні пропозиції здобувачів під час планування та організації виробничої практики здобувачів вищої освіти на наступний навчальний рік</a:t>
            </a:r>
          </a:p>
          <a:p>
            <a:pPr marL="0" indent="180975">
              <a:lnSpc>
                <a:spcPct val="100000"/>
              </a:lnSpc>
              <a:buNone/>
            </a:pP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Керівниці відділу забезпечення якості освіти </a:t>
            </a:r>
            <a:r>
              <a:rPr lang="uk-UA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Черкашиній</a:t>
            </a: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Т.О. забезпечити оприлюднення результатів опитування щодо якості організації та змістового наповнення практик здобувачів другого (магістерського) рівня вищої освіти ОП «Фармація» на сторінці відділу забезпечення якості освіти вебсайту Херсонського державного університету.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uk-UA" sz="2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36573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3">
      <a:dk1>
        <a:srgbClr val="01285C"/>
      </a:dk1>
      <a:lt1>
        <a:srgbClr val="FFFFFF"/>
      </a:lt1>
      <a:dk2>
        <a:srgbClr val="003E75"/>
      </a:dk2>
      <a:lt2>
        <a:srgbClr val="F6E342"/>
      </a:lt2>
      <a:accent1>
        <a:srgbClr val="0058A8"/>
      </a:accent1>
      <a:accent2>
        <a:srgbClr val="3FA9F5"/>
      </a:accent2>
      <a:accent3>
        <a:srgbClr val="F6E342"/>
      </a:accent3>
      <a:accent4>
        <a:srgbClr val="75BDFF"/>
      </a:accent4>
      <a:accent5>
        <a:srgbClr val="6B6B6B"/>
      </a:accent5>
      <a:accent6>
        <a:srgbClr val="414141"/>
      </a:accent6>
      <a:hlink>
        <a:srgbClr val="FFFFFF"/>
      </a:hlink>
      <a:folHlink>
        <a:srgbClr val="FFFFFF"/>
      </a:folHlink>
    </a:clrScheme>
    <a:fontScheme name="KSU Ukraine">
      <a:majorFont>
        <a:latin typeface="Helvetica Bold"/>
        <a:ea typeface=""/>
        <a:cs typeface=""/>
      </a:majorFont>
      <a:minorFont>
        <a:latin typeface="Helvetic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3056</TotalTime>
  <Words>456</Words>
  <Application>Microsoft Office PowerPoint</Application>
  <PresentationFormat>Произвольный</PresentationFormat>
  <Paragraphs>91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Про результати опитування щодо якості організації та змістового наповнення практик здобувачів  освітньої програми «Фармація»  другого (магістерського) рівня вищої освіти   </vt:lpstr>
      <vt:lpstr>Слайд 2</vt:lpstr>
      <vt:lpstr> Залученість здобувачів до опитування                                                        </vt:lpstr>
      <vt:lpstr>«Чи була у вас можливість самостійно обрати базу практики із запропонованого переліку?»</vt:lpstr>
      <vt:lpstr> Рівень задоволеності якістю організації та змістовим наповненням виробничої практики</vt:lpstr>
      <vt:lpstr>Позитивні сторони практики</vt:lpstr>
      <vt:lpstr>Пропозиції</vt:lpstr>
      <vt:lpstr>Проєкт рішення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Головна тема презентації на 2 строчки</dc:title>
  <dc:creator>Учетная запись Майкрософт</dc:creator>
  <cp:lastModifiedBy>Zoya</cp:lastModifiedBy>
  <cp:revision>111</cp:revision>
  <dcterms:created xsi:type="dcterms:W3CDTF">2022-07-21T13:42:41Z</dcterms:created>
  <dcterms:modified xsi:type="dcterms:W3CDTF">2026-09-02T09:47:48Z</dcterms:modified>
</cp:coreProperties>
</file>