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3" r:id="rId4"/>
    <p:sldId id="257" r:id="rId5"/>
    <p:sldId id="265" r:id="rId6"/>
    <p:sldId id="259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1515B4-83BC-E8B1-9968-68A3348968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658ABD3-3B7B-2C52-949D-1B5B4BD39F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B5AB8A7-F204-C649-8732-F92F5E770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D532F-CCA7-439E-B43C-290A9E2E1D03}" type="datetimeFigureOut">
              <a:rPr lang="uk-UA" smtClean="0"/>
              <a:t>31.10.2025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31DA855-0586-EE40-82C8-63AAE9397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BB366FB-B05D-85E1-05AE-D1FC7C95A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924-974F-43CD-B936-C59D8FE065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0902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08DB67-8683-2B59-B762-04906DA4D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A715CF6C-30A1-9A82-1B72-8BA2DD844D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DFD38043-64C8-A607-A139-53DDA0FEB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D532F-CCA7-439E-B43C-290A9E2E1D03}" type="datetimeFigureOut">
              <a:rPr lang="uk-UA" smtClean="0"/>
              <a:t>31.10.2025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BCEE9AD-C39B-C6A0-FBDD-F04B4C160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C876930-3C6E-34E3-DA5E-86F2E5770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924-974F-43CD-B936-C59D8FE065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2649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E3CE37CE-04F2-820F-908E-F46D1D09FB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3180E976-C92B-BDF2-376A-D333F033D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370A2809-2D92-96CE-B51E-0A2D74E9A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D532F-CCA7-439E-B43C-290A9E2E1D03}" type="datetimeFigureOut">
              <a:rPr lang="uk-UA" smtClean="0"/>
              <a:t>31.10.2025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CADF237-13C1-8668-827B-0360FDD8F9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4D48EB1-C479-A8D3-6241-8124FC731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924-974F-43CD-B936-C59D8FE065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35332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DA43FE-981D-70FA-927F-8E07CAAD8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5F8B082-9B33-EA3B-6EE0-B9C00CE2A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95F3194-6020-E24E-0D1B-B296C5989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D532F-CCA7-439E-B43C-290A9E2E1D03}" type="datetimeFigureOut">
              <a:rPr lang="uk-UA" smtClean="0"/>
              <a:t>31.10.2025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D01A8A3-DE7D-B60D-FAE9-49C040B7A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06A1505-3291-C49A-AFDF-47B956517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924-974F-43CD-B936-C59D8FE065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14394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C91A5C-35F0-AF2E-2FD5-3AAE373A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F8BAB90-B8AD-CF72-2CA7-070948E568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B7CD1536-CFB8-CFF8-8AB9-2236E402E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D532F-CCA7-439E-B43C-290A9E2E1D03}" type="datetimeFigureOut">
              <a:rPr lang="uk-UA" smtClean="0"/>
              <a:t>31.10.2025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28B0D5D-9B98-F06A-7E84-3CCF4792B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6EC0065-CB9C-68D5-03E4-E4BC0D645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924-974F-43CD-B936-C59D8FE065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22829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15ECBD-2F9D-6772-CCCC-61979A3A3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9B3E32D0-E520-4089-A807-AF0F707758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457F4D05-3BA8-0A8A-C9B8-12A711FE22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B2F4570-C1A8-7404-8D33-E521DBAF8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D532F-CCA7-439E-B43C-290A9E2E1D03}" type="datetimeFigureOut">
              <a:rPr lang="uk-UA" smtClean="0"/>
              <a:t>31.10.2025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0CAA273-93F4-2B15-6A18-F2EA5B48B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C5DA8895-BABC-E0ED-9D70-F3CAAAD9B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924-974F-43CD-B936-C59D8FE065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01201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04921-44FB-FC41-1162-703D0700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C14D1E5-BC02-9D0E-12CE-E91091CF4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F21C42A2-D821-B88B-1B1E-C720A4CF45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5AD6713E-6470-9969-1122-4FB63A1B16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CE82C0E1-B88A-CC8A-E4A8-DCC5CE6BCC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9D5F7855-C2A3-53FF-ABE7-BB66575AE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D532F-CCA7-439E-B43C-290A9E2E1D03}" type="datetimeFigureOut">
              <a:rPr lang="uk-UA" smtClean="0"/>
              <a:t>31.10.2025</a:t>
            </a:fld>
            <a:endParaRPr lang="uk-UA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C95F9AC5-5429-409E-7195-CBADA3B23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4A01FB6B-82A0-AFF9-E7E3-337D1D41E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924-974F-43CD-B936-C59D8FE065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1790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8AA8EF-554C-BB8A-DB62-17938D9F9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FFB2B6C7-E6F4-B1E1-8D20-CFCA5E3ED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D532F-CCA7-439E-B43C-290A9E2E1D03}" type="datetimeFigureOut">
              <a:rPr lang="uk-UA" smtClean="0"/>
              <a:t>31.10.2025</a:t>
            </a:fld>
            <a:endParaRPr lang="uk-UA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B591660B-B6A2-9F90-1EC9-FB9115DA3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C0126F88-2D94-7A6B-EEAA-A0E3A1986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924-974F-43CD-B936-C59D8FE065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313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3C38B218-BBCE-6D10-E74B-8D70E83AB8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D532F-CCA7-439E-B43C-290A9E2E1D03}" type="datetimeFigureOut">
              <a:rPr lang="uk-UA" smtClean="0"/>
              <a:t>31.10.2025</a:t>
            </a:fld>
            <a:endParaRPr lang="uk-UA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0C23842A-9636-9B26-2CEA-0BFE5F4EB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4BB6E23-1163-CBF1-DC34-4963BF74B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924-974F-43CD-B936-C59D8FE065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5973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D3956E-A529-42BC-88DB-9AEDF98DF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E6AA088-0D12-6683-7929-CBC0EDF655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9843CF53-691C-CB35-EBA6-3556B66888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B16C7CB-9A7C-7DBB-3572-6928A0570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D532F-CCA7-439E-B43C-290A9E2E1D03}" type="datetimeFigureOut">
              <a:rPr lang="uk-UA" smtClean="0"/>
              <a:t>31.10.2025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CDCB875-A272-6432-A3CB-A57DBAB1A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08EBC79B-E0EB-B802-35A8-EAC52CA31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924-974F-43CD-B936-C59D8FE065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395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9AFD87-10FE-836E-53BF-32EBEF79A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E063DE13-0FCA-15B8-021A-F2986E6484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748207AB-3744-8EFC-6412-AF101BB5AC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3C70BF2C-D276-C871-AF27-994D068DF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D532F-CCA7-439E-B43C-290A9E2E1D03}" type="datetimeFigureOut">
              <a:rPr lang="uk-UA" smtClean="0"/>
              <a:t>31.10.2025</a:t>
            </a:fld>
            <a:endParaRPr lang="uk-UA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CDF0DD9-0F7F-C9B5-1372-3B0FB1E7F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B9533DBD-A541-1FFA-B0CF-162813AEA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190924-974F-43CD-B936-C59D8FE065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3228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8AAE5497-677B-B008-8509-B1EE143A1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E831ACA-D18C-0B5B-F262-FA589C6950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3403B35-3350-E829-43E9-187A149618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ED532F-CCA7-439E-B43C-290A9E2E1D03}" type="datetimeFigureOut">
              <a:rPr lang="uk-UA" smtClean="0"/>
              <a:t>31.10.2025</a:t>
            </a:fld>
            <a:endParaRPr lang="uk-UA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4C38417F-03B0-39FC-D23A-AA6565FCF6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5271C95-D548-17D6-4469-E8CF8F24AF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190924-974F-43CD-B936-C59D8FE065BA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3505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kspu.edu/Information/Academicintegrity.aspx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ksu24.kspu.edu/s/undefined" TargetMode="External"/><Relationship Id="rId2" Type="http://schemas.openxmlformats.org/officeDocument/2006/relationships/hyperlink" Target="https://ksu24.kspu.edu/s/eWwDn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3D2C369C-5F7F-5045-CF47-33A25250CE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1112" y="977461"/>
            <a:ext cx="6571622" cy="5463531"/>
          </a:xfrm>
        </p:spPr>
        <p:txBody>
          <a:bodyPr>
            <a:normAutofit fontScale="92500"/>
          </a:bodyPr>
          <a:lstStyle/>
          <a:p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Вільний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мікрофон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Академічна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доброчесність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імплементації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ЗВО»</a:t>
            </a: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uk-UA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 жовтня 2025 року</a:t>
            </a:r>
          </a:p>
        </p:txBody>
      </p:sp>
      <p:pic>
        <p:nvPicPr>
          <p:cNvPr id="4" name="Рисунок 3" descr="Зображення, що містить текст, коло, логотип, Шрифт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D71E9981-A9F0-400B-9F74-0F0416FA9B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072" y="1176913"/>
            <a:ext cx="4829816" cy="474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922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7AD526-7793-6B0C-96CA-C25B354E9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6"/>
            <a:ext cx="11018855" cy="981354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 err="1"/>
              <a:t>Проєкт</a:t>
            </a:r>
            <a:r>
              <a:rPr lang="uk-UA" sz="2800" b="1" dirty="0"/>
              <a:t> «Ініціатива академічної доброчесності та якості освіти» </a:t>
            </a:r>
            <a:r>
              <a:rPr lang="uk-UA" sz="2800" dirty="0"/>
              <a:t>(</a:t>
            </a:r>
            <a:r>
              <a:rPr lang="en-US" sz="2800" dirty="0"/>
              <a:t>Academic Integrity and Quality Initiative – Academic IQ)</a:t>
            </a:r>
            <a:endParaRPr lang="uk-UA" sz="2800" dirty="0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DB3A0345-0472-7D6A-9BD3-735C09AFAB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20352" y="1818752"/>
            <a:ext cx="4210050" cy="39389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BA4AAD-10AC-341D-CD48-1642E2EDD1CF}"/>
              </a:ext>
            </a:extLst>
          </p:cNvPr>
          <p:cNvSpPr txBox="1"/>
          <p:nvPr/>
        </p:nvSpPr>
        <p:spPr>
          <a:xfrm>
            <a:off x="461597" y="1951672"/>
            <a:ext cx="6873700" cy="2345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Проєкт</a:t>
            </a:r>
            <a:r>
              <a:rPr lang="uk-UA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було ініційованого Американськими Радами з міжнародної освіти у співпраці із Міністерством освіти і науки України, Національним агентством із забезпечення якості вищої освіти та за підтримки Посольства США в Україні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FB3DA99-2BFB-B235-5DC0-167B3BB6D3D6}"/>
              </a:ext>
            </a:extLst>
          </p:cNvPr>
          <p:cNvSpPr txBox="1"/>
          <p:nvPr/>
        </p:nvSpPr>
        <p:spPr>
          <a:xfrm>
            <a:off x="7520352" y="6123543"/>
            <a:ext cx="4671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Вересень 2020 року – червень 2022 року</a:t>
            </a:r>
            <a:endParaRPr lang="uk-UA" b="1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C4C35A3-9A82-BD32-2051-5C3A5BA0CEBD}"/>
              </a:ext>
            </a:extLst>
          </p:cNvPr>
          <p:cNvSpPr txBox="1"/>
          <p:nvPr/>
        </p:nvSpPr>
        <p:spPr>
          <a:xfrm>
            <a:off x="461597" y="4609218"/>
            <a:ext cx="6763167" cy="1883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 </a:t>
            </a:r>
            <a:r>
              <a:rPr lang="uk-UA" sz="2000" b="1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uk-UA" sz="20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об’єднати професійну спільноту освітян для обміну досвідом та співпраці  задля </a:t>
            </a:r>
            <a:r>
              <a:rPr lang="uk-UA" sz="2000" b="0" i="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інституціоналізації</a:t>
            </a:r>
            <a:r>
              <a:rPr lang="uk-UA" sz="20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принципів академічної доброчесності в системи середньої та вищої освіти України</a:t>
            </a:r>
            <a:endParaRPr lang="uk-UA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964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592321-B6EC-3376-70C3-7ACB5A965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3094"/>
            <a:ext cx="12192000" cy="58792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4DB9699-1F20-B6E0-510E-4EE00F82C102}"/>
              </a:ext>
            </a:extLst>
          </p:cNvPr>
          <p:cNvSpPr txBox="1"/>
          <p:nvPr/>
        </p:nvSpPr>
        <p:spPr>
          <a:xfrm>
            <a:off x="8704385" y="151021"/>
            <a:ext cx="32732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https://www.kspu.edu/</a:t>
            </a:r>
          </a:p>
        </p:txBody>
      </p:sp>
    </p:spTree>
    <p:extLst>
      <p:ext uri="{BB962C8B-B14F-4D97-AF65-F5344CB8AC3E}">
        <p14:creationId xmlns:p14="http://schemas.microsoft.com/office/powerpoint/2010/main" val="1556689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C8CD98-A4D7-97B3-92E6-06B6662FE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AA3CC463-F933-4AC4-86E1-5AC14B0C3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6025D2DB-A12A-44DB-B00E-F4D622329E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48006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rgbClr val="FF9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9BE98DB-5F4E-8E36-1210-A276EBAD64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66" y="492462"/>
            <a:ext cx="3760265" cy="2775672"/>
          </a:xfrm>
          <a:prstGeom prst="rect">
            <a:avLst/>
          </a:prstGeom>
        </p:spPr>
      </p:pic>
      <p:sp>
        <p:nvSpPr>
          <p:cNvPr id="41" name="Rectangle 40">
            <a:extLst>
              <a:ext uri="{FF2B5EF4-FFF2-40B4-BE49-F238E27FC236}">
                <a16:creationId xmlns:a16="http://schemas.microsoft.com/office/drawing/2014/main" id="{CE7E7877-F64E-4EEA-B778-138031EFF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331" y="3603670"/>
            <a:ext cx="4180332" cy="2788074"/>
          </a:xfrm>
          <a:prstGeom prst="rect">
            <a:avLst/>
          </a:prstGeom>
          <a:solidFill>
            <a:srgbClr val="FFFFFF"/>
          </a:solidFill>
          <a:ln w="19050">
            <a:solidFill>
              <a:srgbClr val="FF9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7A9169F7-572B-3323-44FC-DA68CDF05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49" y="3760806"/>
            <a:ext cx="3854945" cy="2446407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7DD6C4F3-70FD-4F13-919C-702EE4886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80596" y="487090"/>
            <a:ext cx="6741849" cy="5897880"/>
          </a:xfrm>
          <a:prstGeom prst="rect">
            <a:avLst/>
          </a:prstGeom>
          <a:solidFill>
            <a:srgbClr val="FFFFFF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62779E-0B70-A4A9-C4D6-A526F361EAF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7851" y="650497"/>
            <a:ext cx="4762918" cy="51875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E4E6A7D-3C3F-FE1C-B1CD-EB0CE080101C}"/>
              </a:ext>
            </a:extLst>
          </p:cNvPr>
          <p:cNvSpPr txBox="1"/>
          <p:nvPr/>
        </p:nvSpPr>
        <p:spPr>
          <a:xfrm>
            <a:off x="5102995" y="5946794"/>
            <a:ext cx="64664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https://www.kspu.edu/Information/Academicintegrity.aspx</a:t>
            </a:r>
            <a:r>
              <a:rPr lang="uk-UA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5472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8BFD135-6D14-55EA-4CD7-0D6FA6B1E8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093" y="2150351"/>
            <a:ext cx="9275606" cy="27336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EB14C35-4CB2-3F0A-4048-ED6AD4D2E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1463" y="4783543"/>
            <a:ext cx="9260537" cy="19621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E699EDA-C9BF-BE82-B2BF-07EB88C0E6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201"/>
            <a:ext cx="3015093" cy="62461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40CCAE2-E30A-6100-9C09-AA55798FC8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3709" y="0"/>
            <a:ext cx="3206989" cy="383847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6CFA791-F05B-B0BC-89EA-E7EED78F50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7951" y="11824"/>
            <a:ext cx="3854945" cy="202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9192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6827C3C-D52F-46CE-A441-3CD6A1A6A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37" y="0"/>
            <a:ext cx="12192000" cy="6858000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52A8B51-0A89-497B-B882-6658E029A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28CFB2-5B2F-211F-8468-6BA698224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935420"/>
            <a:ext cx="2879083" cy="482482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B1CEFBF-6F09-4052-862B-E219DA157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26882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6C1F7B0-9DB3-6108-B2A5-84D204F71C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7976" y="1372107"/>
            <a:ext cx="2880360" cy="411480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BCB5D417-2A71-445D-B4C7-9E814D633D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22847" y="643466"/>
            <a:ext cx="3522548" cy="5571067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9C2FE67-E337-CE3C-55CE-E7E66EA8AF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0524" y="935420"/>
            <a:ext cx="3212179" cy="4971393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D7B688A-581C-10A2-154E-377A6B4A5F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5706" y="728640"/>
            <a:ext cx="3040588" cy="768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0371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0AC73CF-F946-D44C-3E91-528DCCD91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664"/>
            <a:ext cx="10515600" cy="51913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/>
              <a:t>Щорічні Тижні/Декади академічної доброчесності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A5F6C8-524E-A0BB-9951-00939D8EE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364" y="938182"/>
            <a:ext cx="4352925" cy="33972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06A0C79-98A0-3F9D-C005-77833F4E08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7825" y="1087980"/>
            <a:ext cx="6734175" cy="262010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E7AB7B7-8C9E-3142-1AA4-46CB1526DE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2273" y="2296172"/>
            <a:ext cx="4181475" cy="45339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B48A0F6-D91D-F059-0F67-74C872E8E9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7023" y="3708089"/>
            <a:ext cx="4400550" cy="322897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D7AA56D-1892-8509-1611-442321745E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1145" y="4455729"/>
            <a:ext cx="4181475" cy="21717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6209583-C3AD-71BD-97C3-987A3F9A9572}"/>
              </a:ext>
            </a:extLst>
          </p:cNvPr>
          <p:cNvSpPr txBox="1"/>
          <p:nvPr/>
        </p:nvSpPr>
        <p:spPr>
          <a:xfrm>
            <a:off x="3723902" y="568850"/>
            <a:ext cx="84680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https://www.kspu.edu/Information/Academicintegrity/Tigniakademdobr.aspx</a:t>
            </a:r>
          </a:p>
        </p:txBody>
      </p:sp>
    </p:spTree>
    <p:extLst>
      <p:ext uri="{BB962C8B-B14F-4D97-AF65-F5344CB8AC3E}">
        <p14:creationId xmlns:p14="http://schemas.microsoft.com/office/powerpoint/2010/main" val="24657934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816398-ECE7-7DF0-80EF-DB02D835E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4835"/>
            <a:ext cx="10515600" cy="488985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/>
              <a:t>Комісії з питань академічної доброчесності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41CB94-7AA7-C5AD-B68E-531E3463CA97}"/>
              </a:ext>
            </a:extLst>
          </p:cNvPr>
          <p:cNvSpPr txBox="1"/>
          <p:nvPr/>
        </p:nvSpPr>
        <p:spPr>
          <a:xfrm>
            <a:off x="465992" y="1228630"/>
            <a:ext cx="11260016" cy="495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/>
              <a:t>Комісія з питань академічної доброчесност</a:t>
            </a:r>
            <a:r>
              <a:rPr lang="uk-UA" sz="2400" dirty="0"/>
              <a:t>і Херсонського державного університету (щороку оновлюється, затверджується колегіальним органом – вченою радою університету й наказом ректора)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uk-UA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/>
              <a:t>Факультетські комісії з питань академічної доброчесності </a:t>
            </a:r>
            <a:r>
              <a:rPr lang="uk-UA" sz="2400" dirty="0"/>
              <a:t>(оновлюються щороку й затверджуються розпорядженням першого проректора)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uk-UA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/>
              <a:t>Факультетські групи сприяння академічній доброчесності </a:t>
            </a:r>
            <a:r>
              <a:rPr lang="uk-UA" sz="2400" dirty="0"/>
              <a:t>(оновлюються щороку й затверджуються розпорядженням першого проректора)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uk-UA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uk-UA" sz="2400" b="1" dirty="0"/>
              <a:t>Помічники деканів із забезпечення якості освіти на факультетах </a:t>
            </a:r>
            <a:r>
              <a:rPr lang="uk-UA" sz="2400" dirty="0"/>
              <a:t>(щороку оновлюються/погоджуються, затверджується наказом ректора)</a:t>
            </a:r>
          </a:p>
          <a:p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2148779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7940F-EC01-A0BE-146A-244DBEFB2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15A264-4AD8-E7E8-CF65-8C3B06FD2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85" y="123111"/>
            <a:ext cx="10515600" cy="488985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/>
              <a:t>Основні інституційні  документи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372313-E295-4AB0-F680-61E7F2AEFB65}"/>
              </a:ext>
            </a:extLst>
          </p:cNvPr>
          <p:cNvSpPr txBox="1"/>
          <p:nvPr/>
        </p:nvSpPr>
        <p:spPr>
          <a:xfrm>
            <a:off x="227971" y="856357"/>
            <a:ext cx="11964029" cy="587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err="1"/>
              <a:t>Положення</a:t>
            </a:r>
            <a:r>
              <a:rPr lang="ru-RU" sz="2400" dirty="0"/>
              <a:t> про </a:t>
            </a:r>
            <a:r>
              <a:rPr lang="ru-RU" sz="2400" dirty="0" err="1"/>
              <a:t>академічну</a:t>
            </a:r>
            <a:r>
              <a:rPr lang="ru-RU" sz="2400" dirty="0"/>
              <a:t> </a:t>
            </a:r>
            <a:r>
              <a:rPr lang="ru-RU" sz="2400" dirty="0" err="1"/>
              <a:t>доброчесність</a:t>
            </a:r>
            <a:r>
              <a:rPr lang="ru-RU" sz="2400" dirty="0"/>
              <a:t> </a:t>
            </a:r>
            <a:r>
              <a:rPr lang="ru-RU" sz="2400" dirty="0" err="1"/>
              <a:t>учасників</a:t>
            </a:r>
            <a:r>
              <a:rPr lang="ru-RU" sz="2400" dirty="0"/>
              <a:t> </a:t>
            </a:r>
            <a:r>
              <a:rPr lang="ru-RU" sz="2400" dirty="0" err="1"/>
              <a:t>освітнього</a:t>
            </a:r>
            <a:r>
              <a:rPr lang="ru-RU" sz="2400" dirty="0"/>
              <a:t> </a:t>
            </a:r>
            <a:r>
              <a:rPr lang="ru-RU" sz="2400" dirty="0" err="1"/>
              <a:t>процесу</a:t>
            </a:r>
            <a:endParaRPr lang="ru-RU" sz="2400" dirty="0"/>
          </a:p>
          <a:p>
            <a:r>
              <a:rPr lang="ru-RU" sz="2400" dirty="0"/>
              <a:t>     </a:t>
            </a:r>
            <a:r>
              <a:rPr lang="ru-RU" sz="2400" dirty="0" err="1"/>
              <a:t>Херсонськаго</a:t>
            </a:r>
            <a:r>
              <a:rPr lang="ru-RU" sz="2400" dirty="0"/>
              <a:t> державного </a:t>
            </a:r>
            <a:r>
              <a:rPr lang="ru-RU" sz="2400" dirty="0" err="1"/>
              <a:t>університету</a:t>
            </a:r>
            <a:r>
              <a:rPr lang="ru-RU" sz="2400" dirty="0"/>
              <a:t> </a:t>
            </a:r>
            <a:r>
              <a:rPr lang="en-US" sz="2000" dirty="0">
                <a:hlinkClick r:id="rId2"/>
              </a:rPr>
              <a:t>https://ksu24.kspu.edu/s/eWwDn</a:t>
            </a:r>
            <a:r>
              <a:rPr lang="uk-UA" sz="2000" dirty="0"/>
              <a:t> </a:t>
            </a:r>
            <a:endParaRPr lang="ru-RU" sz="2000" dirty="0"/>
          </a:p>
          <a:p>
            <a:endParaRPr lang="uk-UA" sz="2400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err="1"/>
              <a:t>Положення</a:t>
            </a:r>
            <a:r>
              <a:rPr lang="ru-RU" sz="2400" dirty="0"/>
              <a:t> про </a:t>
            </a:r>
            <a:r>
              <a:rPr lang="ru-RU" sz="2400" dirty="0" err="1"/>
              <a:t>комісію</a:t>
            </a:r>
            <a:r>
              <a:rPr lang="ru-RU" sz="2400" dirty="0"/>
              <a:t> з </a:t>
            </a:r>
            <a:r>
              <a:rPr lang="ru-RU" sz="2400" dirty="0" err="1"/>
              <a:t>питань</a:t>
            </a:r>
            <a:r>
              <a:rPr lang="ru-RU" sz="2400" dirty="0"/>
              <a:t> </a:t>
            </a:r>
            <a:r>
              <a:rPr lang="ru-RU" sz="2400" dirty="0" err="1"/>
              <a:t>академічної</a:t>
            </a:r>
            <a:r>
              <a:rPr lang="ru-RU" sz="2400" dirty="0"/>
              <a:t> </a:t>
            </a:r>
            <a:r>
              <a:rPr lang="ru-RU" sz="2400" dirty="0" err="1"/>
              <a:t>доброчесності</a:t>
            </a:r>
            <a:endParaRPr lang="ru-RU" sz="2400" dirty="0"/>
          </a:p>
          <a:p>
            <a:r>
              <a:rPr lang="ru-RU" sz="2400" dirty="0"/>
              <a:t>     </a:t>
            </a:r>
            <a:r>
              <a:rPr lang="ru-RU" sz="2400" dirty="0" err="1"/>
              <a:t>Херсонського</a:t>
            </a:r>
            <a:r>
              <a:rPr lang="ru-RU" sz="2400" dirty="0"/>
              <a:t> державного </a:t>
            </a:r>
            <a:r>
              <a:rPr lang="ru-RU" sz="2400" dirty="0" err="1"/>
              <a:t>університету</a:t>
            </a:r>
            <a:r>
              <a:rPr lang="ru-RU" sz="2400" dirty="0"/>
              <a:t> </a:t>
            </a:r>
            <a:r>
              <a:rPr lang="en-US" sz="2000" dirty="0">
                <a:solidFill>
                  <a:srgbClr val="FF0000"/>
                </a:solidFill>
                <a:hlinkClick r:id="rId3"/>
              </a:rPr>
              <a:t>https://ksu24.kspu.edu/s/undefined</a:t>
            </a:r>
            <a:r>
              <a:rPr lang="uk-UA" sz="2000" dirty="0">
                <a:solidFill>
                  <a:srgbClr val="FF0000"/>
                </a:solidFill>
              </a:rPr>
              <a:t> </a:t>
            </a:r>
            <a:endParaRPr lang="ru-RU" sz="2000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400" b="1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/>
              <a:t>Порядок </a:t>
            </a:r>
            <a:r>
              <a:rPr lang="ru-RU" sz="2400" dirty="0" err="1"/>
              <a:t>запобігання</a:t>
            </a:r>
            <a:r>
              <a:rPr lang="ru-RU" sz="2400" dirty="0"/>
              <a:t> </a:t>
            </a:r>
            <a:r>
              <a:rPr lang="ru-RU" sz="2400" dirty="0" err="1"/>
              <a:t>академічному</a:t>
            </a:r>
            <a:r>
              <a:rPr lang="ru-RU" sz="2400" dirty="0"/>
              <a:t> </a:t>
            </a:r>
            <a:r>
              <a:rPr lang="ru-RU" sz="2400" dirty="0" err="1"/>
              <a:t>плагіату</a:t>
            </a:r>
            <a:r>
              <a:rPr lang="ru-RU" sz="2400" dirty="0"/>
              <a:t> в </a:t>
            </a:r>
            <a:r>
              <a:rPr lang="ru-RU" sz="2400" dirty="0" err="1"/>
              <a:t>навчальних</a:t>
            </a:r>
            <a:r>
              <a:rPr lang="ru-RU" sz="2400" dirty="0"/>
              <a:t> і </a:t>
            </a:r>
            <a:r>
              <a:rPr lang="ru-RU" sz="2400" dirty="0" err="1"/>
              <a:t>наукових</a:t>
            </a:r>
            <a:r>
              <a:rPr lang="ru-RU" sz="2400" dirty="0"/>
              <a:t> роботах </a:t>
            </a:r>
            <a:r>
              <a:rPr lang="ru-RU" sz="2400" dirty="0" err="1"/>
              <a:t>здобувачів</a:t>
            </a:r>
            <a:r>
              <a:rPr lang="ru-RU" sz="2400" dirty="0"/>
              <a:t> </a:t>
            </a:r>
            <a:r>
              <a:rPr lang="ru-RU" sz="2400" dirty="0" err="1"/>
              <a:t>вищої</a:t>
            </a:r>
            <a:r>
              <a:rPr lang="ru-RU" sz="2400" dirty="0"/>
              <a:t> </a:t>
            </a:r>
            <a:r>
              <a:rPr lang="ru-RU" sz="2400" dirty="0" err="1"/>
              <a:t>освіти</a:t>
            </a:r>
            <a:r>
              <a:rPr lang="ru-RU" sz="2400" dirty="0"/>
              <a:t> </a:t>
            </a:r>
            <a:r>
              <a:rPr lang="ru-RU" sz="2400" dirty="0" err="1"/>
              <a:t>херсонського</a:t>
            </a:r>
            <a:r>
              <a:rPr lang="ru-RU" sz="2400" dirty="0"/>
              <a:t> державного </a:t>
            </a:r>
            <a:r>
              <a:rPr lang="ru-RU" sz="2400" dirty="0" err="1"/>
              <a:t>університету</a:t>
            </a:r>
            <a:r>
              <a:rPr lang="ru-RU" sz="2400" dirty="0"/>
              <a:t> </a:t>
            </a:r>
            <a:r>
              <a:rPr lang="en-US" sz="2000" dirty="0">
                <a:solidFill>
                  <a:srgbClr val="FF0000"/>
                </a:solidFill>
                <a:hlinkClick r:id="rId3"/>
              </a:rPr>
              <a:t>https://ksu24.kspu.edu/s/undefined</a:t>
            </a:r>
            <a:r>
              <a:rPr lang="uk-UA" sz="2000" dirty="0">
                <a:solidFill>
                  <a:srgbClr val="FF0000"/>
                </a:solidFill>
              </a:rPr>
              <a:t> </a:t>
            </a:r>
          </a:p>
          <a:p>
            <a:r>
              <a:rPr lang="uk-UA" sz="2400" dirty="0">
                <a:solidFill>
                  <a:srgbClr val="FF0000"/>
                </a:solidFill>
                <a:hlinkClick r:id="rId3"/>
              </a:rPr>
              <a:t>      </a:t>
            </a:r>
            <a:endParaRPr lang="uk-UA" sz="2400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err="1"/>
              <a:t>Загальні</a:t>
            </a:r>
            <a:r>
              <a:rPr lang="ru-RU" sz="2400" dirty="0"/>
              <a:t> </a:t>
            </a:r>
            <a:r>
              <a:rPr lang="ru-RU" sz="2400" dirty="0" err="1"/>
              <a:t>політики</a:t>
            </a:r>
            <a:r>
              <a:rPr lang="ru-RU" sz="2400" dirty="0"/>
              <a:t> </a:t>
            </a:r>
            <a:r>
              <a:rPr lang="ru-RU" sz="2400" dirty="0" err="1"/>
              <a:t>використання</a:t>
            </a:r>
            <a:r>
              <a:rPr lang="ru-RU" sz="2400" dirty="0"/>
              <a:t> штучного </a:t>
            </a:r>
            <a:r>
              <a:rPr lang="ru-RU" sz="2400" dirty="0" err="1"/>
              <a:t>інтелекту</a:t>
            </a:r>
            <a:r>
              <a:rPr lang="ru-RU" sz="2400" dirty="0"/>
              <a:t> в </a:t>
            </a:r>
            <a:r>
              <a:rPr lang="ru-RU" sz="2400" dirty="0" err="1"/>
              <a:t>навчанні</a:t>
            </a:r>
            <a:r>
              <a:rPr lang="ru-RU" sz="2400" dirty="0"/>
              <a:t>, </a:t>
            </a:r>
            <a:r>
              <a:rPr lang="ru-RU" sz="2400" dirty="0" err="1"/>
              <a:t>викладанні</a:t>
            </a:r>
            <a:r>
              <a:rPr lang="ru-RU" sz="2400" dirty="0"/>
              <a:t> й </a:t>
            </a:r>
            <a:r>
              <a:rPr lang="ru-RU" sz="2400" dirty="0" err="1"/>
              <a:t>дослідженнях</a:t>
            </a:r>
            <a:r>
              <a:rPr lang="ru-RU" sz="2400" dirty="0"/>
              <a:t> у </a:t>
            </a:r>
            <a:r>
              <a:rPr lang="ru-RU" sz="2400" dirty="0" err="1"/>
              <a:t>Херсонському</a:t>
            </a:r>
            <a:r>
              <a:rPr lang="ru-RU" sz="2400" dirty="0"/>
              <a:t> державному </a:t>
            </a:r>
            <a:r>
              <a:rPr lang="ru-RU" sz="2400" dirty="0" err="1"/>
              <a:t>університеті</a:t>
            </a:r>
            <a:r>
              <a:rPr lang="ru-RU" sz="2400" dirty="0"/>
              <a:t> </a:t>
            </a:r>
            <a:r>
              <a:rPr lang="en-US" sz="2000" dirty="0">
                <a:solidFill>
                  <a:srgbClr val="FF0000"/>
                </a:solidFill>
                <a:hlinkClick r:id="rId3"/>
              </a:rPr>
              <a:t>https://ksu24.kspu.edu/s/undefined</a:t>
            </a:r>
            <a:r>
              <a:rPr lang="uk-UA" sz="2000" dirty="0">
                <a:solidFill>
                  <a:srgbClr val="FF0000"/>
                </a:solidFill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uk-UA" sz="2400" b="1" dirty="0">
              <a:solidFill>
                <a:srgbClr val="FF000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400" dirty="0" err="1"/>
              <a:t>Інституційний</a:t>
            </a:r>
            <a:r>
              <a:rPr lang="ru-RU" sz="2400" dirty="0"/>
              <a:t> регламент </a:t>
            </a:r>
            <a:r>
              <a:rPr lang="ru-RU" sz="2400" dirty="0" err="1"/>
              <a:t>використання</a:t>
            </a:r>
            <a:r>
              <a:rPr lang="ru-RU" sz="2400" dirty="0"/>
              <a:t> </a:t>
            </a:r>
            <a:r>
              <a:rPr lang="ru-RU" sz="2400" dirty="0" err="1"/>
              <a:t>сервісів</a:t>
            </a:r>
            <a:r>
              <a:rPr lang="ru-RU" sz="2400" dirty="0"/>
              <a:t> на </a:t>
            </a:r>
            <a:r>
              <a:rPr lang="ru-RU" sz="2400" dirty="0" err="1"/>
              <a:t>основі</a:t>
            </a:r>
            <a:r>
              <a:rPr lang="ru-RU" sz="2400" dirty="0"/>
              <a:t> штучного</a:t>
            </a:r>
          </a:p>
          <a:p>
            <a:r>
              <a:rPr lang="ru-RU" sz="2400" dirty="0"/>
              <a:t>      </a:t>
            </a:r>
            <a:r>
              <a:rPr lang="ru-RU" sz="2400" dirty="0" err="1"/>
              <a:t>інтелекту</a:t>
            </a:r>
            <a:r>
              <a:rPr lang="ru-RU" sz="2400" dirty="0"/>
              <a:t> в </a:t>
            </a:r>
            <a:r>
              <a:rPr lang="ru-RU" sz="2400" dirty="0" err="1"/>
              <a:t>Херсонському</a:t>
            </a:r>
            <a:r>
              <a:rPr lang="ru-RU" sz="2400" dirty="0"/>
              <a:t> державному </a:t>
            </a:r>
            <a:r>
              <a:rPr lang="ru-RU" sz="2400" dirty="0" err="1"/>
              <a:t>університеті</a:t>
            </a:r>
            <a:r>
              <a:rPr lang="ru-RU" sz="2400" dirty="0"/>
              <a:t> </a:t>
            </a:r>
            <a:r>
              <a:rPr lang="en-US" sz="2000" dirty="0">
                <a:hlinkClick r:id="rId3"/>
              </a:rPr>
              <a:t>https://ksu24.kspu.edu/s/undefined</a:t>
            </a:r>
            <a:r>
              <a:rPr lang="uk-UA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78731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Офіс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337</Words>
  <Application>Microsoft Office PowerPoint</Application>
  <PresentationFormat>Широкий екран</PresentationFormat>
  <Paragraphs>35</Paragraphs>
  <Slides>9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Times New Roman</vt:lpstr>
      <vt:lpstr>Wingdings</vt:lpstr>
      <vt:lpstr>Тема Office</vt:lpstr>
      <vt:lpstr>Презентація PowerPoint</vt:lpstr>
      <vt:lpstr>Проєкт «Ініціатива академічної доброчесності та якості освіти» (Academic Integrity and Quality Initiative – Academic IQ)</vt:lpstr>
      <vt:lpstr>Презентація PowerPoint</vt:lpstr>
      <vt:lpstr>Презентація PowerPoint</vt:lpstr>
      <vt:lpstr>Презентація PowerPoint</vt:lpstr>
      <vt:lpstr>Презентація PowerPoint</vt:lpstr>
      <vt:lpstr>Щорічні Тижні/Декади академічної доброчесності</vt:lpstr>
      <vt:lpstr>Комісії з питань академічної доброчесності</vt:lpstr>
      <vt:lpstr>Основні інституційні  документи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Черкашина Тетяна Олександрівна</dc:creator>
  <cp:lastModifiedBy>Черкашина Тетяна Олександрівна</cp:lastModifiedBy>
  <cp:revision>19</cp:revision>
  <dcterms:created xsi:type="dcterms:W3CDTF">2025-10-27T12:02:50Z</dcterms:created>
  <dcterms:modified xsi:type="dcterms:W3CDTF">2025-10-31T09:26:50Z</dcterms:modified>
</cp:coreProperties>
</file>